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308" r:id="rId3"/>
    <p:sldId id="309" r:id="rId4"/>
    <p:sldId id="310" r:id="rId5"/>
    <p:sldId id="311" r:id="rId6"/>
    <p:sldId id="312" r:id="rId7"/>
    <p:sldId id="313" r:id="rId8"/>
    <p:sldId id="314" r:id="rId9"/>
    <p:sldId id="315" r:id="rId10"/>
    <p:sldId id="316" r:id="rId11"/>
    <p:sldId id="317" r:id="rId12"/>
    <p:sldId id="318" r:id="rId13"/>
    <p:sldId id="319" r:id="rId14"/>
    <p:sldId id="320" r:id="rId15"/>
    <p:sldId id="321" r:id="rId16"/>
    <p:sldId id="322" r:id="rId17"/>
    <p:sldId id="323" r:id="rId18"/>
    <p:sldId id="324" r:id="rId19"/>
    <p:sldId id="325" r:id="rId20"/>
    <p:sldId id="326" r:id="rId21"/>
    <p:sldId id="327" r:id="rId22"/>
    <p:sldId id="287" r:id="rId23"/>
    <p:sldId id="288" r:id="rId24"/>
    <p:sldId id="289" r:id="rId25"/>
    <p:sldId id="295" r:id="rId26"/>
    <p:sldId id="290" r:id="rId27"/>
    <p:sldId id="291" r:id="rId28"/>
    <p:sldId id="292" r:id="rId29"/>
    <p:sldId id="294" r:id="rId30"/>
    <p:sldId id="296" r:id="rId31"/>
    <p:sldId id="301" r:id="rId32"/>
    <p:sldId id="293" r:id="rId33"/>
    <p:sldId id="297" r:id="rId34"/>
    <p:sldId id="298" r:id="rId35"/>
    <p:sldId id="302" r:id="rId36"/>
    <p:sldId id="299" r:id="rId37"/>
    <p:sldId id="300" r:id="rId38"/>
    <p:sldId id="262" r:id="rId39"/>
    <p:sldId id="263" r:id="rId40"/>
    <p:sldId id="264" r:id="rId41"/>
    <p:sldId id="265" r:id="rId42"/>
    <p:sldId id="257" r:id="rId43"/>
    <p:sldId id="286" r:id="rId44"/>
    <p:sldId id="258" r:id="rId45"/>
    <p:sldId id="259" r:id="rId46"/>
    <p:sldId id="260" r:id="rId47"/>
    <p:sldId id="266" r:id="rId48"/>
    <p:sldId id="267" r:id="rId49"/>
    <p:sldId id="268" r:id="rId50"/>
    <p:sldId id="261" r:id="rId51"/>
    <p:sldId id="269" r:id="rId52"/>
    <p:sldId id="270" r:id="rId53"/>
    <p:sldId id="271" r:id="rId54"/>
    <p:sldId id="272" r:id="rId55"/>
    <p:sldId id="273" r:id="rId56"/>
    <p:sldId id="274" r:id="rId57"/>
    <p:sldId id="303" r:id="rId58"/>
    <p:sldId id="304" r:id="rId59"/>
    <p:sldId id="305" r:id="rId60"/>
    <p:sldId id="306" r:id="rId61"/>
    <p:sldId id="307" r:id="rId62"/>
    <p:sldId id="275" r:id="rId63"/>
    <p:sldId id="276" r:id="rId64"/>
    <p:sldId id="277" r:id="rId65"/>
    <p:sldId id="328" r:id="rId66"/>
    <p:sldId id="329" r:id="rId67"/>
    <p:sldId id="330" r:id="rId68"/>
    <p:sldId id="331" r:id="rId69"/>
    <p:sldId id="332" r:id="rId70"/>
    <p:sldId id="333" r:id="rId71"/>
    <p:sldId id="278" r:id="rId72"/>
    <p:sldId id="279" r:id="rId73"/>
    <p:sldId id="280" r:id="rId74"/>
    <p:sldId id="282" r:id="rId75"/>
    <p:sldId id="283" r:id="rId76"/>
    <p:sldId id="284" r:id="rId77"/>
    <p:sldId id="285" r:id="rId78"/>
  </p:sldIdLst>
  <p:sldSz cx="9144000" cy="6858000" type="screen4x3"/>
  <p:notesSz cx="6794500" cy="9906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540" y="-96"/>
      </p:cViewPr>
      <p:guideLst>
        <p:guide orient="horz" pos="2160"/>
        <p:guide pos="2880"/>
      </p:guideLst>
    </p:cSldViewPr>
  </p:slideViewPr>
  <p:notesTextViewPr>
    <p:cViewPr>
      <p:scale>
        <a:sx n="1" d="1"/>
        <a:sy n="1" d="1"/>
      </p:scale>
      <p:origin x="0" y="0"/>
    </p:cViewPr>
  </p:notesTextViewPr>
  <p:sorterViewPr>
    <p:cViewPr>
      <p:scale>
        <a:sx n="100" d="100"/>
        <a:sy n="100" d="100"/>
      </p:scale>
      <p:origin x="0" y="1514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4813" cy="4953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48100" y="0"/>
            <a:ext cx="2944813" cy="495300"/>
          </a:xfrm>
          <a:prstGeom prst="rect">
            <a:avLst/>
          </a:prstGeom>
        </p:spPr>
        <p:txBody>
          <a:bodyPr vert="horz" lIns="91440" tIns="45720" rIns="91440" bIns="45720" rtlCol="0"/>
          <a:lstStyle>
            <a:lvl1pPr algn="r">
              <a:defRPr sz="1200"/>
            </a:lvl1pPr>
          </a:lstStyle>
          <a:p>
            <a:fld id="{3A2F91A5-9143-44AA-BCCA-671EA14DD637}" type="datetimeFigureOut">
              <a:rPr lang="fr-FR" smtClean="0"/>
              <a:t>17/10/2017</a:t>
            </a:fld>
            <a:endParaRPr lang="fr-FR"/>
          </a:p>
        </p:txBody>
      </p:sp>
      <p:sp>
        <p:nvSpPr>
          <p:cNvPr id="4" name="Espace réservé de l'image des diapositives 3"/>
          <p:cNvSpPr>
            <a:spLocks noGrp="1" noRot="1" noChangeAspect="1"/>
          </p:cNvSpPr>
          <p:nvPr>
            <p:ph type="sldImg" idx="2"/>
          </p:nvPr>
        </p:nvSpPr>
        <p:spPr>
          <a:xfrm>
            <a:off x="920750" y="742950"/>
            <a:ext cx="4953000" cy="37147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450" y="4705350"/>
            <a:ext cx="5435600" cy="44577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9409113"/>
            <a:ext cx="2944813" cy="4953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48100" y="9409113"/>
            <a:ext cx="2944813" cy="495300"/>
          </a:xfrm>
          <a:prstGeom prst="rect">
            <a:avLst/>
          </a:prstGeom>
        </p:spPr>
        <p:txBody>
          <a:bodyPr vert="horz" lIns="91440" tIns="45720" rIns="91440" bIns="45720" rtlCol="0" anchor="b"/>
          <a:lstStyle>
            <a:lvl1pPr algn="r">
              <a:defRPr sz="1200"/>
            </a:lvl1pPr>
          </a:lstStyle>
          <a:p>
            <a:fld id="{72826B21-7C5E-4E3D-BF9C-BA91DC5364F0}" type="slidenum">
              <a:rPr lang="fr-FR" smtClean="0"/>
              <a:t>‹N°›</a:t>
            </a:fld>
            <a:endParaRPr lang="fr-FR"/>
          </a:p>
        </p:txBody>
      </p:sp>
    </p:spTree>
    <p:extLst>
      <p:ext uri="{BB962C8B-B14F-4D97-AF65-F5344CB8AC3E}">
        <p14:creationId xmlns:p14="http://schemas.microsoft.com/office/powerpoint/2010/main" val="3140706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mtClean="0"/>
              <a:t> </a:t>
            </a:r>
            <a:endParaRPr lang="fr-FR"/>
          </a:p>
        </p:txBody>
      </p:sp>
      <p:sp>
        <p:nvSpPr>
          <p:cNvPr id="4" name="Espace réservé du numéro de diapositive 3"/>
          <p:cNvSpPr>
            <a:spLocks noGrp="1"/>
          </p:cNvSpPr>
          <p:nvPr>
            <p:ph type="sldNum" sz="quarter" idx="10"/>
          </p:nvPr>
        </p:nvSpPr>
        <p:spPr/>
        <p:txBody>
          <a:bodyPr/>
          <a:lstStyle/>
          <a:p>
            <a:fld id="{9BC111F3-B20A-4F67-B1B2-52CEA9395C33}" type="slidenum">
              <a:rPr lang="fr-FR" smtClean="0"/>
              <a:t>20</a:t>
            </a:fld>
            <a:endParaRPr lang="fr-FR"/>
          </a:p>
        </p:txBody>
      </p:sp>
    </p:spTree>
    <p:extLst>
      <p:ext uri="{BB962C8B-B14F-4D97-AF65-F5344CB8AC3E}">
        <p14:creationId xmlns:p14="http://schemas.microsoft.com/office/powerpoint/2010/main" val="4014714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7A0359FE-5FC2-427C-9061-6221D4C1BB6C}" type="datetimeFigureOut">
              <a:rPr lang="fr-FR" smtClean="0"/>
              <a:t>17/10/2017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D23DDD1-8818-4260-BFE3-E2BECB5C8A95}" type="slidenum">
              <a:rPr lang="fr-FR" smtClean="0"/>
              <a:t>‹N°›</a:t>
            </a:fld>
            <a:endParaRPr lang="fr-FR"/>
          </a:p>
        </p:txBody>
      </p:sp>
    </p:spTree>
    <p:extLst>
      <p:ext uri="{BB962C8B-B14F-4D97-AF65-F5344CB8AC3E}">
        <p14:creationId xmlns:p14="http://schemas.microsoft.com/office/powerpoint/2010/main" val="1151485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A0359FE-5FC2-427C-9061-6221D4C1BB6C}" type="datetimeFigureOut">
              <a:rPr lang="fr-FR" smtClean="0"/>
              <a:t>17/10/2017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D23DDD1-8818-4260-BFE3-E2BECB5C8A95}" type="slidenum">
              <a:rPr lang="fr-FR" smtClean="0"/>
              <a:t>‹N°›</a:t>
            </a:fld>
            <a:endParaRPr lang="fr-FR"/>
          </a:p>
        </p:txBody>
      </p:sp>
    </p:spTree>
    <p:extLst>
      <p:ext uri="{BB962C8B-B14F-4D97-AF65-F5344CB8AC3E}">
        <p14:creationId xmlns:p14="http://schemas.microsoft.com/office/powerpoint/2010/main" val="4169413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A0359FE-5FC2-427C-9061-6221D4C1BB6C}" type="datetimeFigureOut">
              <a:rPr lang="fr-FR" smtClean="0"/>
              <a:t>17/10/2017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D23DDD1-8818-4260-BFE3-E2BECB5C8A95}" type="slidenum">
              <a:rPr lang="fr-FR" smtClean="0"/>
              <a:t>‹N°›</a:t>
            </a:fld>
            <a:endParaRPr lang="fr-FR"/>
          </a:p>
        </p:txBody>
      </p:sp>
    </p:spTree>
    <p:extLst>
      <p:ext uri="{BB962C8B-B14F-4D97-AF65-F5344CB8AC3E}">
        <p14:creationId xmlns:p14="http://schemas.microsoft.com/office/powerpoint/2010/main" val="2297550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A0359FE-5FC2-427C-9061-6221D4C1BB6C}" type="datetimeFigureOut">
              <a:rPr lang="fr-FR" smtClean="0"/>
              <a:t>17/10/2017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D23DDD1-8818-4260-BFE3-E2BECB5C8A95}" type="slidenum">
              <a:rPr lang="fr-FR" smtClean="0"/>
              <a:t>‹N°›</a:t>
            </a:fld>
            <a:endParaRPr lang="fr-FR"/>
          </a:p>
        </p:txBody>
      </p:sp>
    </p:spTree>
    <p:extLst>
      <p:ext uri="{BB962C8B-B14F-4D97-AF65-F5344CB8AC3E}">
        <p14:creationId xmlns:p14="http://schemas.microsoft.com/office/powerpoint/2010/main" val="524237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7A0359FE-5FC2-427C-9061-6221D4C1BB6C}" type="datetimeFigureOut">
              <a:rPr lang="fr-FR" smtClean="0"/>
              <a:t>17/10/2017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D23DDD1-8818-4260-BFE3-E2BECB5C8A95}" type="slidenum">
              <a:rPr lang="fr-FR" smtClean="0"/>
              <a:t>‹N°›</a:t>
            </a:fld>
            <a:endParaRPr lang="fr-FR"/>
          </a:p>
        </p:txBody>
      </p:sp>
    </p:spTree>
    <p:extLst>
      <p:ext uri="{BB962C8B-B14F-4D97-AF65-F5344CB8AC3E}">
        <p14:creationId xmlns:p14="http://schemas.microsoft.com/office/powerpoint/2010/main" val="3113162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7A0359FE-5FC2-427C-9061-6221D4C1BB6C}" type="datetimeFigureOut">
              <a:rPr lang="fr-FR" smtClean="0"/>
              <a:t>17/10/2017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D23DDD1-8818-4260-BFE3-E2BECB5C8A95}" type="slidenum">
              <a:rPr lang="fr-FR" smtClean="0"/>
              <a:t>‹N°›</a:t>
            </a:fld>
            <a:endParaRPr lang="fr-FR"/>
          </a:p>
        </p:txBody>
      </p:sp>
    </p:spTree>
    <p:extLst>
      <p:ext uri="{BB962C8B-B14F-4D97-AF65-F5344CB8AC3E}">
        <p14:creationId xmlns:p14="http://schemas.microsoft.com/office/powerpoint/2010/main" val="3425640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7A0359FE-5FC2-427C-9061-6221D4C1BB6C}" type="datetimeFigureOut">
              <a:rPr lang="fr-FR" smtClean="0"/>
              <a:t>17/10/2017</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D23DDD1-8818-4260-BFE3-E2BECB5C8A95}" type="slidenum">
              <a:rPr lang="fr-FR" smtClean="0"/>
              <a:t>‹N°›</a:t>
            </a:fld>
            <a:endParaRPr lang="fr-FR"/>
          </a:p>
        </p:txBody>
      </p:sp>
    </p:spTree>
    <p:extLst>
      <p:ext uri="{BB962C8B-B14F-4D97-AF65-F5344CB8AC3E}">
        <p14:creationId xmlns:p14="http://schemas.microsoft.com/office/powerpoint/2010/main" val="2456819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7A0359FE-5FC2-427C-9061-6221D4C1BB6C}" type="datetimeFigureOut">
              <a:rPr lang="fr-FR" smtClean="0"/>
              <a:t>17/10/2017</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D23DDD1-8818-4260-BFE3-E2BECB5C8A95}" type="slidenum">
              <a:rPr lang="fr-FR" smtClean="0"/>
              <a:t>‹N°›</a:t>
            </a:fld>
            <a:endParaRPr lang="fr-FR"/>
          </a:p>
        </p:txBody>
      </p:sp>
    </p:spTree>
    <p:extLst>
      <p:ext uri="{BB962C8B-B14F-4D97-AF65-F5344CB8AC3E}">
        <p14:creationId xmlns:p14="http://schemas.microsoft.com/office/powerpoint/2010/main" val="467967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A0359FE-5FC2-427C-9061-6221D4C1BB6C}" type="datetimeFigureOut">
              <a:rPr lang="fr-FR" smtClean="0"/>
              <a:t>17/10/2017</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D23DDD1-8818-4260-BFE3-E2BECB5C8A95}" type="slidenum">
              <a:rPr lang="fr-FR" smtClean="0"/>
              <a:t>‹N°›</a:t>
            </a:fld>
            <a:endParaRPr lang="fr-FR"/>
          </a:p>
        </p:txBody>
      </p:sp>
    </p:spTree>
    <p:extLst>
      <p:ext uri="{BB962C8B-B14F-4D97-AF65-F5344CB8AC3E}">
        <p14:creationId xmlns:p14="http://schemas.microsoft.com/office/powerpoint/2010/main" val="4011627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7A0359FE-5FC2-427C-9061-6221D4C1BB6C}" type="datetimeFigureOut">
              <a:rPr lang="fr-FR" smtClean="0"/>
              <a:t>17/10/2017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D23DDD1-8818-4260-BFE3-E2BECB5C8A95}" type="slidenum">
              <a:rPr lang="fr-FR" smtClean="0"/>
              <a:t>‹N°›</a:t>
            </a:fld>
            <a:endParaRPr lang="fr-FR"/>
          </a:p>
        </p:txBody>
      </p:sp>
    </p:spTree>
    <p:extLst>
      <p:ext uri="{BB962C8B-B14F-4D97-AF65-F5344CB8AC3E}">
        <p14:creationId xmlns:p14="http://schemas.microsoft.com/office/powerpoint/2010/main" val="3774720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7A0359FE-5FC2-427C-9061-6221D4C1BB6C}" type="datetimeFigureOut">
              <a:rPr lang="fr-FR" smtClean="0"/>
              <a:t>17/10/2017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D23DDD1-8818-4260-BFE3-E2BECB5C8A95}" type="slidenum">
              <a:rPr lang="fr-FR" smtClean="0"/>
              <a:t>‹N°›</a:t>
            </a:fld>
            <a:endParaRPr lang="fr-FR"/>
          </a:p>
        </p:txBody>
      </p:sp>
    </p:spTree>
    <p:extLst>
      <p:ext uri="{BB962C8B-B14F-4D97-AF65-F5344CB8AC3E}">
        <p14:creationId xmlns:p14="http://schemas.microsoft.com/office/powerpoint/2010/main" val="43487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0359FE-5FC2-427C-9061-6221D4C1BB6C}" type="datetimeFigureOut">
              <a:rPr lang="fr-FR" smtClean="0"/>
              <a:t>17/10/2017</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23DDD1-8818-4260-BFE3-E2BECB5C8A95}" type="slidenum">
              <a:rPr lang="fr-FR" smtClean="0"/>
              <a:t>‹N°›</a:t>
            </a:fld>
            <a:endParaRPr lang="fr-FR"/>
          </a:p>
        </p:txBody>
      </p:sp>
    </p:spTree>
    <p:extLst>
      <p:ext uri="{BB962C8B-B14F-4D97-AF65-F5344CB8AC3E}">
        <p14:creationId xmlns:p14="http://schemas.microsoft.com/office/powerpoint/2010/main" val="2858044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mailto:bilbault@u-bourgogne.fr"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2.bin"/><Relationship Id="rId10" Type="http://schemas.openxmlformats.org/officeDocument/2006/relationships/image" Target="../media/image4.wmf"/><Relationship Id="rId4" Type="http://schemas.openxmlformats.org/officeDocument/2006/relationships/image" Target="../media/image1.wmf"/><Relationship Id="rId9" Type="http://schemas.openxmlformats.org/officeDocument/2006/relationships/oleObject" Target="../embeddings/oleObject4.bin"/></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DIGITAL SIGNAL PROCESSING</a:t>
            </a:r>
            <a:endParaRPr lang="fr-FR" dirty="0"/>
          </a:p>
        </p:txBody>
      </p:sp>
      <p:sp>
        <p:nvSpPr>
          <p:cNvPr id="3" name="Sous-titre 2"/>
          <p:cNvSpPr>
            <a:spLocks noGrp="1"/>
          </p:cNvSpPr>
          <p:nvPr>
            <p:ph type="subTitle" idx="1"/>
          </p:nvPr>
        </p:nvSpPr>
        <p:spPr/>
        <p:txBody>
          <a:bodyPr/>
          <a:lstStyle/>
          <a:p>
            <a:r>
              <a:rPr lang="fr-FR" dirty="0" smtClean="0"/>
              <a:t>Master Computer Vision </a:t>
            </a:r>
            <a:r>
              <a:rPr lang="fr-FR" dirty="0" smtClean="0"/>
              <a:t>2017 </a:t>
            </a:r>
            <a:r>
              <a:rPr lang="fr-FR" dirty="0" smtClean="0"/>
              <a:t>– </a:t>
            </a:r>
            <a:r>
              <a:rPr lang="fr-FR" dirty="0" smtClean="0"/>
              <a:t>2018</a:t>
            </a:r>
            <a:endParaRPr lang="fr-FR" dirty="0" smtClean="0"/>
          </a:p>
          <a:p>
            <a:r>
              <a:rPr lang="fr-FR" dirty="0" smtClean="0"/>
              <a:t>Jean-Marie BILBAULT</a:t>
            </a:r>
            <a:endParaRPr lang="fr-FR" dirty="0"/>
          </a:p>
          <a:p>
            <a:r>
              <a:rPr lang="fr-FR" dirty="0" smtClean="0"/>
              <a:t> </a:t>
            </a:r>
            <a:r>
              <a:rPr lang="fr-FR" dirty="0" smtClean="0">
                <a:solidFill>
                  <a:schemeClr val="tx2">
                    <a:lumMod val="60000"/>
                    <a:lumOff val="40000"/>
                  </a:schemeClr>
                </a:solidFill>
              </a:rPr>
              <a:t>bilbault@u-bourgogne.fr</a:t>
            </a:r>
            <a:endParaRPr lang="fr-FR" dirty="0">
              <a:solidFill>
                <a:schemeClr val="tx2">
                  <a:lumMod val="60000"/>
                  <a:lumOff val="40000"/>
                </a:schemeClr>
              </a:solidFill>
            </a:endParaRPr>
          </a:p>
        </p:txBody>
      </p:sp>
    </p:spTree>
    <p:extLst>
      <p:ext uri="{BB962C8B-B14F-4D97-AF65-F5344CB8AC3E}">
        <p14:creationId xmlns:p14="http://schemas.microsoft.com/office/powerpoint/2010/main" val="30318274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497198" y="260647"/>
                <a:ext cx="7992888" cy="1288943"/>
              </a:xfrm>
              <a:prstGeom prst="rect">
                <a:avLst/>
              </a:prstGeom>
              <a:noFill/>
            </p:spPr>
            <p:txBody>
              <a:bodyPr wrap="square" rtlCol="0">
                <a:spAutoFit/>
              </a:bodyPr>
              <a:lstStyle/>
              <a:p>
                <a:r>
                  <a:rPr lang="fr-FR" dirty="0" smtClean="0"/>
                  <a:t>What </a:t>
                </a:r>
                <a:r>
                  <a:rPr lang="fr-FR" dirty="0" err="1" smtClean="0"/>
                  <a:t>is</a:t>
                </a:r>
                <a:r>
                  <a:rPr lang="fr-FR" dirty="0" smtClean="0"/>
                  <a:t> the </a:t>
                </a:r>
                <a:r>
                  <a:rPr lang="fr-FR" b="1" dirty="0" smtClean="0"/>
                  <a:t>convolution</a:t>
                </a:r>
                <a:r>
                  <a:rPr lang="fr-FR" dirty="0" smtClean="0"/>
                  <a:t> </a:t>
                </a:r>
                <a:r>
                  <a:rPr lang="fr-FR" dirty="0" err="1" smtClean="0"/>
                  <a:t>product</a:t>
                </a:r>
                <a:r>
                  <a:rPr lang="fr-FR" dirty="0" smtClean="0"/>
                  <a:t>?</a:t>
                </a:r>
              </a:p>
              <a:p>
                <a:endParaRPr lang="fr-FR" dirty="0"/>
              </a:p>
              <a:p>
                <a:r>
                  <a:rPr lang="fr-FR" dirty="0" smtClean="0"/>
                  <a:t>For </a:t>
                </a:r>
                <a:r>
                  <a:rPr lang="fr-FR" dirty="0" err="1" smtClean="0"/>
                  <a:t>any</a:t>
                </a:r>
                <a:r>
                  <a:rPr lang="fr-FR" dirty="0" smtClean="0"/>
                  <a:t> </a:t>
                </a:r>
                <a:r>
                  <a:rPr lang="fr-FR" dirty="0" err="1" smtClean="0"/>
                  <a:t>two</a:t>
                </a:r>
                <a:r>
                  <a:rPr lang="fr-FR" dirty="0" smtClean="0"/>
                  <a:t>  </a:t>
                </a:r>
                <a:r>
                  <a:rPr lang="fr-FR" dirty="0" err="1" smtClean="0"/>
                  <a:t>functions</a:t>
                </a:r>
                <a:r>
                  <a:rPr lang="fr-FR" dirty="0" smtClean="0"/>
                  <a:t> f(t) and g(t) of time, </a:t>
                </a:r>
              </a:p>
              <a:p>
                <a:r>
                  <a:rPr lang="fr-FR" dirty="0" smtClean="0"/>
                  <a:t>(f </a:t>
                </a:r>
                <a:r>
                  <a:rPr lang="fr-FR" baseline="-25000" dirty="0" smtClean="0"/>
                  <a:t>* </a:t>
                </a:r>
                <a:r>
                  <a:rPr lang="fr-FR" dirty="0" smtClean="0"/>
                  <a:t>g ) (t) = </a:t>
                </a:r>
                <a14:m>
                  <m:oMath xmlns:m="http://schemas.openxmlformats.org/officeDocument/2006/math">
                    <m:nary>
                      <m:naryPr>
                        <m:ctrlPr>
                          <a:rPr lang="fr-FR" i="1" smtClean="0">
                            <a:latin typeface="Cambria Math"/>
                          </a:rPr>
                        </m:ctrlPr>
                      </m:naryPr>
                      <m:sub>
                        <m:r>
                          <m:rPr>
                            <m:brk m:alnAt="23"/>
                          </m:rPr>
                          <a:rPr lang="fr-FR" b="0" i="1" smtClean="0">
                            <a:latin typeface="Cambria Math"/>
                          </a:rPr>
                          <m:t>−</m:t>
                        </m:r>
                        <m:r>
                          <a:rPr lang="fr-FR" b="0" i="1" smtClean="0">
                            <a:latin typeface="Cambria Math"/>
                            <a:ea typeface="Cambria Math"/>
                          </a:rPr>
                          <m:t>∞</m:t>
                        </m:r>
                      </m:sub>
                      <m:sup>
                        <m:r>
                          <a:rPr lang="fr-FR" b="0" i="1" smtClean="0">
                            <a:latin typeface="Cambria Math"/>
                          </a:rPr>
                          <m:t>+</m:t>
                        </m:r>
                        <m:r>
                          <a:rPr lang="fr-FR" b="0" i="1" smtClean="0">
                            <a:latin typeface="Cambria Math"/>
                            <a:ea typeface="Cambria Math"/>
                          </a:rPr>
                          <m:t>∞</m:t>
                        </m:r>
                      </m:sup>
                      <m:e>
                        <m:r>
                          <a:rPr lang="fr-FR" b="0" i="1" smtClean="0">
                            <a:latin typeface="Cambria Math"/>
                          </a:rPr>
                          <m:t>𝑓</m:t>
                        </m:r>
                        <m:d>
                          <m:dPr>
                            <m:ctrlPr>
                              <a:rPr lang="fr-FR" b="0" i="1" smtClean="0">
                                <a:latin typeface="Cambria Math"/>
                              </a:rPr>
                            </m:ctrlPr>
                          </m:dPr>
                          <m:e>
                            <m:sSup>
                              <m:sSupPr>
                                <m:ctrlPr>
                                  <a:rPr lang="fr-FR" b="0" i="1" smtClean="0">
                                    <a:latin typeface="Cambria Math"/>
                                  </a:rPr>
                                </m:ctrlPr>
                              </m:sSupPr>
                              <m:e>
                                <m:r>
                                  <a:rPr lang="fr-FR" b="0" i="1" smtClean="0">
                                    <a:latin typeface="Cambria Math"/>
                                  </a:rPr>
                                  <m:t>𝑡</m:t>
                                </m:r>
                              </m:e>
                              <m:sup>
                                <m:r>
                                  <a:rPr lang="fr-FR" b="0" i="1" smtClean="0">
                                    <a:latin typeface="Cambria Math"/>
                                  </a:rPr>
                                  <m:t>′</m:t>
                                </m:r>
                              </m:sup>
                            </m:sSup>
                          </m:e>
                        </m:d>
                        <m:r>
                          <a:rPr lang="fr-FR" b="0" i="1" smtClean="0">
                            <a:latin typeface="Cambria Math"/>
                          </a:rPr>
                          <m:t>𝑔</m:t>
                        </m:r>
                        <m:d>
                          <m:dPr>
                            <m:ctrlPr>
                              <a:rPr lang="fr-FR" b="0" i="1" smtClean="0">
                                <a:latin typeface="Cambria Math"/>
                              </a:rPr>
                            </m:ctrlPr>
                          </m:dPr>
                          <m:e>
                            <m:r>
                              <a:rPr lang="fr-FR" b="0" i="1" smtClean="0">
                                <a:latin typeface="Cambria Math"/>
                              </a:rPr>
                              <m:t>𝑡</m:t>
                            </m:r>
                            <m:r>
                              <a:rPr lang="fr-FR" b="0" i="1" smtClean="0">
                                <a:latin typeface="Cambria Math"/>
                              </a:rPr>
                              <m:t>−</m:t>
                            </m:r>
                            <m:sSup>
                              <m:sSupPr>
                                <m:ctrlPr>
                                  <a:rPr lang="fr-FR" b="0" i="1" smtClean="0">
                                    <a:latin typeface="Cambria Math"/>
                                  </a:rPr>
                                </m:ctrlPr>
                              </m:sSupPr>
                              <m:e>
                                <m:r>
                                  <a:rPr lang="fr-FR" b="0" i="1" smtClean="0">
                                    <a:latin typeface="Cambria Math"/>
                                  </a:rPr>
                                  <m:t>𝑡</m:t>
                                </m:r>
                              </m:e>
                              <m:sup>
                                <m:r>
                                  <a:rPr lang="fr-FR" b="0" i="1" smtClean="0">
                                    <a:latin typeface="Cambria Math"/>
                                  </a:rPr>
                                  <m:t>′</m:t>
                                </m:r>
                              </m:sup>
                            </m:sSup>
                          </m:e>
                        </m:d>
                        <m:r>
                          <a:rPr lang="fr-FR" b="0" i="1" smtClean="0">
                            <a:latin typeface="Cambria Math"/>
                          </a:rPr>
                          <m:t>𝑑𝑡</m:t>
                        </m:r>
                        <m:r>
                          <a:rPr lang="fr-FR" b="0" i="1" smtClean="0">
                            <a:latin typeface="Cambria Math"/>
                          </a:rPr>
                          <m:t>′</m:t>
                        </m:r>
                      </m:e>
                    </m:nary>
                  </m:oMath>
                </a14:m>
                <a:r>
                  <a:rPr lang="fr-FR" dirty="0" smtClean="0"/>
                  <a:t> ,</a:t>
                </a:r>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497198" y="260647"/>
                <a:ext cx="7992888" cy="1288943"/>
              </a:xfrm>
              <a:prstGeom prst="rect">
                <a:avLst/>
              </a:prstGeom>
              <a:blipFill rotWithShape="1">
                <a:blip r:embed="rId2"/>
                <a:stretch>
                  <a:fillRect l="-686" t="-2370" b="-6161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 name="ZoneTexte 2"/>
              <p:cNvSpPr txBox="1"/>
              <p:nvPr/>
            </p:nvSpPr>
            <p:spPr>
              <a:xfrm>
                <a:off x="611560" y="1700539"/>
                <a:ext cx="7992888" cy="5078313"/>
              </a:xfrm>
              <a:prstGeom prst="rect">
                <a:avLst/>
              </a:prstGeom>
              <a:noFill/>
            </p:spPr>
            <p:txBody>
              <a:bodyPr wrap="square" rtlCol="0">
                <a:spAutoFit/>
              </a:bodyPr>
              <a:lstStyle/>
              <a:p>
                <a14:m>
                  <m:oMath xmlns:m="http://schemas.openxmlformats.org/officeDocument/2006/math">
                    <m:r>
                      <m:rPr>
                        <m:sty m:val="p"/>
                      </m:rPr>
                      <a:rPr lang="fr-FR" i="0" smtClean="0">
                        <a:latin typeface="Cambria Math"/>
                      </a:rPr>
                      <m:t>th</m:t>
                    </m:r>
                    <m:r>
                      <m:rPr>
                        <m:sty m:val="p"/>
                      </m:rPr>
                      <a:rPr lang="fr-FR" b="0" i="0" smtClean="0">
                        <a:latin typeface="Cambria Math"/>
                      </a:rPr>
                      <m:t>a</m:t>
                    </m:r>
                    <m:r>
                      <m:rPr>
                        <m:sty m:val="p"/>
                      </m:rPr>
                      <a:rPr lang="fr-FR" i="0">
                        <a:latin typeface="Cambria Math"/>
                      </a:rPr>
                      <m:t>t</m:t>
                    </m:r>
                    <m:r>
                      <a:rPr lang="fr-FR" i="0">
                        <a:latin typeface="Cambria Math"/>
                      </a:rPr>
                      <m:t> </m:t>
                    </m:r>
                    <m:r>
                      <m:rPr>
                        <m:sty m:val="p"/>
                      </m:rPr>
                      <a:rPr lang="fr-FR" i="0">
                        <a:latin typeface="Cambria Math"/>
                      </a:rPr>
                      <m:t>is</m:t>
                    </m:r>
                    <m:r>
                      <a:rPr lang="fr-FR" b="0" i="0" smtClean="0">
                        <a:latin typeface="Cambria Math"/>
                      </a:rPr>
                      <m:t>,</m:t>
                    </m:r>
                    <m:r>
                      <a:rPr lang="fr-FR" i="0">
                        <a:latin typeface="Cambria Math"/>
                      </a:rPr>
                      <m:t> </m:t>
                    </m:r>
                    <m:r>
                      <m:rPr>
                        <m:sty m:val="p"/>
                      </m:rPr>
                      <a:rPr lang="fr-FR" i="0">
                        <a:latin typeface="Cambria Math"/>
                      </a:rPr>
                      <m:t>a</m:t>
                    </m:r>
                    <m:r>
                      <a:rPr lang="fr-FR" b="0" i="0" smtClean="0">
                        <a:latin typeface="Cambria Math"/>
                      </a:rPr>
                      <m:t> </m:t>
                    </m:r>
                    <m:r>
                      <m:rPr>
                        <m:sty m:val="p"/>
                      </m:rPr>
                      <a:rPr lang="fr-FR" i="0">
                        <a:latin typeface="Cambria Math"/>
                      </a:rPr>
                      <m:t>global</m:t>
                    </m:r>
                    <m:r>
                      <a:rPr lang="fr-FR" i="0">
                        <a:latin typeface="Cambria Math"/>
                      </a:rPr>
                      <m:t> </m:t>
                    </m:r>
                    <m:r>
                      <m:rPr>
                        <m:sty m:val="p"/>
                      </m:rPr>
                      <a:rPr lang="fr-FR" i="0">
                        <a:latin typeface="Cambria Math"/>
                      </a:rPr>
                      <m:t>definition</m:t>
                    </m:r>
                    <m:r>
                      <a:rPr lang="fr-FR" i="0">
                        <a:latin typeface="Cambria Math"/>
                      </a:rPr>
                      <m:t> </m:t>
                    </m:r>
                    <m:r>
                      <m:rPr>
                        <m:sty m:val="p"/>
                      </m:rPr>
                      <a:rPr lang="fr-FR" i="0">
                        <a:latin typeface="Cambria Math"/>
                      </a:rPr>
                      <m:t>upon</m:t>
                    </m:r>
                    <m:r>
                      <a:rPr lang="fr-FR" i="0">
                        <a:latin typeface="Cambria Math"/>
                      </a:rPr>
                      <m:t> </m:t>
                    </m:r>
                    <m:r>
                      <m:rPr>
                        <m:sty m:val="p"/>
                      </m:rPr>
                      <a:rPr lang="fr-FR" i="0">
                        <a:latin typeface="Cambria Math"/>
                      </a:rPr>
                      <m:t>the</m:t>
                    </m:r>
                    <m:r>
                      <a:rPr lang="fr-FR" i="0">
                        <a:latin typeface="Cambria Math"/>
                      </a:rPr>
                      <m:t> </m:t>
                    </m:r>
                    <m:r>
                      <m:rPr>
                        <m:sty m:val="p"/>
                      </m:rPr>
                      <a:rPr lang="fr-FR" i="0">
                        <a:latin typeface="Cambria Math"/>
                      </a:rPr>
                      <m:t>whole</m:t>
                    </m:r>
                    <m:r>
                      <a:rPr lang="fr-FR" i="0">
                        <a:latin typeface="Cambria Math"/>
                      </a:rPr>
                      <m:t> </m:t>
                    </m:r>
                    <m:r>
                      <m:rPr>
                        <m:sty m:val="p"/>
                      </m:rPr>
                      <a:rPr lang="fr-FR" i="0">
                        <a:latin typeface="Cambria Math"/>
                      </a:rPr>
                      <m:t>real</m:t>
                    </m:r>
                    <m:r>
                      <a:rPr lang="fr-FR" i="0">
                        <a:latin typeface="Cambria Math"/>
                      </a:rPr>
                      <m:t> </m:t>
                    </m:r>
                    <m:r>
                      <m:rPr>
                        <m:sty m:val="p"/>
                      </m:rPr>
                      <a:rPr lang="fr-FR" i="0">
                        <a:latin typeface="Cambria Math"/>
                      </a:rPr>
                      <m:t>time</m:t>
                    </m:r>
                    <m:r>
                      <a:rPr lang="fr-FR" i="0">
                        <a:latin typeface="Cambria Math"/>
                      </a:rPr>
                      <m:t> </m:t>
                    </m:r>
                    <m:r>
                      <m:rPr>
                        <m:sty m:val="p"/>
                      </m:rPr>
                      <a:rPr lang="fr-FR" i="0">
                        <a:latin typeface="Cambria Math"/>
                      </a:rPr>
                      <m:t>set</m:t>
                    </m:r>
                  </m:oMath>
                </a14:m>
                <a:r>
                  <a:rPr lang="fr-FR" dirty="0" smtClean="0">
                    <a:latin typeface="+mj-lt"/>
                  </a:rPr>
                  <a:t>… </a:t>
                </a:r>
                <a:r>
                  <a:rPr lang="fr-FR" dirty="0">
                    <a:latin typeface="+mj-lt"/>
                  </a:rPr>
                  <a:t>T</a:t>
                </a:r>
                <a:r>
                  <a:rPr lang="fr-FR" dirty="0" smtClean="0">
                    <a:latin typeface="+mj-lt"/>
                  </a:rPr>
                  <a:t>hat </a:t>
                </a:r>
                <a:r>
                  <a:rPr lang="fr-FR" dirty="0" err="1" smtClean="0">
                    <a:latin typeface="+mj-lt"/>
                  </a:rPr>
                  <a:t>is</a:t>
                </a:r>
                <a:r>
                  <a:rPr lang="fr-FR" dirty="0" smtClean="0">
                    <a:latin typeface="+mj-lt"/>
                  </a:rPr>
                  <a:t> not </a:t>
                </a:r>
                <a:r>
                  <a:rPr lang="fr-FR" dirty="0" err="1" smtClean="0">
                    <a:latin typeface="+mj-lt"/>
                  </a:rPr>
                  <a:t>convenient</a:t>
                </a:r>
                <a:r>
                  <a:rPr lang="fr-FR" dirty="0" smtClean="0">
                    <a:latin typeface="+mj-lt"/>
                  </a:rPr>
                  <a:t>, in </a:t>
                </a:r>
                <a:r>
                  <a:rPr lang="fr-FR" dirty="0" err="1" smtClean="0">
                    <a:latin typeface="+mj-lt"/>
                  </a:rPr>
                  <a:t>fact</a:t>
                </a:r>
                <a:r>
                  <a:rPr lang="fr-FR" dirty="0" smtClean="0">
                    <a:latin typeface="+mj-lt"/>
                  </a:rPr>
                  <a:t>…</a:t>
                </a:r>
              </a:p>
              <a:p>
                <a:r>
                  <a:rPr lang="fr-FR" dirty="0" err="1" smtClean="0">
                    <a:latin typeface="+mj-lt"/>
                  </a:rPr>
                  <a:t>Properties</a:t>
                </a:r>
                <a:r>
                  <a:rPr lang="fr-FR" dirty="0" smtClean="0">
                    <a:latin typeface="+mj-lt"/>
                  </a:rPr>
                  <a:t> of the convolution </a:t>
                </a:r>
                <a:r>
                  <a:rPr lang="fr-FR" dirty="0" err="1" smtClean="0">
                    <a:latin typeface="+mj-lt"/>
                  </a:rPr>
                  <a:t>product</a:t>
                </a:r>
                <a:r>
                  <a:rPr lang="fr-FR" dirty="0" smtClean="0">
                    <a:latin typeface="+mj-lt"/>
                  </a:rPr>
                  <a:t>:</a:t>
                </a:r>
              </a:p>
              <a:p>
                <a:r>
                  <a:rPr lang="fr-FR" dirty="0" err="1" smtClean="0">
                    <a:latin typeface="+mj-lt"/>
                  </a:rPr>
                  <a:t>Commutativity</a:t>
                </a:r>
                <a:r>
                  <a:rPr lang="fr-FR" dirty="0" smtClean="0">
                    <a:latin typeface="+mj-lt"/>
                  </a:rPr>
                  <a:t>:  f</a:t>
                </a:r>
                <a:r>
                  <a:rPr lang="fr-FR" baseline="-25000" dirty="0" smtClean="0">
                    <a:latin typeface="+mj-lt"/>
                  </a:rPr>
                  <a:t>*</a:t>
                </a:r>
                <a:r>
                  <a:rPr lang="fr-FR" dirty="0" smtClean="0">
                    <a:latin typeface="+mj-lt"/>
                  </a:rPr>
                  <a:t>g = g</a:t>
                </a:r>
                <a:r>
                  <a:rPr lang="fr-FR" baseline="-25000" dirty="0" smtClean="0">
                    <a:latin typeface="+mj-lt"/>
                  </a:rPr>
                  <a:t>*</a:t>
                </a:r>
                <a:r>
                  <a:rPr lang="fr-FR" dirty="0" smtClean="0">
                    <a:latin typeface="+mj-lt"/>
                  </a:rPr>
                  <a:t>f</a:t>
                </a:r>
              </a:p>
              <a:p>
                <a:r>
                  <a:rPr lang="fr-FR" dirty="0" err="1" smtClean="0">
                    <a:latin typeface="+mj-lt"/>
                  </a:rPr>
                  <a:t>Associativity</a:t>
                </a:r>
                <a:r>
                  <a:rPr lang="fr-FR" dirty="0" smtClean="0">
                    <a:latin typeface="+mj-lt"/>
                  </a:rPr>
                  <a:t>: f</a:t>
                </a:r>
                <a:r>
                  <a:rPr lang="fr-FR" baseline="-25000" dirty="0" smtClean="0">
                    <a:latin typeface="+mj-lt"/>
                  </a:rPr>
                  <a:t>*</a:t>
                </a:r>
                <a:r>
                  <a:rPr lang="fr-FR" dirty="0" smtClean="0">
                    <a:latin typeface="+mj-lt"/>
                  </a:rPr>
                  <a:t>(g</a:t>
                </a:r>
                <a:r>
                  <a:rPr lang="fr-FR" baseline="-25000" dirty="0" smtClean="0">
                    <a:latin typeface="+mj-lt"/>
                  </a:rPr>
                  <a:t>* </a:t>
                </a:r>
                <a:r>
                  <a:rPr lang="fr-FR" dirty="0" smtClean="0">
                    <a:latin typeface="+mj-lt"/>
                  </a:rPr>
                  <a:t>h)= (f</a:t>
                </a:r>
                <a:r>
                  <a:rPr lang="fr-FR" baseline="-25000" dirty="0" smtClean="0">
                    <a:latin typeface="+mj-lt"/>
                  </a:rPr>
                  <a:t>*</a:t>
                </a:r>
                <a:r>
                  <a:rPr lang="fr-FR" dirty="0" smtClean="0">
                    <a:latin typeface="+mj-lt"/>
                  </a:rPr>
                  <a:t>g)</a:t>
                </a:r>
                <a:r>
                  <a:rPr lang="fr-FR" baseline="-25000" dirty="0" smtClean="0">
                    <a:latin typeface="+mj-lt"/>
                  </a:rPr>
                  <a:t>*</a:t>
                </a:r>
                <a:r>
                  <a:rPr lang="fr-FR" dirty="0" smtClean="0">
                    <a:latin typeface="+mj-lt"/>
                  </a:rPr>
                  <a:t>h = f</a:t>
                </a:r>
                <a:r>
                  <a:rPr lang="fr-FR" baseline="-25000" dirty="0" smtClean="0">
                    <a:latin typeface="+mj-lt"/>
                  </a:rPr>
                  <a:t>*</a:t>
                </a:r>
                <a:r>
                  <a:rPr lang="fr-FR" dirty="0" smtClean="0">
                    <a:latin typeface="+mj-lt"/>
                  </a:rPr>
                  <a:t>g</a:t>
                </a:r>
                <a:r>
                  <a:rPr lang="fr-FR" baseline="-25000" dirty="0" smtClean="0">
                    <a:latin typeface="+mj-lt"/>
                  </a:rPr>
                  <a:t>*</a:t>
                </a:r>
                <a:r>
                  <a:rPr lang="fr-FR" dirty="0" smtClean="0">
                    <a:latin typeface="+mj-lt"/>
                  </a:rPr>
                  <a:t>h</a:t>
                </a:r>
                <a:endParaRPr lang="fr-FR" dirty="0">
                  <a:latin typeface="+mj-lt"/>
                </a:endParaRPr>
              </a:p>
              <a:p>
                <a:r>
                  <a:rPr lang="fr-FR" dirty="0" err="1" smtClean="0">
                    <a:latin typeface="+mj-lt"/>
                  </a:rPr>
                  <a:t>Distributivity</a:t>
                </a:r>
                <a:r>
                  <a:rPr lang="fr-FR" dirty="0" smtClean="0">
                    <a:latin typeface="+mj-lt"/>
                  </a:rPr>
                  <a:t> </a:t>
                </a:r>
                <a:r>
                  <a:rPr lang="fr-FR" dirty="0" err="1" smtClean="0">
                    <a:latin typeface="+mj-lt"/>
                  </a:rPr>
                  <a:t>with</a:t>
                </a:r>
                <a:r>
                  <a:rPr lang="fr-FR" dirty="0" smtClean="0">
                    <a:latin typeface="+mj-lt"/>
                  </a:rPr>
                  <a:t> addition: f</a:t>
                </a:r>
                <a:r>
                  <a:rPr lang="fr-FR" baseline="-25000" dirty="0" smtClean="0">
                    <a:latin typeface="+mj-lt"/>
                  </a:rPr>
                  <a:t>*</a:t>
                </a:r>
                <a:r>
                  <a:rPr lang="fr-FR" dirty="0" smtClean="0">
                    <a:latin typeface="+mj-lt"/>
                  </a:rPr>
                  <a:t>(</a:t>
                </a:r>
                <a:r>
                  <a:rPr lang="fr-FR" dirty="0" err="1" smtClean="0">
                    <a:latin typeface="+mj-lt"/>
                  </a:rPr>
                  <a:t>g+h</a:t>
                </a:r>
                <a:r>
                  <a:rPr lang="fr-FR" dirty="0" smtClean="0">
                    <a:latin typeface="+mj-lt"/>
                  </a:rPr>
                  <a:t>) = f</a:t>
                </a:r>
                <a:r>
                  <a:rPr lang="fr-FR" baseline="-25000" dirty="0" smtClean="0">
                    <a:latin typeface="+mj-lt"/>
                  </a:rPr>
                  <a:t>*</a:t>
                </a:r>
                <a:r>
                  <a:rPr lang="fr-FR" dirty="0" smtClean="0">
                    <a:latin typeface="+mj-lt"/>
                  </a:rPr>
                  <a:t>g + f</a:t>
                </a:r>
                <a:r>
                  <a:rPr lang="fr-FR" baseline="-25000" dirty="0" smtClean="0">
                    <a:latin typeface="+mj-lt"/>
                  </a:rPr>
                  <a:t>*</a:t>
                </a:r>
                <a:r>
                  <a:rPr lang="fr-FR" dirty="0" smtClean="0">
                    <a:latin typeface="+mj-lt"/>
                  </a:rPr>
                  <a:t>h</a:t>
                </a:r>
              </a:p>
              <a:p>
                <a:r>
                  <a:rPr lang="fr-FR" dirty="0" smtClean="0">
                    <a:latin typeface="+mj-lt"/>
                  </a:rPr>
                  <a:t>There </a:t>
                </a:r>
                <a:r>
                  <a:rPr lang="fr-FR" dirty="0" err="1" smtClean="0">
                    <a:latin typeface="+mj-lt"/>
                  </a:rPr>
                  <a:t>exist</a:t>
                </a:r>
                <a:r>
                  <a:rPr lang="fr-FR" dirty="0" smtClean="0">
                    <a:latin typeface="+mj-lt"/>
                  </a:rPr>
                  <a:t> a </a:t>
                </a:r>
                <a:r>
                  <a:rPr lang="fr-FR" dirty="0" err="1" smtClean="0">
                    <a:latin typeface="+mj-lt"/>
                  </a:rPr>
                  <a:t>neutral</a:t>
                </a:r>
                <a:r>
                  <a:rPr lang="fr-FR" dirty="0" smtClean="0">
                    <a:latin typeface="+mj-lt"/>
                  </a:rPr>
                  <a:t> </a:t>
                </a:r>
                <a:r>
                  <a:rPr lang="fr-FR" dirty="0" err="1" smtClean="0">
                    <a:latin typeface="+mj-lt"/>
                  </a:rPr>
                  <a:t>element</a:t>
                </a:r>
                <a:r>
                  <a:rPr lang="fr-FR" dirty="0" smtClean="0">
                    <a:latin typeface="+mj-lt"/>
                  </a:rPr>
                  <a:t>: </a:t>
                </a:r>
                <a:r>
                  <a:rPr lang="fr-FR" dirty="0">
                    <a:latin typeface="+mj-lt"/>
                  </a:rPr>
                  <a:t>D</a:t>
                </a:r>
                <a:r>
                  <a:rPr lang="fr-FR" dirty="0" smtClean="0">
                    <a:latin typeface="+mj-lt"/>
                  </a:rPr>
                  <a:t>irac impulse: f</a:t>
                </a:r>
                <a:r>
                  <a:rPr lang="fr-FR" baseline="-25000" dirty="0" smtClean="0">
                    <a:latin typeface="+mj-lt"/>
                  </a:rPr>
                  <a:t>*</a:t>
                </a:r>
                <a:r>
                  <a:rPr lang="fr-FR" dirty="0" smtClean="0">
                    <a:latin typeface="Symbol" panose="05050102010706020507" pitchFamily="18" charset="2"/>
                  </a:rPr>
                  <a:t>d</a:t>
                </a:r>
                <a:r>
                  <a:rPr lang="fr-FR" dirty="0" smtClean="0">
                    <a:latin typeface="+mj-lt"/>
                  </a:rPr>
                  <a:t> = </a:t>
                </a:r>
                <a:r>
                  <a:rPr lang="fr-FR" dirty="0" smtClean="0">
                    <a:latin typeface="Symbol" panose="05050102010706020507" pitchFamily="18" charset="2"/>
                  </a:rPr>
                  <a:t>d</a:t>
                </a:r>
                <a:r>
                  <a:rPr lang="fr-FR" baseline="-25000" dirty="0" smtClean="0">
                    <a:latin typeface="+mj-lt"/>
                  </a:rPr>
                  <a:t>*</a:t>
                </a:r>
                <a:r>
                  <a:rPr lang="fr-FR" dirty="0" smtClean="0">
                    <a:latin typeface="+mj-lt"/>
                  </a:rPr>
                  <a:t>f = f</a:t>
                </a:r>
              </a:p>
              <a:p>
                <a:r>
                  <a:rPr lang="fr-FR" dirty="0" smtClean="0">
                    <a:latin typeface="+mj-lt"/>
                  </a:rPr>
                  <a:t>But, </a:t>
                </a:r>
                <a:r>
                  <a:rPr lang="fr-FR" dirty="0" err="1" smtClean="0">
                    <a:latin typeface="+mj-lt"/>
                  </a:rPr>
                  <a:t>there</a:t>
                </a:r>
                <a:r>
                  <a:rPr lang="fr-FR" dirty="0" smtClean="0">
                    <a:latin typeface="+mj-lt"/>
                  </a:rPr>
                  <a:t> </a:t>
                </a:r>
                <a:r>
                  <a:rPr lang="fr-FR" dirty="0" err="1" smtClean="0">
                    <a:latin typeface="+mj-lt"/>
                  </a:rPr>
                  <a:t>doesn’t</a:t>
                </a:r>
                <a:r>
                  <a:rPr lang="fr-FR" dirty="0" smtClean="0">
                    <a:latin typeface="+mj-lt"/>
                  </a:rPr>
                  <a:t> </a:t>
                </a:r>
                <a:r>
                  <a:rPr lang="fr-FR" dirty="0" err="1" smtClean="0">
                    <a:latin typeface="+mj-lt"/>
                  </a:rPr>
                  <a:t>exist</a:t>
                </a:r>
                <a:r>
                  <a:rPr lang="fr-FR" dirty="0" smtClean="0">
                    <a:latin typeface="+mj-lt"/>
                  </a:rPr>
                  <a:t>, for </a:t>
                </a:r>
                <a:r>
                  <a:rPr lang="fr-FR" dirty="0" err="1" smtClean="0">
                    <a:latin typeface="+mj-lt"/>
                  </a:rPr>
                  <a:t>any</a:t>
                </a:r>
                <a:r>
                  <a:rPr lang="fr-FR" dirty="0" smtClean="0">
                    <a:latin typeface="+mj-lt"/>
                  </a:rPr>
                  <a:t> </a:t>
                </a:r>
                <a:r>
                  <a:rPr lang="fr-FR" dirty="0" err="1" smtClean="0">
                    <a:latin typeface="+mj-lt"/>
                  </a:rPr>
                  <a:t>function</a:t>
                </a:r>
                <a:r>
                  <a:rPr lang="fr-FR" dirty="0" smtClean="0">
                    <a:latin typeface="+mj-lt"/>
                  </a:rPr>
                  <a:t> f, a </a:t>
                </a:r>
                <a:r>
                  <a:rPr lang="fr-FR" dirty="0" err="1" smtClean="0">
                    <a:latin typeface="+mj-lt"/>
                  </a:rPr>
                  <a:t>function</a:t>
                </a:r>
                <a:r>
                  <a:rPr lang="fr-FR" dirty="0" smtClean="0">
                    <a:latin typeface="+mj-lt"/>
                  </a:rPr>
                  <a:t> f</a:t>
                </a:r>
                <a:r>
                  <a:rPr lang="fr-FR" baseline="30000" dirty="0" smtClean="0">
                    <a:latin typeface="+mj-lt"/>
                  </a:rPr>
                  <a:t>-1</a:t>
                </a:r>
                <a:r>
                  <a:rPr lang="fr-FR" dirty="0" smtClean="0">
                    <a:latin typeface="+mj-lt"/>
                  </a:rPr>
                  <a:t> </a:t>
                </a:r>
                <a:r>
                  <a:rPr lang="fr-FR" dirty="0" err="1" smtClean="0">
                    <a:latin typeface="+mj-lt"/>
                  </a:rPr>
                  <a:t>such</a:t>
                </a:r>
                <a:r>
                  <a:rPr lang="fr-FR" dirty="0" smtClean="0">
                    <a:latin typeface="+mj-lt"/>
                  </a:rPr>
                  <a:t> </a:t>
                </a:r>
                <a:r>
                  <a:rPr lang="fr-FR" dirty="0" err="1" smtClean="0">
                    <a:latin typeface="+mj-lt"/>
                  </a:rPr>
                  <a:t>that</a:t>
                </a:r>
                <a:r>
                  <a:rPr lang="fr-FR" dirty="0" smtClean="0">
                    <a:latin typeface="+mj-lt"/>
                  </a:rPr>
                  <a:t> f</a:t>
                </a:r>
                <a:r>
                  <a:rPr lang="fr-FR" baseline="-25000" dirty="0" smtClean="0">
                    <a:latin typeface="+mj-lt"/>
                  </a:rPr>
                  <a:t>*</a:t>
                </a:r>
                <a:r>
                  <a:rPr lang="fr-FR" dirty="0" smtClean="0">
                    <a:latin typeface="+mj-lt"/>
                  </a:rPr>
                  <a:t>f</a:t>
                </a:r>
                <a:r>
                  <a:rPr lang="fr-FR" baseline="30000" dirty="0" smtClean="0">
                    <a:latin typeface="+mj-lt"/>
                  </a:rPr>
                  <a:t>-1</a:t>
                </a:r>
                <a:r>
                  <a:rPr lang="fr-FR" dirty="0" smtClean="0">
                    <a:latin typeface="+mj-lt"/>
                  </a:rPr>
                  <a:t> = f</a:t>
                </a:r>
                <a:r>
                  <a:rPr lang="fr-FR" baseline="30000" dirty="0" smtClean="0">
                    <a:latin typeface="+mj-lt"/>
                  </a:rPr>
                  <a:t>-1</a:t>
                </a:r>
                <a:r>
                  <a:rPr lang="fr-FR" baseline="-25000" dirty="0" smtClean="0">
                    <a:latin typeface="+mj-lt"/>
                  </a:rPr>
                  <a:t>*</a:t>
                </a:r>
                <a:r>
                  <a:rPr lang="fr-FR" dirty="0" smtClean="0">
                    <a:latin typeface="+mj-lt"/>
                  </a:rPr>
                  <a:t>f = </a:t>
                </a:r>
                <a:r>
                  <a:rPr lang="fr-FR" dirty="0" smtClean="0">
                    <a:latin typeface="Symbol" panose="05050102010706020507" pitchFamily="18" charset="2"/>
                  </a:rPr>
                  <a:t>d</a:t>
                </a:r>
              </a:p>
              <a:p>
                <a:endParaRPr lang="fr-FR" dirty="0"/>
              </a:p>
              <a:p>
                <a:r>
                  <a:rPr lang="fr-FR" dirty="0" err="1" smtClean="0"/>
                  <a:t>Thus</a:t>
                </a:r>
                <a:r>
                  <a:rPr lang="fr-FR" dirty="0" smtClean="0"/>
                  <a:t> the </a:t>
                </a:r>
                <a:r>
                  <a:rPr lang="fr-FR" dirty="0" err="1" smtClean="0"/>
                  <a:t>algebraic</a:t>
                </a:r>
                <a:r>
                  <a:rPr lang="fr-FR" dirty="0" smtClean="0"/>
                  <a:t> structure of the </a:t>
                </a:r>
                <a:r>
                  <a:rPr lang="fr-FR" dirty="0" err="1" smtClean="0"/>
                  <a:t>functions</a:t>
                </a:r>
                <a:r>
                  <a:rPr lang="fr-FR" dirty="0" smtClean="0"/>
                  <a:t> set </a:t>
                </a:r>
                <a:r>
                  <a:rPr lang="fr-FR" dirty="0" err="1" smtClean="0"/>
                  <a:t>with</a:t>
                </a:r>
                <a:r>
                  <a:rPr lang="fr-FR" dirty="0" smtClean="0"/>
                  <a:t> </a:t>
                </a:r>
                <a:r>
                  <a:rPr lang="fr-FR" dirty="0" err="1" smtClean="0"/>
                  <a:t>internal</a:t>
                </a:r>
                <a:r>
                  <a:rPr lang="fr-FR" dirty="0" smtClean="0"/>
                  <a:t> </a:t>
                </a:r>
                <a:r>
                  <a:rPr lang="fr-FR" dirty="0" err="1" smtClean="0"/>
                  <a:t>operation</a:t>
                </a:r>
                <a:r>
                  <a:rPr lang="fr-FR" dirty="0" smtClean="0"/>
                  <a:t> * </a:t>
                </a:r>
                <a:r>
                  <a:rPr lang="fr-FR" dirty="0" err="1" smtClean="0"/>
                  <a:t>is</a:t>
                </a:r>
                <a:r>
                  <a:rPr lang="fr-FR" dirty="0" smtClean="0"/>
                  <a:t> not a group one. </a:t>
                </a:r>
              </a:p>
              <a:p>
                <a:r>
                  <a:rPr lang="fr-FR" dirty="0" smtClean="0"/>
                  <a:t>In </a:t>
                </a:r>
                <a:r>
                  <a:rPr lang="fr-FR" dirty="0" err="1" smtClean="0"/>
                  <a:t>practical</a:t>
                </a:r>
                <a:r>
                  <a:rPr lang="fr-FR" dirty="0" smtClean="0"/>
                  <a:t> situations, </a:t>
                </a:r>
                <a:r>
                  <a:rPr lang="fr-FR" dirty="0" err="1" smtClean="0"/>
                  <a:t>when</a:t>
                </a:r>
                <a:r>
                  <a:rPr lang="fr-FR" dirty="0" smtClean="0"/>
                  <a:t> </a:t>
                </a:r>
                <a:r>
                  <a:rPr lang="fr-FR" dirty="0" err="1" smtClean="0"/>
                  <a:t>you</a:t>
                </a:r>
                <a:r>
                  <a:rPr lang="fr-FR" dirty="0" smtClean="0"/>
                  <a:t> know the output signal s(t) </a:t>
                </a:r>
                <a:r>
                  <a:rPr lang="fr-FR" dirty="0" err="1" smtClean="0"/>
                  <a:t>through</a:t>
                </a:r>
                <a:r>
                  <a:rPr lang="fr-FR" dirty="0" smtClean="0"/>
                  <a:t> a </a:t>
                </a:r>
                <a:r>
                  <a:rPr lang="fr-FR" dirty="0" err="1" smtClean="0"/>
                  <a:t>special</a:t>
                </a:r>
                <a:r>
                  <a:rPr lang="fr-FR" dirty="0" smtClean="0"/>
                  <a:t> </a:t>
                </a:r>
                <a:r>
                  <a:rPr lang="fr-FR" dirty="0" err="1" smtClean="0"/>
                  <a:t>linear</a:t>
                </a:r>
                <a:r>
                  <a:rPr lang="fr-FR" dirty="0" smtClean="0"/>
                  <a:t> system, </a:t>
                </a:r>
                <a:r>
                  <a:rPr lang="fr-FR" dirty="0" err="1" smtClean="0"/>
                  <a:t>you</a:t>
                </a:r>
                <a:r>
                  <a:rPr lang="fr-FR" dirty="0" smtClean="0"/>
                  <a:t> </a:t>
                </a:r>
                <a:r>
                  <a:rPr lang="fr-FR" dirty="0" err="1" smtClean="0"/>
                  <a:t>may</a:t>
                </a:r>
                <a:r>
                  <a:rPr lang="fr-FR" dirty="0" smtClean="0"/>
                  <a:t> </a:t>
                </a:r>
                <a:r>
                  <a:rPr lang="fr-FR" dirty="0" err="1" smtClean="0"/>
                  <a:t>want</a:t>
                </a:r>
                <a:r>
                  <a:rPr lang="fr-FR" dirty="0" smtClean="0"/>
                  <a:t> to </a:t>
                </a:r>
                <a:r>
                  <a:rPr lang="fr-FR" dirty="0" err="1" smtClean="0"/>
                  <a:t>get</a:t>
                </a:r>
                <a:r>
                  <a:rPr lang="fr-FR" dirty="0" smtClean="0"/>
                  <a:t> the signal at the input e(t). But, </a:t>
                </a:r>
                <a:r>
                  <a:rPr lang="fr-FR" dirty="0" err="1" smtClean="0"/>
                  <a:t>from</a:t>
                </a:r>
                <a:r>
                  <a:rPr lang="fr-FR" dirty="0" smtClean="0"/>
                  <a:t> the relation </a:t>
                </a:r>
              </a:p>
              <a:p>
                <a:r>
                  <a:rPr lang="fr-FR" dirty="0"/>
                  <a:t> s(t) = e(t) * h(t),</a:t>
                </a:r>
              </a:p>
              <a:p>
                <a:r>
                  <a:rPr lang="fr-FR" dirty="0" smtClean="0"/>
                  <a:t>It </a:t>
                </a:r>
                <a:r>
                  <a:rPr lang="fr-FR" dirty="0" err="1" smtClean="0"/>
                  <a:t>is</a:t>
                </a:r>
                <a:r>
                  <a:rPr lang="fr-FR" dirty="0" smtClean="0"/>
                  <a:t> </a:t>
                </a:r>
                <a:r>
                  <a:rPr lang="fr-FR" dirty="0" err="1" smtClean="0"/>
                  <a:t>almost</a:t>
                </a:r>
                <a:r>
                  <a:rPr lang="fr-FR" dirty="0" smtClean="0"/>
                  <a:t> impossible to </a:t>
                </a:r>
                <a:r>
                  <a:rPr lang="fr-FR" dirty="0" err="1" smtClean="0"/>
                  <a:t>get</a:t>
                </a:r>
                <a:r>
                  <a:rPr lang="fr-FR" dirty="0" smtClean="0"/>
                  <a:t> </a:t>
                </a:r>
                <a:r>
                  <a:rPr lang="fr-FR" dirty="0"/>
                  <a:t> </a:t>
                </a:r>
                <a:r>
                  <a:rPr lang="fr-FR" dirty="0" smtClean="0"/>
                  <a:t>e(t</a:t>
                </a:r>
                <a:r>
                  <a:rPr lang="fr-FR" dirty="0"/>
                  <a:t>) = </a:t>
                </a:r>
                <a:r>
                  <a:rPr lang="fr-FR" dirty="0" smtClean="0"/>
                  <a:t>s(t</a:t>
                </a:r>
                <a:r>
                  <a:rPr lang="fr-FR" dirty="0"/>
                  <a:t>) * </a:t>
                </a:r>
                <a:r>
                  <a:rPr lang="fr-FR" dirty="0" smtClean="0"/>
                  <a:t>h</a:t>
                </a:r>
                <a:r>
                  <a:rPr lang="fr-FR" baseline="30000" dirty="0" smtClean="0"/>
                  <a:t>-1</a:t>
                </a:r>
                <a:r>
                  <a:rPr lang="fr-FR" dirty="0" smtClean="0"/>
                  <a:t>(t), </a:t>
                </a:r>
                <a:r>
                  <a:rPr lang="fr-FR" dirty="0" err="1" smtClean="0"/>
                  <a:t>because</a:t>
                </a:r>
                <a:r>
                  <a:rPr lang="fr-FR" dirty="0" smtClean="0"/>
                  <a:t> </a:t>
                </a:r>
                <a:r>
                  <a:rPr lang="fr-FR" dirty="0"/>
                  <a:t>h</a:t>
                </a:r>
                <a:r>
                  <a:rPr lang="fr-FR" baseline="30000" dirty="0"/>
                  <a:t>-1</a:t>
                </a:r>
                <a:r>
                  <a:rPr lang="fr-FR" dirty="0"/>
                  <a:t>(t</a:t>
                </a:r>
                <a:r>
                  <a:rPr lang="fr-FR" dirty="0" smtClean="0"/>
                  <a:t>) </a:t>
                </a:r>
                <a:r>
                  <a:rPr lang="fr-FR" dirty="0" err="1" smtClean="0"/>
                  <a:t>doesn’t</a:t>
                </a:r>
                <a:r>
                  <a:rPr lang="fr-FR" dirty="0" smtClean="0"/>
                  <a:t> </a:t>
                </a:r>
                <a:r>
                  <a:rPr lang="fr-FR" dirty="0" err="1" smtClean="0"/>
                  <a:t>exist</a:t>
                </a:r>
                <a:r>
                  <a:rPr lang="fr-FR" dirty="0" smtClean="0"/>
                  <a:t>…</a:t>
                </a:r>
              </a:p>
              <a:p>
                <a:r>
                  <a:rPr lang="fr-FR" dirty="0" err="1" smtClean="0"/>
                  <a:t>Fortunately</a:t>
                </a:r>
                <a:r>
                  <a:rPr lang="fr-FR" dirty="0" smtClean="0"/>
                  <a:t>, the Fourier </a:t>
                </a:r>
                <a:r>
                  <a:rPr lang="fr-FR" dirty="0" err="1" smtClean="0"/>
                  <a:t>transform</a:t>
                </a:r>
                <a:r>
                  <a:rPr lang="fr-FR" dirty="0" smtClean="0"/>
                  <a:t> </a:t>
                </a:r>
                <a:r>
                  <a:rPr lang="fr-FR" dirty="0" err="1" smtClean="0"/>
                  <a:t>is</a:t>
                </a:r>
                <a:r>
                  <a:rPr lang="fr-FR" dirty="0" smtClean="0"/>
                  <a:t> of </a:t>
                </a:r>
                <a:r>
                  <a:rPr lang="fr-FR" dirty="0" err="1" smtClean="0"/>
                  <a:t>very</a:t>
                </a:r>
                <a:r>
                  <a:rPr lang="fr-FR" dirty="0" smtClean="0"/>
                  <a:t> large help….</a:t>
                </a:r>
              </a:p>
              <a:p>
                <a:endParaRPr lang="fr-FR" dirty="0"/>
              </a:p>
              <a:p>
                <a:endParaRPr lang="fr-FR" dirty="0"/>
              </a:p>
            </p:txBody>
          </p:sp>
        </mc:Choice>
        <mc:Fallback xmlns="">
          <p:sp>
            <p:nvSpPr>
              <p:cNvPr id="3" name="ZoneTexte 2"/>
              <p:cNvSpPr txBox="1">
                <a:spLocks noRot="1" noChangeAspect="1" noMove="1" noResize="1" noEditPoints="1" noAdjustHandles="1" noChangeArrowheads="1" noChangeShapeType="1" noTextEdit="1"/>
              </p:cNvSpPr>
              <p:nvPr/>
            </p:nvSpPr>
            <p:spPr>
              <a:xfrm>
                <a:off x="611560" y="1700539"/>
                <a:ext cx="7992888" cy="5078313"/>
              </a:xfrm>
              <a:prstGeom prst="rect">
                <a:avLst/>
              </a:prstGeom>
              <a:blipFill rotWithShape="1">
                <a:blip r:embed="rId3"/>
                <a:stretch>
                  <a:fillRect l="-610" t="-600" r="-381"/>
                </a:stretch>
              </a:blipFill>
            </p:spPr>
            <p:txBody>
              <a:bodyPr/>
              <a:lstStyle/>
              <a:p>
                <a:r>
                  <a:rPr lang="fr-FR">
                    <a:noFill/>
                  </a:rPr>
                  <a:t> </a:t>
                </a:r>
              </a:p>
            </p:txBody>
          </p:sp>
        </mc:Fallback>
      </mc:AlternateContent>
    </p:spTree>
    <p:extLst>
      <p:ext uri="{BB962C8B-B14F-4D97-AF65-F5344CB8AC3E}">
        <p14:creationId xmlns:p14="http://schemas.microsoft.com/office/powerpoint/2010/main" val="9707049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3709" y="620689"/>
            <a:ext cx="8784976" cy="1296144"/>
          </a:xfrm>
        </p:spPr>
        <p:txBody>
          <a:bodyPr>
            <a:normAutofit fontScale="90000"/>
          </a:bodyPr>
          <a:lstStyle/>
          <a:p>
            <a:r>
              <a:rPr lang="fr-FR" sz="3100" b="1" dirty="0" smtClean="0">
                <a:solidFill>
                  <a:srgbClr val="FF0000"/>
                </a:solidFill>
              </a:rPr>
              <a:t>Impulse </a:t>
            </a:r>
            <a:r>
              <a:rPr lang="fr-FR" sz="3100" b="1" dirty="0" err="1" smtClean="0">
                <a:solidFill>
                  <a:srgbClr val="FF0000"/>
                </a:solidFill>
              </a:rPr>
              <a:t>response</a:t>
            </a:r>
            <a:r>
              <a:rPr lang="fr-FR" sz="3100" b="1" dirty="0" smtClean="0">
                <a:solidFill>
                  <a:srgbClr val="FF0000"/>
                </a:solidFill>
              </a:rPr>
              <a:t> for the R, C circuit </a:t>
            </a:r>
            <a:r>
              <a:rPr lang="fr-FR" sz="3100" b="1" dirty="0" err="1" smtClean="0">
                <a:solidFill>
                  <a:srgbClr val="FF0000"/>
                </a:solidFill>
              </a:rPr>
              <a:t>with</a:t>
            </a:r>
            <a:r>
              <a:rPr lang="fr-FR" sz="3100" b="1" dirty="0" smtClean="0">
                <a:solidFill>
                  <a:srgbClr val="FF0000"/>
                </a:solidFill>
              </a:rPr>
              <a:t> </a:t>
            </a:r>
            <a:r>
              <a:rPr lang="fr-FR" sz="3100" b="1" dirty="0" err="1" smtClean="0">
                <a:solidFill>
                  <a:srgbClr val="FF0000"/>
                </a:solidFill>
              </a:rPr>
              <a:t>equation</a:t>
            </a:r>
            <a:r>
              <a:rPr lang="fr-FR" sz="3100" b="1" dirty="0" smtClean="0">
                <a:solidFill>
                  <a:srgbClr val="FF0000"/>
                </a:solidFill>
              </a:rPr>
              <a:t> </a:t>
            </a:r>
            <a:br>
              <a:rPr lang="fr-FR" sz="3100" b="1" dirty="0" smtClean="0">
                <a:solidFill>
                  <a:srgbClr val="FF0000"/>
                </a:solidFill>
              </a:rPr>
            </a:br>
            <a:r>
              <a:rPr lang="fr-FR" dirty="0" smtClean="0"/>
              <a:t/>
            </a:r>
            <a:br>
              <a:rPr lang="fr-FR" dirty="0" smtClean="0"/>
            </a:br>
            <a:r>
              <a:rPr lang="fr-FR" dirty="0" smtClean="0"/>
              <a:t>s(t</a:t>
            </a:r>
            <a:r>
              <a:rPr lang="fr-FR" dirty="0"/>
              <a:t>) + RC </a:t>
            </a:r>
            <a:r>
              <a:rPr lang="fr-FR" dirty="0" err="1"/>
              <a:t>ds</a:t>
            </a:r>
            <a:r>
              <a:rPr lang="fr-FR" dirty="0"/>
              <a:t>(t)/</a:t>
            </a:r>
            <a:r>
              <a:rPr lang="fr-FR" dirty="0" err="1"/>
              <a:t>dt</a:t>
            </a:r>
            <a:r>
              <a:rPr lang="fr-FR" dirty="0"/>
              <a:t> = e(t)</a:t>
            </a:r>
            <a:br>
              <a:rPr lang="fr-FR" dirty="0"/>
            </a:br>
            <a:endParaRPr lang="fr-FR" dirty="0"/>
          </a:p>
        </p:txBody>
      </p:sp>
      <p:sp>
        <p:nvSpPr>
          <p:cNvPr id="3" name="Sous-titre 2"/>
          <p:cNvSpPr>
            <a:spLocks noGrp="1"/>
          </p:cNvSpPr>
          <p:nvPr>
            <p:ph type="subTitle" idx="1"/>
          </p:nvPr>
        </p:nvSpPr>
        <p:spPr>
          <a:xfrm>
            <a:off x="-19993" y="2177480"/>
            <a:ext cx="8892480" cy="4680520"/>
          </a:xfrm>
        </p:spPr>
        <p:txBody>
          <a:bodyPr>
            <a:noAutofit/>
          </a:bodyPr>
          <a:lstStyle/>
          <a:p>
            <a:r>
              <a:rPr lang="fr-FR" dirty="0" err="1" smtClean="0"/>
              <a:t>From</a:t>
            </a:r>
            <a:r>
              <a:rPr lang="fr-FR" dirty="0" smtClean="0"/>
              <a:t> Maths, </a:t>
            </a:r>
            <a:r>
              <a:rPr lang="fr-FR" dirty="0" err="1" smtClean="0"/>
              <a:t>we</a:t>
            </a:r>
            <a:r>
              <a:rPr lang="fr-FR" dirty="0" smtClean="0"/>
              <a:t> know </a:t>
            </a:r>
            <a:r>
              <a:rPr lang="fr-FR" dirty="0" err="1" smtClean="0"/>
              <a:t>that</a:t>
            </a:r>
            <a:r>
              <a:rPr lang="fr-FR" dirty="0" smtClean="0"/>
              <a:t> </a:t>
            </a:r>
            <a:r>
              <a:rPr lang="fr-FR" dirty="0" err="1" smtClean="0"/>
              <a:t>linear</a:t>
            </a:r>
            <a:r>
              <a:rPr lang="fr-FR" dirty="0" smtClean="0"/>
              <a:t> </a:t>
            </a:r>
            <a:r>
              <a:rPr lang="fr-FR" dirty="0" err="1" smtClean="0"/>
              <a:t>differential</a:t>
            </a:r>
            <a:r>
              <a:rPr lang="fr-FR" dirty="0" smtClean="0"/>
              <a:t> </a:t>
            </a:r>
            <a:r>
              <a:rPr lang="fr-FR" dirty="0" err="1" smtClean="0"/>
              <a:t>equations</a:t>
            </a:r>
            <a:r>
              <a:rPr lang="fr-FR" dirty="0" smtClean="0"/>
              <a:t> </a:t>
            </a:r>
            <a:r>
              <a:rPr lang="fr-FR" dirty="0" err="1" smtClean="0"/>
              <a:t>with</a:t>
            </a:r>
            <a:r>
              <a:rPr lang="fr-FR" dirty="0" smtClean="0"/>
              <a:t> constant coefficients </a:t>
            </a:r>
            <a:r>
              <a:rPr lang="fr-FR" dirty="0" err="1" smtClean="0"/>
              <a:t>can</a:t>
            </a:r>
            <a:r>
              <a:rPr lang="fr-FR" dirty="0" smtClean="0"/>
              <a:t> </a:t>
            </a:r>
            <a:r>
              <a:rPr lang="fr-FR" dirty="0" err="1" smtClean="0"/>
              <a:t>be</a:t>
            </a:r>
            <a:r>
              <a:rPr lang="fr-FR" dirty="0" smtClean="0"/>
              <a:t> </a:t>
            </a:r>
            <a:r>
              <a:rPr lang="fr-FR" dirty="0" err="1" smtClean="0"/>
              <a:t>solved</a:t>
            </a:r>
            <a:r>
              <a:rPr lang="fr-FR" dirty="0" smtClean="0"/>
              <a:t> </a:t>
            </a:r>
            <a:r>
              <a:rPr lang="fr-FR" dirty="0" err="1" smtClean="0"/>
              <a:t>with</a:t>
            </a:r>
            <a:r>
              <a:rPr lang="fr-FR" dirty="0" smtClean="0"/>
              <a:t> the </a:t>
            </a:r>
            <a:r>
              <a:rPr lang="fr-FR" dirty="0" err="1" smtClean="0"/>
              <a:t>sum</a:t>
            </a:r>
            <a:r>
              <a:rPr lang="fr-FR" dirty="0" smtClean="0"/>
              <a:t> : </a:t>
            </a:r>
          </a:p>
          <a:p>
            <a:endParaRPr lang="fr-FR" dirty="0" smtClean="0"/>
          </a:p>
          <a:p>
            <a:r>
              <a:rPr lang="fr-FR" dirty="0" smtClean="0"/>
              <a:t> the </a:t>
            </a:r>
            <a:r>
              <a:rPr lang="fr-FR" dirty="0" err="1" smtClean="0"/>
              <a:t>general</a:t>
            </a:r>
            <a:r>
              <a:rPr lang="fr-FR" dirty="0" smtClean="0"/>
              <a:t> solution for the </a:t>
            </a:r>
            <a:r>
              <a:rPr lang="fr-FR" dirty="0" err="1" smtClean="0"/>
              <a:t>equation</a:t>
            </a:r>
            <a:r>
              <a:rPr lang="fr-FR" dirty="0" smtClean="0"/>
              <a:t> </a:t>
            </a:r>
            <a:r>
              <a:rPr lang="fr-FR" dirty="0" err="1" smtClean="0"/>
              <a:t>without</a:t>
            </a:r>
            <a:r>
              <a:rPr lang="fr-FR" dirty="0" smtClean="0"/>
              <a:t> second hand </a:t>
            </a:r>
            <a:r>
              <a:rPr lang="fr-FR" dirty="0" err="1" smtClean="0"/>
              <a:t>member</a:t>
            </a:r>
            <a:endParaRPr lang="fr-FR" dirty="0" smtClean="0"/>
          </a:p>
          <a:p>
            <a:r>
              <a:rPr lang="fr-FR" dirty="0" smtClean="0"/>
              <a:t>+ </a:t>
            </a:r>
          </a:p>
          <a:p>
            <a:r>
              <a:rPr lang="fr-FR" dirty="0" smtClean="0"/>
              <a:t>A </a:t>
            </a:r>
            <a:r>
              <a:rPr lang="fr-FR" dirty="0" err="1" smtClean="0"/>
              <a:t>particular</a:t>
            </a:r>
            <a:r>
              <a:rPr lang="fr-FR" dirty="0" smtClean="0"/>
              <a:t> solution of the </a:t>
            </a:r>
            <a:r>
              <a:rPr lang="fr-FR" dirty="0" err="1" smtClean="0"/>
              <a:t>whole</a:t>
            </a:r>
            <a:r>
              <a:rPr lang="fr-FR" dirty="0" smtClean="0"/>
              <a:t> </a:t>
            </a:r>
            <a:r>
              <a:rPr lang="fr-FR" dirty="0" err="1" smtClean="0"/>
              <a:t>equation</a:t>
            </a:r>
            <a:endParaRPr lang="fr-FR" dirty="0"/>
          </a:p>
        </p:txBody>
      </p:sp>
    </p:spTree>
    <p:extLst>
      <p:ext uri="{BB962C8B-B14F-4D97-AF65-F5344CB8AC3E}">
        <p14:creationId xmlns:p14="http://schemas.microsoft.com/office/powerpoint/2010/main" val="30265222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re 1"/>
              <p:cNvSpPr>
                <a:spLocks noGrp="1"/>
              </p:cNvSpPr>
              <p:nvPr>
                <p:ph type="title"/>
              </p:nvPr>
            </p:nvSpPr>
            <p:spPr>
              <a:xfrm>
                <a:off x="70992" y="1700808"/>
                <a:ext cx="9073008" cy="7308304"/>
              </a:xfrm>
            </p:spPr>
            <p:txBody>
              <a:bodyPr>
                <a:normAutofit fontScale="90000"/>
              </a:bodyPr>
              <a:lstStyle/>
              <a:p>
                <a:r>
                  <a:rPr lang="fr-FR" sz="2700" dirty="0" smtClean="0"/>
                  <a:t>The </a:t>
                </a:r>
                <a:r>
                  <a:rPr lang="fr-FR" sz="2700" dirty="0" err="1" smtClean="0"/>
                  <a:t>general</a:t>
                </a:r>
                <a:r>
                  <a:rPr lang="fr-FR" sz="2700" dirty="0" smtClean="0"/>
                  <a:t> solution for  s(t) + RC </a:t>
                </a:r>
                <a:r>
                  <a:rPr lang="fr-FR" sz="2700" dirty="0" err="1" smtClean="0"/>
                  <a:t>ds</a:t>
                </a:r>
                <a:r>
                  <a:rPr lang="fr-FR" sz="2700" dirty="0" smtClean="0"/>
                  <a:t>(t)/</a:t>
                </a:r>
                <a:r>
                  <a:rPr lang="fr-FR" sz="2700" dirty="0" err="1" smtClean="0"/>
                  <a:t>dt</a:t>
                </a:r>
                <a:r>
                  <a:rPr lang="fr-FR" sz="2700" dirty="0" smtClean="0"/>
                  <a:t> = 0</a:t>
                </a:r>
                <a:br>
                  <a:rPr lang="fr-FR" sz="2700" dirty="0" smtClean="0"/>
                </a:br>
                <a:r>
                  <a:rPr lang="fr-FR" sz="2700" dirty="0" err="1" smtClean="0"/>
                  <a:t>is</a:t>
                </a:r>
                <a:r>
                  <a:rPr lang="fr-FR" sz="2700" dirty="0" smtClean="0"/>
                  <a:t> </a:t>
                </a:r>
                <a:r>
                  <a:rPr lang="fr-FR" sz="2700" dirty="0" err="1" smtClean="0"/>
                  <a:t>found</a:t>
                </a:r>
                <a:r>
                  <a:rPr lang="fr-FR" sz="2700" dirty="0" smtClean="0"/>
                  <a:t> </a:t>
                </a:r>
                <a:r>
                  <a:rPr lang="fr-FR" sz="2700" dirty="0" err="1" smtClean="0"/>
                  <a:t>own</a:t>
                </a:r>
                <a:r>
                  <a:rPr lang="fr-FR" sz="2700" dirty="0" smtClean="0"/>
                  <a:t> to an </a:t>
                </a:r>
                <a:r>
                  <a:rPr lang="fr-FR" sz="2700" dirty="0" err="1" smtClean="0"/>
                  <a:t>ansatz</a:t>
                </a:r>
                <a:r>
                  <a:rPr lang="fr-FR" sz="2700" dirty="0" smtClean="0"/>
                  <a:t> (test solution): </a:t>
                </a:r>
                <a:br>
                  <a:rPr lang="fr-FR" sz="2700" dirty="0" smtClean="0"/>
                </a:br>
                <a:r>
                  <a:rPr lang="fr-FR" sz="2700" dirty="0" smtClean="0"/>
                  <a:t>s(t) = </a:t>
                </a:r>
                <a:r>
                  <a:rPr lang="fr-FR" sz="2700" dirty="0" err="1" smtClean="0"/>
                  <a:t>exp</a:t>
                </a:r>
                <a:r>
                  <a:rPr lang="fr-FR" sz="2700" dirty="0" smtClean="0"/>
                  <a:t> [ - r t], </a:t>
                </a:r>
                <a:r>
                  <a:rPr lang="fr-FR" sz="2700" dirty="0" err="1" smtClean="0"/>
                  <a:t>giving</a:t>
                </a:r>
                <a:r>
                  <a:rPr lang="fr-FR" sz="2700" dirty="0" smtClean="0"/>
                  <a:t>:</a:t>
                </a:r>
                <a:br>
                  <a:rPr lang="fr-FR" sz="2700" dirty="0" smtClean="0"/>
                </a:br>
                <a:r>
                  <a:rPr lang="fr-FR" sz="2700" dirty="0" smtClean="0"/>
                  <a:t/>
                </a:r>
                <a:br>
                  <a:rPr lang="fr-FR" sz="2700" dirty="0" smtClean="0"/>
                </a:br>
                <a:r>
                  <a:rPr lang="fr-FR" sz="2700" dirty="0" err="1"/>
                  <a:t>exp</a:t>
                </a:r>
                <a:r>
                  <a:rPr lang="fr-FR" sz="2700" dirty="0"/>
                  <a:t> [ - r t</a:t>
                </a:r>
                <a:r>
                  <a:rPr lang="fr-FR" sz="2700" dirty="0" smtClean="0"/>
                  <a:t>] – r RC </a:t>
                </a:r>
                <a:r>
                  <a:rPr lang="fr-FR" sz="2700" dirty="0" err="1"/>
                  <a:t>exp</a:t>
                </a:r>
                <a:r>
                  <a:rPr lang="fr-FR" sz="2700" dirty="0"/>
                  <a:t> [ - r t</a:t>
                </a:r>
                <a:r>
                  <a:rPr lang="fr-FR" sz="2700" dirty="0" smtClean="0"/>
                  <a:t>] = 0, </a:t>
                </a:r>
                <a:br>
                  <a:rPr lang="fr-FR" sz="2700" dirty="0" smtClean="0"/>
                </a:br>
                <a:r>
                  <a:rPr lang="fr-FR" sz="2700" dirty="0" err="1" smtClean="0"/>
                  <a:t>that</a:t>
                </a:r>
                <a:r>
                  <a:rPr lang="fr-FR" sz="2700" dirty="0" smtClean="0"/>
                  <a:t> </a:t>
                </a:r>
                <a:r>
                  <a:rPr lang="fr-FR" sz="2700" dirty="0" err="1" smtClean="0"/>
                  <a:t>is</a:t>
                </a:r>
                <a:r>
                  <a:rPr lang="fr-FR" sz="2700" dirty="0" smtClean="0"/>
                  <a:t>: r = 1/RC.</a:t>
                </a:r>
                <a:br>
                  <a:rPr lang="fr-FR" sz="2700" dirty="0" smtClean="0"/>
                </a:br>
                <a:r>
                  <a:rPr lang="fr-FR" sz="2700" dirty="0" smtClean="0"/>
                  <a:t> </a:t>
                </a:r>
                <a:br>
                  <a:rPr lang="fr-FR" sz="2700" dirty="0" smtClean="0"/>
                </a:br>
                <a:r>
                  <a:rPr lang="fr-FR" sz="2700" dirty="0" err="1" smtClean="0"/>
                  <a:t>Thus</a:t>
                </a:r>
                <a:r>
                  <a:rPr lang="fr-FR" sz="2700" dirty="0" smtClean="0"/>
                  <a:t> </a:t>
                </a:r>
                <a:r>
                  <a:rPr lang="fr-FR" sz="2700" dirty="0" err="1" smtClean="0"/>
                  <a:t>we</a:t>
                </a:r>
                <a:r>
                  <a:rPr lang="fr-FR" sz="2700" dirty="0" smtClean="0"/>
                  <a:t> know </a:t>
                </a:r>
                <a:r>
                  <a:rPr lang="fr-FR" sz="2700" dirty="0" err="1" smtClean="0"/>
                  <a:t>that</a:t>
                </a:r>
                <a:r>
                  <a:rPr lang="fr-FR" sz="2700" dirty="0" smtClean="0"/>
                  <a:t>  </a:t>
                </a:r>
                <a:r>
                  <a:rPr lang="fr-FR" sz="2700" dirty="0"/>
                  <a:t>the </a:t>
                </a:r>
                <a:r>
                  <a:rPr lang="fr-FR" sz="2700" dirty="0" err="1"/>
                  <a:t>general</a:t>
                </a:r>
                <a:r>
                  <a:rPr lang="fr-FR" sz="2700" dirty="0"/>
                  <a:t> solution for the </a:t>
                </a:r>
                <a:r>
                  <a:rPr lang="fr-FR" sz="2700" dirty="0" err="1"/>
                  <a:t>equation</a:t>
                </a:r>
                <a:r>
                  <a:rPr lang="fr-FR" sz="2700" dirty="0"/>
                  <a:t> </a:t>
                </a:r>
                <a:r>
                  <a:rPr lang="fr-FR" sz="2700" dirty="0" err="1"/>
                  <a:t>without</a:t>
                </a:r>
                <a:r>
                  <a:rPr lang="fr-FR" sz="2700" dirty="0"/>
                  <a:t> second hand </a:t>
                </a:r>
                <a:r>
                  <a:rPr lang="fr-FR" sz="2700" dirty="0" err="1" smtClean="0"/>
                  <a:t>member</a:t>
                </a:r>
                <a:r>
                  <a:rPr lang="fr-FR" sz="2700" dirty="0" smtClean="0"/>
                  <a:t> </a:t>
                </a:r>
                <a:r>
                  <a:rPr lang="fr-FR" sz="2700" dirty="0" err="1" smtClean="0"/>
                  <a:t>is</a:t>
                </a:r>
                <a:r>
                  <a:rPr lang="fr-FR" sz="2700" dirty="0" smtClean="0"/>
                  <a:t> </a:t>
                </a:r>
                <a:br>
                  <a:rPr lang="fr-FR" sz="2700" dirty="0" smtClean="0"/>
                </a:br>
                <a:r>
                  <a:rPr lang="fr-FR" sz="2700" dirty="0" smtClean="0">
                    <a:latin typeface="Symbol" panose="05050102010706020507" pitchFamily="18" charset="2"/>
                  </a:rPr>
                  <a:t>l. </a:t>
                </a:r>
                <a:r>
                  <a:rPr lang="fr-FR" sz="2700" dirty="0" err="1" smtClean="0"/>
                  <a:t>exp</a:t>
                </a:r>
                <a:r>
                  <a:rPr lang="fr-FR" sz="2700" dirty="0" smtClean="0"/>
                  <a:t> </a:t>
                </a:r>
                <a:r>
                  <a:rPr lang="fr-FR" sz="2700" dirty="0"/>
                  <a:t>[ </a:t>
                </a:r>
                <a:r>
                  <a:rPr lang="fr-FR" sz="2700" dirty="0" smtClean="0"/>
                  <a:t>- t / RC]  for t </a:t>
                </a:r>
                <a:r>
                  <a:rPr lang="el-GR" sz="2700" dirty="0" smtClean="0"/>
                  <a:t>ϵ</a:t>
                </a:r>
                <a:r>
                  <a:rPr lang="fr-FR" sz="2700" dirty="0" smtClean="0"/>
                  <a:t> [ 0, + </a:t>
                </a:r>
                <a:r>
                  <a:rPr lang="fr-FR" sz="2700" dirty="0" smtClean="0">
                    <a:sym typeface="Symbol"/>
                  </a:rPr>
                  <a:t> [</a:t>
                </a:r>
                <a:r>
                  <a:rPr lang="fr-FR" sz="2700" dirty="0" smtClean="0"/>
                  <a:t>.</a:t>
                </a:r>
                <a:br>
                  <a:rPr lang="fr-FR" sz="2700" dirty="0" smtClean="0"/>
                </a:br>
                <a:r>
                  <a:rPr lang="fr-FR" sz="2700" dirty="0" smtClean="0"/>
                  <a:t/>
                </a:r>
                <a:br>
                  <a:rPr lang="fr-FR" sz="2700" dirty="0" smtClean="0"/>
                </a:br>
                <a:r>
                  <a:rPr lang="fr-FR" sz="2700" dirty="0" err="1" smtClean="0"/>
                  <a:t>Now</a:t>
                </a:r>
                <a:r>
                  <a:rPr lang="fr-FR" sz="2700" dirty="0" smtClean="0"/>
                  <a:t>, a </a:t>
                </a:r>
                <a:r>
                  <a:rPr lang="fr-FR" sz="2700" dirty="0" err="1" smtClean="0"/>
                  <a:t>particular</a:t>
                </a:r>
                <a:r>
                  <a:rPr lang="fr-FR" sz="2700" dirty="0" smtClean="0"/>
                  <a:t> solution to the </a:t>
                </a:r>
                <a:r>
                  <a:rPr lang="fr-FR" sz="2700" dirty="0" err="1" smtClean="0"/>
                  <a:t>whole</a:t>
                </a:r>
                <a:r>
                  <a:rPr lang="fr-FR" sz="2700" dirty="0" smtClean="0"/>
                  <a:t> </a:t>
                </a:r>
                <a:r>
                  <a:rPr lang="fr-FR" sz="2700" dirty="0" err="1" smtClean="0"/>
                  <a:t>equation</a:t>
                </a:r>
                <a:r>
                  <a:rPr lang="fr-FR" sz="2700" dirty="0" smtClean="0"/>
                  <a:t> </a:t>
                </a:r>
                <a:r>
                  <a:rPr lang="fr-FR" sz="2700" dirty="0" err="1" smtClean="0"/>
                  <a:t>is</a:t>
                </a:r>
                <a:r>
                  <a:rPr lang="fr-FR" sz="2700" dirty="0" smtClean="0"/>
                  <a:t> :</a:t>
                </a:r>
                <a:r>
                  <a:rPr lang="fr-FR" sz="3100" dirty="0" smtClean="0"/>
                  <a:t/>
                </a:r>
                <a:br>
                  <a:rPr lang="fr-FR" sz="3100" dirty="0" smtClean="0"/>
                </a:br>
                <a:r>
                  <a:rPr lang="fr-FR" sz="2700" dirty="0" smtClean="0"/>
                  <a:t>s</a:t>
                </a:r>
                <a:r>
                  <a:rPr lang="fr-FR" sz="2700" baseline="-25000" dirty="0" smtClean="0"/>
                  <a:t>0</a:t>
                </a:r>
                <a:r>
                  <a:rPr lang="fr-FR" sz="2700" dirty="0" smtClean="0"/>
                  <a:t>(t) =  </a:t>
                </a:r>
                <a14:m>
                  <m:oMath xmlns:m="http://schemas.openxmlformats.org/officeDocument/2006/math">
                    <m:f>
                      <m:fPr>
                        <m:ctrlPr>
                          <a:rPr lang="fr-FR" sz="2700" i="1" smtClean="0">
                            <a:latin typeface="Cambria Math"/>
                          </a:rPr>
                        </m:ctrlPr>
                      </m:fPr>
                      <m:num>
                        <m:r>
                          <a:rPr lang="fr-FR" sz="2700" b="0" i="1" smtClean="0">
                            <a:latin typeface="Cambria Math"/>
                          </a:rPr>
                          <m:t> </m:t>
                        </m:r>
                        <m:r>
                          <a:rPr lang="fr-FR" sz="2700" b="0" i="1" smtClean="0">
                            <a:latin typeface="Cambria Math"/>
                          </a:rPr>
                          <m:t>𝑢</m:t>
                        </m:r>
                        <m:r>
                          <a:rPr lang="fr-FR" sz="2700" b="0" i="1" smtClean="0">
                            <a:latin typeface="Cambria Math"/>
                          </a:rPr>
                          <m:t>(</m:t>
                        </m:r>
                        <m:r>
                          <a:rPr lang="fr-FR" sz="2700" b="0" i="1" smtClean="0">
                            <a:latin typeface="Cambria Math"/>
                          </a:rPr>
                          <m:t>𝑡</m:t>
                        </m:r>
                        <m:r>
                          <a:rPr lang="fr-FR" sz="2700" b="0" i="1" smtClean="0">
                            <a:latin typeface="Cambria Math"/>
                          </a:rPr>
                          <m:t>)</m:t>
                        </m:r>
                        <m:sSup>
                          <m:sSupPr>
                            <m:ctrlPr>
                              <a:rPr lang="fr-FR" sz="2700" i="1" smtClean="0">
                                <a:latin typeface="Cambria Math"/>
                              </a:rPr>
                            </m:ctrlPr>
                          </m:sSupPr>
                          <m:e>
                            <m:r>
                              <a:rPr lang="fr-FR" sz="2700" b="0" i="1" smtClean="0">
                                <a:latin typeface="Cambria Math"/>
                              </a:rPr>
                              <m:t>  </m:t>
                            </m:r>
                            <m:r>
                              <a:rPr lang="fr-FR" sz="2700" b="0" i="1" smtClean="0">
                                <a:latin typeface="Cambria Math"/>
                              </a:rPr>
                              <m:t>𝑒</m:t>
                            </m:r>
                          </m:e>
                          <m:sup>
                            <m:r>
                              <a:rPr lang="fr-FR" sz="2700" b="0" i="1" smtClean="0">
                                <a:latin typeface="Cambria Math"/>
                              </a:rPr>
                              <m:t>− </m:t>
                            </m:r>
                            <m:f>
                              <m:fPr>
                                <m:ctrlPr>
                                  <a:rPr lang="fr-FR" sz="2700" i="1" smtClean="0">
                                    <a:latin typeface="Cambria Math"/>
                                  </a:rPr>
                                </m:ctrlPr>
                              </m:fPr>
                              <m:num>
                                <m:r>
                                  <a:rPr lang="fr-FR" sz="2700" b="0" i="1" smtClean="0">
                                    <a:latin typeface="Cambria Math"/>
                                  </a:rPr>
                                  <m:t>𝑡</m:t>
                                </m:r>
                              </m:num>
                              <m:den>
                                <m:r>
                                  <a:rPr lang="fr-FR" sz="2700" b="0" i="1" smtClean="0">
                                    <a:latin typeface="Cambria Math"/>
                                  </a:rPr>
                                  <m:t>𝑅𝐶</m:t>
                                </m:r>
                              </m:den>
                            </m:f>
                          </m:sup>
                        </m:sSup>
                      </m:num>
                      <m:den>
                        <m:r>
                          <a:rPr lang="fr-FR" sz="2700" b="0" i="1" smtClean="0">
                            <a:latin typeface="Cambria Math"/>
                          </a:rPr>
                          <m:t>𝑅𝐶</m:t>
                        </m:r>
                      </m:den>
                    </m:f>
                  </m:oMath>
                </a14:m>
                <a:r>
                  <a:rPr lang="fr-FR" sz="2700" dirty="0" smtClean="0"/>
                  <a:t> . </a:t>
                </a:r>
                <a:br>
                  <a:rPr lang="fr-FR" sz="2700" dirty="0" smtClean="0"/>
                </a:br>
                <a:r>
                  <a:rPr lang="fr-FR" sz="2700" dirty="0" smtClean="0"/>
                  <a:t/>
                </a:r>
                <a:br>
                  <a:rPr lang="fr-FR" sz="2700" dirty="0" smtClean="0"/>
                </a:br>
                <a:r>
                  <a:rPr lang="fr-FR" sz="2700" dirty="0" smtClean="0"/>
                  <a:t>In </a:t>
                </a:r>
                <a:r>
                  <a:rPr lang="fr-FR" sz="2700" dirty="0" err="1" smtClean="0"/>
                  <a:t>fact</a:t>
                </a:r>
                <a:r>
                  <a:rPr lang="fr-FR" sz="2700" dirty="0" smtClean="0"/>
                  <a:t>, </a:t>
                </a:r>
                <a:r>
                  <a:rPr lang="fr-FR" sz="2700" dirty="0" err="1" smtClean="0"/>
                  <a:t>it</a:t>
                </a:r>
                <a:r>
                  <a:rPr lang="fr-FR" sz="2700" dirty="0" smtClean="0"/>
                  <a:t> </a:t>
                </a:r>
                <a:r>
                  <a:rPr lang="fr-FR" sz="2700" dirty="0" err="1" smtClean="0"/>
                  <a:t>is</a:t>
                </a:r>
                <a:r>
                  <a:rPr lang="fr-FR" sz="2700" dirty="0" smtClean="0"/>
                  <a:t> the solution, </a:t>
                </a:r>
                <a:r>
                  <a:rPr lang="fr-FR" sz="2700" dirty="0" err="1" smtClean="0"/>
                  <a:t>with</a:t>
                </a:r>
                <a:r>
                  <a:rPr lang="fr-FR" sz="2700" dirty="0" smtClean="0"/>
                  <a:t> regards to initial conditions…</a:t>
                </a:r>
                <a:r>
                  <a:rPr lang="fr-FR" dirty="0"/>
                  <a:t/>
                </a:r>
                <a:br>
                  <a:rPr lang="fr-FR" dirty="0"/>
                </a:br>
                <a:r>
                  <a:rPr lang="fr-FR" dirty="0" smtClean="0"/>
                  <a:t/>
                </a:r>
                <a:br>
                  <a:rPr lang="fr-FR" dirty="0" smtClean="0"/>
                </a:br>
                <a:r>
                  <a:rPr lang="fr-FR" dirty="0"/>
                  <a:t/>
                </a:r>
                <a:br>
                  <a:rPr lang="fr-FR" dirty="0"/>
                </a:br>
                <a:r>
                  <a:rPr lang="fr-FR" dirty="0" smtClean="0"/>
                  <a:t/>
                </a:r>
                <a:br>
                  <a:rPr lang="fr-FR" dirty="0" smtClean="0"/>
                </a:br>
                <a:r>
                  <a:rPr lang="fr-FR" dirty="0"/>
                  <a:t/>
                </a:r>
                <a:br>
                  <a:rPr lang="fr-FR" dirty="0"/>
                </a:br>
                <a:r>
                  <a:rPr lang="fr-FR" dirty="0"/>
                  <a:t/>
                </a:r>
                <a:br>
                  <a:rPr lang="fr-FR" dirty="0"/>
                </a:br>
                <a:endParaRPr lang="fr-FR" dirty="0"/>
              </a:p>
            </p:txBody>
          </p:sp>
        </mc:Choice>
        <mc:Fallback xmlns="">
          <p:sp>
            <p:nvSpPr>
              <p:cNvPr id="2" name="Titre 1"/>
              <p:cNvSpPr>
                <a:spLocks noGrp="1" noRot="1" noChangeAspect="1" noMove="1" noResize="1" noEditPoints="1" noAdjustHandles="1" noChangeArrowheads="1" noChangeShapeType="1" noTextEdit="1"/>
              </p:cNvSpPr>
              <p:nvPr>
                <p:ph type="title"/>
              </p:nvPr>
            </p:nvSpPr>
            <p:spPr>
              <a:xfrm>
                <a:off x="70992" y="1700808"/>
                <a:ext cx="9073008" cy="7308304"/>
              </a:xfrm>
              <a:blipFill rotWithShape="1">
                <a:blip r:embed="rId2"/>
                <a:stretch>
                  <a:fillRect t="-16264"/>
                </a:stretch>
              </a:blipFill>
            </p:spPr>
            <p:txBody>
              <a:bodyPr/>
              <a:lstStyle/>
              <a:p>
                <a:r>
                  <a:rPr lang="fr-FR">
                    <a:noFill/>
                  </a:rPr>
                  <a:t> </a:t>
                </a:r>
              </a:p>
            </p:txBody>
          </p:sp>
        </mc:Fallback>
      </mc:AlternateContent>
    </p:spTree>
    <p:extLst>
      <p:ext uri="{BB962C8B-B14F-4D97-AF65-F5344CB8AC3E}">
        <p14:creationId xmlns:p14="http://schemas.microsoft.com/office/powerpoint/2010/main" val="25016867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re 1"/>
              <p:cNvSpPr>
                <a:spLocks noGrp="1"/>
              </p:cNvSpPr>
              <p:nvPr>
                <p:ph type="title"/>
              </p:nvPr>
            </p:nvSpPr>
            <p:spPr>
              <a:xfrm>
                <a:off x="395536" y="3068960"/>
                <a:ext cx="8517632" cy="1143000"/>
              </a:xfrm>
            </p:spPr>
            <p:txBody>
              <a:bodyPr>
                <a:normAutofit fontScale="90000"/>
              </a:bodyPr>
              <a:lstStyle/>
              <a:p>
                <a:r>
                  <a:rPr lang="fr-FR" sz="2400" dirty="0" err="1" smtClean="0">
                    <a:latin typeface="+mn-lt"/>
                  </a:rPr>
                  <a:t>Therefore</a:t>
                </a:r>
                <a:r>
                  <a:rPr lang="fr-FR" sz="2400" dirty="0" smtClean="0">
                    <a:latin typeface="+mn-lt"/>
                  </a:rPr>
                  <a:t>, the impulse </a:t>
                </a:r>
                <a:r>
                  <a:rPr lang="fr-FR" sz="2400" dirty="0" err="1" smtClean="0">
                    <a:latin typeface="+mn-lt"/>
                  </a:rPr>
                  <a:t>response</a:t>
                </a:r>
                <a:r>
                  <a:rPr lang="fr-FR" sz="2400" dirty="0" smtClean="0">
                    <a:latin typeface="+mn-lt"/>
                  </a:rPr>
                  <a:t>  for the R, C system </a:t>
                </a:r>
                <a:br>
                  <a:rPr lang="fr-FR" sz="2400" dirty="0" smtClean="0">
                    <a:latin typeface="+mn-lt"/>
                  </a:rPr>
                </a:br>
                <a:r>
                  <a:rPr lang="fr-FR" sz="2400" dirty="0">
                    <a:latin typeface="+mn-lt"/>
                  </a:rPr>
                  <a:t/>
                </a:r>
                <a:br>
                  <a:rPr lang="fr-FR" sz="2400" dirty="0">
                    <a:latin typeface="+mn-lt"/>
                  </a:rPr>
                </a:br>
                <a:r>
                  <a:rPr lang="fr-FR" sz="2400" dirty="0" err="1" smtClean="0">
                    <a:latin typeface="+mn-lt"/>
                  </a:rPr>
                  <a:t>with</a:t>
                </a:r>
                <a:r>
                  <a:rPr lang="fr-FR" sz="2400" dirty="0" smtClean="0">
                    <a:latin typeface="+mn-lt"/>
                  </a:rPr>
                  <a:t> </a:t>
                </a:r>
                <a:r>
                  <a:rPr lang="fr-FR" sz="2400" dirty="0" err="1" smtClean="0">
                    <a:latin typeface="+mn-lt"/>
                  </a:rPr>
                  <a:t>differential</a:t>
                </a:r>
                <a:r>
                  <a:rPr lang="fr-FR" sz="2400" dirty="0" smtClean="0">
                    <a:latin typeface="+mn-lt"/>
                  </a:rPr>
                  <a:t> </a:t>
                </a:r>
                <a:r>
                  <a:rPr lang="fr-FR" sz="2400" dirty="0" err="1" smtClean="0">
                    <a:latin typeface="+mn-lt"/>
                  </a:rPr>
                  <a:t>equation</a:t>
                </a:r>
                <a:r>
                  <a:rPr lang="fr-FR" sz="2400" dirty="0" smtClean="0">
                    <a:latin typeface="+mn-lt"/>
                  </a:rPr>
                  <a:t> :  s(t</a:t>
                </a:r>
                <a:r>
                  <a:rPr lang="fr-FR" sz="2400" dirty="0">
                    <a:latin typeface="+mn-lt"/>
                  </a:rPr>
                  <a:t>) + RC </a:t>
                </a:r>
                <a:r>
                  <a:rPr lang="fr-FR" sz="2400" dirty="0" err="1">
                    <a:latin typeface="+mn-lt"/>
                  </a:rPr>
                  <a:t>ds</a:t>
                </a:r>
                <a:r>
                  <a:rPr lang="fr-FR" sz="2400" dirty="0">
                    <a:latin typeface="+mn-lt"/>
                  </a:rPr>
                  <a:t>(t)/</a:t>
                </a:r>
                <a:r>
                  <a:rPr lang="fr-FR" sz="2400" dirty="0" err="1">
                    <a:latin typeface="+mn-lt"/>
                  </a:rPr>
                  <a:t>dt</a:t>
                </a:r>
                <a:r>
                  <a:rPr lang="fr-FR" sz="2400" dirty="0">
                    <a:latin typeface="+mn-lt"/>
                  </a:rPr>
                  <a:t> = e(t</a:t>
                </a:r>
                <a:r>
                  <a:rPr lang="fr-FR" sz="2400" dirty="0" smtClean="0">
                    <a:latin typeface="+mn-lt"/>
                  </a:rPr>
                  <a:t>) </a:t>
                </a:r>
                <a:r>
                  <a:rPr lang="fr-FR" sz="2400" dirty="0" err="1" smtClean="0">
                    <a:latin typeface="+mn-lt"/>
                  </a:rPr>
                  <a:t>is</a:t>
                </a:r>
                <a:r>
                  <a:rPr lang="fr-FR" sz="2400" dirty="0" smtClean="0">
                    <a:latin typeface="+mn-lt"/>
                  </a:rPr>
                  <a:t> </a:t>
                </a:r>
                <a:br>
                  <a:rPr lang="fr-FR" sz="2400" dirty="0" smtClean="0">
                    <a:latin typeface="+mn-lt"/>
                  </a:rPr>
                </a:br>
                <a:r>
                  <a:rPr lang="fr-FR" sz="2400" dirty="0" smtClean="0">
                    <a:latin typeface="+mn-lt"/>
                  </a:rPr>
                  <a:t/>
                </a:r>
                <a:br>
                  <a:rPr lang="fr-FR" sz="2400" dirty="0" smtClean="0">
                    <a:latin typeface="+mn-lt"/>
                  </a:rPr>
                </a:br>
                <a:r>
                  <a:rPr lang="fr-FR" sz="2400" dirty="0" smtClean="0">
                    <a:latin typeface="+mn-lt"/>
                  </a:rPr>
                  <a:t>h(t) = </a:t>
                </a:r>
                <a14:m>
                  <m:oMath xmlns:m="http://schemas.openxmlformats.org/officeDocument/2006/math">
                    <m:f>
                      <m:fPr>
                        <m:ctrlPr>
                          <a:rPr lang="fr-FR" sz="2400" i="1">
                            <a:latin typeface="Cambria Math"/>
                          </a:rPr>
                        </m:ctrlPr>
                      </m:fPr>
                      <m:num>
                        <m:r>
                          <a:rPr lang="fr-FR" sz="2400" i="1">
                            <a:latin typeface="Cambria Math"/>
                          </a:rPr>
                          <m:t> </m:t>
                        </m:r>
                        <m:r>
                          <a:rPr lang="fr-FR" sz="2400" i="1">
                            <a:latin typeface="Cambria Math"/>
                          </a:rPr>
                          <m:t>𝑢</m:t>
                        </m:r>
                        <m:r>
                          <a:rPr lang="fr-FR" sz="2400" i="1">
                            <a:latin typeface="Cambria Math"/>
                          </a:rPr>
                          <m:t>(</m:t>
                        </m:r>
                        <m:r>
                          <a:rPr lang="fr-FR" sz="2400" i="1">
                            <a:latin typeface="Cambria Math"/>
                          </a:rPr>
                          <m:t>𝑡</m:t>
                        </m:r>
                        <m:r>
                          <a:rPr lang="fr-FR" sz="2400" i="1">
                            <a:latin typeface="Cambria Math"/>
                          </a:rPr>
                          <m:t>)</m:t>
                        </m:r>
                        <m:sSup>
                          <m:sSupPr>
                            <m:ctrlPr>
                              <a:rPr lang="fr-FR" sz="2400" i="1">
                                <a:latin typeface="Cambria Math"/>
                              </a:rPr>
                            </m:ctrlPr>
                          </m:sSupPr>
                          <m:e>
                            <m:r>
                              <a:rPr lang="fr-FR" sz="2400" i="1">
                                <a:latin typeface="Cambria Math"/>
                              </a:rPr>
                              <m:t>  </m:t>
                            </m:r>
                            <m:r>
                              <a:rPr lang="fr-FR" sz="2400" i="1">
                                <a:latin typeface="Cambria Math"/>
                              </a:rPr>
                              <m:t>𝑒</m:t>
                            </m:r>
                          </m:e>
                          <m:sup>
                            <m:r>
                              <a:rPr lang="fr-FR" sz="2400" i="1">
                                <a:latin typeface="Cambria Math"/>
                              </a:rPr>
                              <m:t>− </m:t>
                            </m:r>
                            <m:f>
                              <m:fPr>
                                <m:ctrlPr>
                                  <a:rPr lang="fr-FR" sz="2400" i="1">
                                    <a:latin typeface="Cambria Math"/>
                                  </a:rPr>
                                </m:ctrlPr>
                              </m:fPr>
                              <m:num>
                                <m:r>
                                  <a:rPr lang="fr-FR" sz="2400" i="1">
                                    <a:latin typeface="Cambria Math"/>
                                  </a:rPr>
                                  <m:t>𝑡</m:t>
                                </m:r>
                              </m:num>
                              <m:den>
                                <m:r>
                                  <a:rPr lang="fr-FR" sz="2400" i="1">
                                    <a:latin typeface="Cambria Math"/>
                                  </a:rPr>
                                  <m:t>𝑅𝐶</m:t>
                                </m:r>
                              </m:den>
                            </m:f>
                          </m:sup>
                        </m:sSup>
                      </m:num>
                      <m:den>
                        <m:r>
                          <a:rPr lang="fr-FR" sz="2400" i="1">
                            <a:latin typeface="Cambria Math"/>
                          </a:rPr>
                          <m:t>𝑅𝐶</m:t>
                        </m:r>
                      </m:den>
                    </m:f>
                  </m:oMath>
                </a14:m>
                <a:r>
                  <a:rPr lang="fr-FR" sz="2400" dirty="0">
                    <a:latin typeface="+mn-lt"/>
                  </a:rPr>
                  <a:t> . </a:t>
                </a:r>
                <a:r>
                  <a:rPr lang="fr-FR" sz="2400" dirty="0" smtClean="0">
                    <a:latin typeface="+mn-lt"/>
                  </a:rPr>
                  <a:t/>
                </a:r>
                <a:br>
                  <a:rPr lang="fr-FR" sz="2400" dirty="0" smtClean="0">
                    <a:latin typeface="+mn-lt"/>
                  </a:rPr>
                </a:br>
                <a:r>
                  <a:rPr lang="fr-FR" sz="2400" dirty="0" smtClean="0">
                    <a:latin typeface="+mn-lt"/>
                  </a:rPr>
                  <a:t/>
                </a:r>
                <a:br>
                  <a:rPr lang="fr-FR" sz="2400" dirty="0" smtClean="0">
                    <a:latin typeface="+mn-lt"/>
                  </a:rPr>
                </a:br>
                <a:r>
                  <a:rPr lang="fr-FR" sz="2400" dirty="0" err="1" smtClean="0">
                    <a:latin typeface="+mn-lt"/>
                  </a:rPr>
                  <a:t>Next</a:t>
                </a:r>
                <a:r>
                  <a:rPr lang="fr-FR" sz="2400" dirty="0" smtClean="0">
                    <a:latin typeface="+mn-lt"/>
                  </a:rPr>
                  <a:t>, </a:t>
                </a:r>
                <a:r>
                  <a:rPr lang="fr-FR" sz="2400" dirty="0" err="1" smtClean="0">
                    <a:latin typeface="+mn-lt"/>
                  </a:rPr>
                  <a:t>when</a:t>
                </a:r>
                <a:r>
                  <a:rPr lang="fr-FR" sz="2400" dirty="0" smtClean="0">
                    <a:latin typeface="+mn-lt"/>
                  </a:rPr>
                  <a:t> </a:t>
                </a:r>
                <a:r>
                  <a:rPr lang="fr-FR" sz="2400" dirty="0" err="1" smtClean="0">
                    <a:latin typeface="+mn-lt"/>
                  </a:rPr>
                  <a:t>we</a:t>
                </a:r>
                <a:r>
                  <a:rPr lang="fr-FR" sz="2400" dirty="0" smtClean="0">
                    <a:latin typeface="+mn-lt"/>
                  </a:rPr>
                  <a:t> change the input signal e(t), </a:t>
                </a:r>
                <a:r>
                  <a:rPr lang="fr-FR" sz="2400" dirty="0" err="1" smtClean="0">
                    <a:latin typeface="+mn-lt"/>
                  </a:rPr>
                  <a:t>we</a:t>
                </a:r>
                <a:r>
                  <a:rPr lang="fr-FR" sz="2400" dirty="0" smtClean="0">
                    <a:latin typeface="+mn-lt"/>
                  </a:rPr>
                  <a:t> </a:t>
                </a:r>
                <a:r>
                  <a:rPr lang="fr-FR" sz="2400" dirty="0" err="1" smtClean="0">
                    <a:latin typeface="+mn-lt"/>
                  </a:rPr>
                  <a:t>get</a:t>
                </a:r>
                <a:r>
                  <a:rPr lang="fr-FR" sz="2400" dirty="0" smtClean="0">
                    <a:latin typeface="+mn-lt"/>
                  </a:rPr>
                  <a:t> the output signal by </a:t>
                </a:r>
                <a:br>
                  <a:rPr lang="fr-FR" sz="2400" dirty="0" smtClean="0">
                    <a:latin typeface="+mn-lt"/>
                  </a:rPr>
                </a:br>
                <a:r>
                  <a:rPr lang="fr-FR" sz="2400" dirty="0">
                    <a:latin typeface="+mn-lt"/>
                  </a:rPr>
                  <a:t/>
                </a:r>
                <a:br>
                  <a:rPr lang="fr-FR" sz="2400" dirty="0">
                    <a:latin typeface="+mn-lt"/>
                  </a:rPr>
                </a:br>
                <a:r>
                  <a:rPr lang="fr-FR" sz="2400" dirty="0" smtClean="0">
                    <a:latin typeface="+mn-lt"/>
                  </a:rPr>
                  <a:t>s(t) = e(t) * h(t). </a:t>
                </a:r>
                <a:br>
                  <a:rPr lang="fr-FR" sz="2400" dirty="0" smtClean="0">
                    <a:latin typeface="+mn-lt"/>
                  </a:rPr>
                </a:br>
                <a:r>
                  <a:rPr lang="fr-FR" sz="2400" dirty="0">
                    <a:latin typeface="+mn-lt"/>
                  </a:rPr>
                  <a:t/>
                </a:r>
                <a:br>
                  <a:rPr lang="fr-FR" sz="2400" dirty="0">
                    <a:latin typeface="+mn-lt"/>
                  </a:rPr>
                </a:br>
                <a:r>
                  <a:rPr lang="fr-FR" sz="2400" dirty="0" smtClean="0">
                    <a:latin typeface="+mn-lt"/>
                  </a:rPr>
                  <a:t>Exercice: </a:t>
                </a:r>
                <a:br>
                  <a:rPr lang="fr-FR" sz="2400" dirty="0" smtClean="0">
                    <a:latin typeface="+mn-lt"/>
                  </a:rPr>
                </a:br>
                <a:r>
                  <a:rPr lang="fr-FR" sz="2400" dirty="0" smtClean="0">
                    <a:latin typeface="+mn-lt"/>
                  </a:rPr>
                  <a:t/>
                </a:r>
                <a:br>
                  <a:rPr lang="fr-FR" sz="2400" dirty="0" smtClean="0">
                    <a:latin typeface="+mn-lt"/>
                  </a:rPr>
                </a:br>
                <a:r>
                  <a:rPr lang="fr-FR" sz="2400" dirty="0" err="1" smtClean="0">
                    <a:latin typeface="+mn-lt"/>
                  </a:rPr>
                  <a:t>calculate</a:t>
                </a:r>
                <a:r>
                  <a:rPr lang="fr-FR" sz="2400" dirty="0" smtClean="0">
                    <a:latin typeface="+mn-lt"/>
                  </a:rPr>
                  <a:t> the output s(t) </a:t>
                </a:r>
                <a:r>
                  <a:rPr lang="fr-FR" sz="2400" dirty="0" err="1" smtClean="0">
                    <a:latin typeface="+mn-lt"/>
                  </a:rPr>
                  <a:t>corresponding</a:t>
                </a:r>
                <a:r>
                  <a:rPr lang="fr-FR" sz="2400" dirty="0" smtClean="0">
                    <a:latin typeface="+mn-lt"/>
                  </a:rPr>
                  <a:t> to the input:</a:t>
                </a:r>
                <a:br>
                  <a:rPr lang="fr-FR" sz="2400" dirty="0" smtClean="0">
                    <a:latin typeface="+mn-lt"/>
                  </a:rPr>
                </a:br>
                <a:r>
                  <a:rPr lang="fr-FR" sz="2400" dirty="0" smtClean="0">
                    <a:latin typeface="+mn-lt"/>
                  </a:rPr>
                  <a:t> </a:t>
                </a:r>
                <a:br>
                  <a:rPr lang="fr-FR" sz="2400" dirty="0" smtClean="0">
                    <a:latin typeface="+mn-lt"/>
                  </a:rPr>
                </a:br>
                <a:r>
                  <a:rPr lang="fr-FR" sz="2400" dirty="0" smtClean="0">
                    <a:latin typeface="+mn-lt"/>
                  </a:rPr>
                  <a:t>e(t) = V</a:t>
                </a:r>
                <a:r>
                  <a:rPr lang="fr-FR" sz="2400" baseline="-25000" dirty="0" smtClean="0">
                    <a:latin typeface="+mn-lt"/>
                  </a:rPr>
                  <a:t>0</a:t>
                </a:r>
                <a:r>
                  <a:rPr lang="fr-FR" sz="2400" dirty="0" smtClean="0">
                    <a:latin typeface="+mn-lt"/>
                  </a:rPr>
                  <a:t> { u(t) – u(t – T)}.</a:t>
                </a:r>
                <a:br>
                  <a:rPr lang="fr-FR" sz="2400" dirty="0" smtClean="0">
                    <a:latin typeface="+mn-lt"/>
                  </a:rPr>
                </a:br>
                <a:r>
                  <a:rPr lang="fr-FR" sz="2400" dirty="0">
                    <a:latin typeface="+mn-lt"/>
                  </a:rPr>
                  <a:t/>
                </a:r>
                <a:br>
                  <a:rPr lang="fr-FR" sz="2400" dirty="0">
                    <a:latin typeface="+mn-lt"/>
                  </a:rPr>
                </a:br>
                <a:r>
                  <a:rPr lang="fr-FR" sz="2400" dirty="0" smtClean="0">
                    <a:latin typeface="+mn-lt"/>
                  </a:rPr>
                  <a:t>In </a:t>
                </a:r>
                <a:r>
                  <a:rPr lang="fr-FR" sz="2400" dirty="0" err="1" smtClean="0">
                    <a:latin typeface="+mn-lt"/>
                  </a:rPr>
                  <a:t>fact</a:t>
                </a:r>
                <a:r>
                  <a:rPr lang="fr-FR" sz="2400" dirty="0" smtClean="0">
                    <a:latin typeface="+mn-lt"/>
                  </a:rPr>
                  <a:t>, the </a:t>
                </a:r>
                <a:r>
                  <a:rPr lang="fr-FR" sz="2400" dirty="0" err="1" smtClean="0">
                    <a:latin typeface="+mn-lt"/>
                  </a:rPr>
                  <a:t>calculation</a:t>
                </a:r>
                <a:r>
                  <a:rPr lang="fr-FR" sz="2400" dirty="0" smtClean="0">
                    <a:latin typeface="+mn-lt"/>
                  </a:rPr>
                  <a:t> in time </a:t>
                </a:r>
                <a:r>
                  <a:rPr lang="fr-FR" sz="2400" dirty="0" err="1" smtClean="0">
                    <a:latin typeface="+mn-lt"/>
                  </a:rPr>
                  <a:t>domain</a:t>
                </a:r>
                <a:r>
                  <a:rPr lang="fr-FR" sz="2400" dirty="0" smtClean="0">
                    <a:latin typeface="+mn-lt"/>
                  </a:rPr>
                  <a:t> </a:t>
                </a:r>
                <a:r>
                  <a:rPr lang="fr-FR" sz="2400" dirty="0" err="1" smtClean="0">
                    <a:latin typeface="+mn-lt"/>
                  </a:rPr>
                  <a:t>is</a:t>
                </a:r>
                <a:r>
                  <a:rPr lang="fr-FR" sz="2400" dirty="0" smtClean="0">
                    <a:latin typeface="+mn-lt"/>
                  </a:rPr>
                  <a:t> </a:t>
                </a:r>
                <a:r>
                  <a:rPr lang="fr-FR" sz="2400" dirty="0" err="1" smtClean="0">
                    <a:latin typeface="+mn-lt"/>
                  </a:rPr>
                  <a:t>never</a:t>
                </a:r>
                <a:r>
                  <a:rPr lang="fr-FR" sz="2400" dirty="0" smtClean="0">
                    <a:latin typeface="+mn-lt"/>
                  </a:rPr>
                  <a:t> simple </a:t>
                </a:r>
                <a:r>
                  <a:rPr lang="fr-FR" sz="2400" dirty="0" err="1" smtClean="0">
                    <a:latin typeface="+mn-lt"/>
                  </a:rPr>
                  <a:t>because</a:t>
                </a:r>
                <a:r>
                  <a:rPr lang="fr-FR" sz="2400" dirty="0" smtClean="0">
                    <a:latin typeface="+mn-lt"/>
                  </a:rPr>
                  <a:t> of the convolution </a:t>
                </a:r>
                <a:r>
                  <a:rPr lang="fr-FR" sz="2400" dirty="0" err="1" smtClean="0">
                    <a:latin typeface="+mn-lt"/>
                  </a:rPr>
                  <a:t>product</a:t>
                </a:r>
                <a:r>
                  <a:rPr lang="fr-FR" sz="2400" dirty="0" smtClean="0">
                    <a:latin typeface="+mn-lt"/>
                  </a:rPr>
                  <a:t>… </a:t>
                </a:r>
                <a:r>
                  <a:rPr lang="fr-FR" sz="2400" dirty="0" err="1" smtClean="0">
                    <a:latin typeface="+mn-lt"/>
                  </a:rPr>
                  <a:t>With</a:t>
                </a:r>
                <a:r>
                  <a:rPr lang="fr-FR" sz="2400" dirty="0" smtClean="0">
                    <a:latin typeface="+mn-lt"/>
                  </a:rPr>
                  <a:t> Fourier </a:t>
                </a:r>
                <a:r>
                  <a:rPr lang="fr-FR" sz="2400" dirty="0" err="1">
                    <a:latin typeface="+mn-lt"/>
                  </a:rPr>
                  <a:t>T</a:t>
                </a:r>
                <a:r>
                  <a:rPr lang="fr-FR" sz="2400" dirty="0" err="1" smtClean="0">
                    <a:latin typeface="+mn-lt"/>
                  </a:rPr>
                  <a:t>ransform</a:t>
                </a:r>
                <a:r>
                  <a:rPr lang="fr-FR" sz="2400" dirty="0" smtClean="0">
                    <a:latin typeface="+mn-lt"/>
                  </a:rPr>
                  <a:t>, </a:t>
                </a:r>
                <a:r>
                  <a:rPr lang="fr-FR" sz="2400" dirty="0" err="1" smtClean="0">
                    <a:latin typeface="+mn-lt"/>
                  </a:rPr>
                  <a:t>it</a:t>
                </a:r>
                <a:r>
                  <a:rPr lang="fr-FR" sz="2400" dirty="0" smtClean="0">
                    <a:latin typeface="+mn-lt"/>
                  </a:rPr>
                  <a:t> </a:t>
                </a:r>
                <a:r>
                  <a:rPr lang="fr-FR" sz="2400" dirty="0" err="1" smtClean="0">
                    <a:latin typeface="+mn-lt"/>
                  </a:rPr>
                  <a:t>is</a:t>
                </a:r>
                <a:r>
                  <a:rPr lang="fr-FR" sz="2400" dirty="0" smtClean="0">
                    <a:latin typeface="+mn-lt"/>
                  </a:rPr>
                  <a:t> </a:t>
                </a:r>
                <a:r>
                  <a:rPr lang="fr-FR" sz="2400" dirty="0" err="1" smtClean="0">
                    <a:latin typeface="+mn-lt"/>
                  </a:rPr>
                  <a:t>simpler</a:t>
                </a:r>
                <a:r>
                  <a:rPr lang="fr-FR" sz="2400" dirty="0" smtClean="0">
                    <a:latin typeface="+mn-lt"/>
                  </a:rPr>
                  <a:t>…</a:t>
                </a:r>
                <a:r>
                  <a:rPr lang="fr-FR" sz="2400" dirty="0" smtClean="0"/>
                  <a:t/>
                </a:r>
                <a:br>
                  <a:rPr lang="fr-FR" sz="2400" dirty="0" smtClean="0"/>
                </a:br>
                <a:r>
                  <a:rPr lang="fr-FR" sz="2400" dirty="0"/>
                  <a:t/>
                </a:r>
                <a:br>
                  <a:rPr lang="fr-FR" sz="2400" dirty="0"/>
                </a:br>
                <a:endParaRPr lang="fr-FR" sz="2400" dirty="0"/>
              </a:p>
            </p:txBody>
          </p:sp>
        </mc:Choice>
        <mc:Fallback xmlns="">
          <p:sp>
            <p:nvSpPr>
              <p:cNvPr id="2" name="Titre 1"/>
              <p:cNvSpPr>
                <a:spLocks noGrp="1" noRot="1" noChangeAspect="1" noMove="1" noResize="1" noEditPoints="1" noAdjustHandles="1" noChangeArrowheads="1" noChangeShapeType="1" noTextEdit="1"/>
              </p:cNvSpPr>
              <p:nvPr>
                <p:ph type="title"/>
              </p:nvPr>
            </p:nvSpPr>
            <p:spPr>
              <a:xfrm>
                <a:off x="395536" y="3068960"/>
                <a:ext cx="8517632" cy="1143000"/>
              </a:xfrm>
              <a:blipFill rotWithShape="1">
                <a:blip r:embed="rId2"/>
                <a:stretch>
                  <a:fillRect t="-263298" r="-143" b="-212766"/>
                </a:stretch>
              </a:blipFill>
            </p:spPr>
            <p:txBody>
              <a:bodyPr/>
              <a:lstStyle/>
              <a:p>
                <a:r>
                  <a:rPr lang="fr-FR">
                    <a:noFill/>
                  </a:rPr>
                  <a:t> </a:t>
                </a:r>
              </a:p>
            </p:txBody>
          </p:sp>
        </mc:Fallback>
      </mc:AlternateContent>
    </p:spTree>
    <p:extLst>
      <p:ext uri="{BB962C8B-B14F-4D97-AF65-F5344CB8AC3E}">
        <p14:creationId xmlns:p14="http://schemas.microsoft.com/office/powerpoint/2010/main" val="3014720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467544" y="380703"/>
                <a:ext cx="6408101" cy="4335931"/>
              </a:xfrm>
              <a:prstGeom prst="rect">
                <a:avLst/>
              </a:prstGeom>
              <a:noFill/>
            </p:spPr>
            <p:txBody>
              <a:bodyPr wrap="none" rtlCol="0">
                <a:spAutoFit/>
              </a:bodyPr>
              <a:lstStyle/>
              <a:p>
                <a:r>
                  <a:rPr lang="fr-FR" dirty="0" smtClean="0"/>
                  <a:t>Fourier </a:t>
                </a:r>
                <a:r>
                  <a:rPr lang="fr-FR" dirty="0" err="1" smtClean="0"/>
                  <a:t>Transform</a:t>
                </a:r>
                <a:r>
                  <a:rPr lang="fr-FR" dirty="0" smtClean="0"/>
                  <a:t> of a signal e(t). </a:t>
                </a:r>
              </a:p>
              <a:p>
                <a:endParaRPr lang="fr-FR" dirty="0"/>
              </a:p>
              <a:p>
                <a:r>
                  <a:rPr lang="fr-FR" dirty="0" smtClean="0"/>
                  <a:t>Let us </a:t>
                </a:r>
                <a:r>
                  <a:rPr lang="fr-FR" dirty="0" err="1" smtClean="0"/>
                  <a:t>consider</a:t>
                </a:r>
                <a:r>
                  <a:rPr lang="fr-FR" dirty="0" smtClean="0"/>
                  <a:t> a </a:t>
                </a:r>
                <a:r>
                  <a:rPr lang="fr-FR" dirty="0" err="1" smtClean="0"/>
                  <a:t>fixed</a:t>
                </a:r>
                <a:r>
                  <a:rPr lang="fr-FR" dirty="0" smtClean="0"/>
                  <a:t> </a:t>
                </a:r>
                <a:r>
                  <a:rPr lang="fr-FR" dirty="0" err="1" smtClean="0"/>
                  <a:t>frequency</a:t>
                </a:r>
                <a:r>
                  <a:rPr lang="fr-FR" dirty="0" smtClean="0"/>
                  <a:t> f:</a:t>
                </a:r>
              </a:p>
              <a:p>
                <a:endParaRPr lang="fr-FR" dirty="0"/>
              </a:p>
              <a:p>
                <a:r>
                  <a:rPr lang="fr-FR" b="1" dirty="0" smtClean="0"/>
                  <a:t>E(f) </a:t>
                </a:r>
                <a:r>
                  <a:rPr lang="fr-FR" dirty="0" smtClean="0"/>
                  <a:t>= </a:t>
                </a:r>
                <a:r>
                  <a:rPr lang="fr-FR" dirty="0" smtClean="0">
                    <a:latin typeface="French Script MT" panose="03020402040607040605" pitchFamily="66" charset="0"/>
                  </a:rPr>
                  <a:t>F</a:t>
                </a:r>
                <a:r>
                  <a:rPr lang="fr-FR" dirty="0" smtClean="0"/>
                  <a:t>[e(t)] = </a:t>
                </a:r>
                <a14:m>
                  <m:oMath xmlns:m="http://schemas.openxmlformats.org/officeDocument/2006/math">
                    <m:nary>
                      <m:naryPr>
                        <m:ctrlPr>
                          <a:rPr lang="fr-FR" i="1">
                            <a:latin typeface="Cambria Math"/>
                          </a:rPr>
                        </m:ctrlPr>
                      </m:naryPr>
                      <m:sub>
                        <m:r>
                          <m:rPr>
                            <m:brk m:alnAt="23"/>
                          </m:rPr>
                          <a:rPr lang="fr-FR" i="1">
                            <a:latin typeface="Cambria Math"/>
                          </a:rPr>
                          <m:t>−</m:t>
                        </m:r>
                        <m:r>
                          <a:rPr lang="fr-FR" i="1">
                            <a:latin typeface="Cambria Math"/>
                            <a:ea typeface="Cambria Math"/>
                          </a:rPr>
                          <m:t>∞</m:t>
                        </m:r>
                      </m:sub>
                      <m:sup>
                        <m:r>
                          <a:rPr lang="fr-FR" i="1">
                            <a:latin typeface="Cambria Math"/>
                          </a:rPr>
                          <m:t>+</m:t>
                        </m:r>
                        <m:r>
                          <a:rPr lang="fr-FR" i="1">
                            <a:latin typeface="Cambria Math"/>
                            <a:ea typeface="Cambria Math"/>
                          </a:rPr>
                          <m:t>∞</m:t>
                        </m:r>
                      </m:sup>
                      <m:e>
                        <m:r>
                          <a:rPr lang="fr-FR" b="0" i="1" smtClean="0">
                            <a:latin typeface="Cambria Math"/>
                            <a:ea typeface="Cambria Math"/>
                          </a:rPr>
                          <m:t>𝑒</m:t>
                        </m:r>
                      </m:e>
                    </m:nary>
                  </m:oMath>
                </a14:m>
                <a:r>
                  <a:rPr lang="fr-FR" dirty="0"/>
                  <a:t>(t</a:t>
                </a:r>
                <a:r>
                  <a:rPr lang="fr-FR" dirty="0" smtClean="0"/>
                  <a:t>’). </a:t>
                </a:r>
                <a14:m>
                  <m:oMath xmlns:m="http://schemas.openxmlformats.org/officeDocument/2006/math">
                    <m:sSup>
                      <m:sSupPr>
                        <m:ctrlPr>
                          <a:rPr lang="fr-FR" i="1" smtClean="0">
                            <a:latin typeface="Cambria Math"/>
                          </a:rPr>
                        </m:ctrlPr>
                      </m:sSupPr>
                      <m:e>
                        <m:r>
                          <a:rPr lang="fr-FR" b="0" i="1" smtClean="0">
                            <a:latin typeface="Cambria Math"/>
                          </a:rPr>
                          <m:t>𝑒</m:t>
                        </m:r>
                      </m:e>
                      <m:sup>
                        <m:r>
                          <a:rPr lang="fr-FR" b="0" i="1" smtClean="0">
                            <a:latin typeface="Cambria Math"/>
                          </a:rPr>
                          <m:t>−2</m:t>
                        </m:r>
                        <m:r>
                          <a:rPr lang="fr-FR" b="0" i="1" smtClean="0">
                            <a:latin typeface="Cambria Math"/>
                          </a:rPr>
                          <m:t>𝑖</m:t>
                        </m:r>
                        <m:r>
                          <a:rPr lang="fr-FR" b="0" i="1" smtClean="0">
                            <a:latin typeface="Cambria Math"/>
                            <a:ea typeface="Cambria Math"/>
                          </a:rPr>
                          <m:t>𝜋</m:t>
                        </m:r>
                        <m:r>
                          <a:rPr lang="fr-FR" b="0" i="1" smtClean="0">
                            <a:latin typeface="Cambria Math"/>
                            <a:ea typeface="Cambria Math"/>
                          </a:rPr>
                          <m:t>𝑓𝑡</m:t>
                        </m:r>
                        <m:r>
                          <a:rPr lang="fr-FR" b="0" i="1" smtClean="0">
                            <a:latin typeface="Cambria Math"/>
                            <a:ea typeface="Cambria Math"/>
                          </a:rPr>
                          <m:t>′</m:t>
                        </m:r>
                      </m:sup>
                    </m:sSup>
                  </m:oMath>
                </a14:m>
                <a:r>
                  <a:rPr lang="fr-FR" dirty="0" smtClean="0"/>
                  <a:t> </a:t>
                </a:r>
                <a:r>
                  <a:rPr lang="fr-FR" dirty="0" err="1" smtClean="0"/>
                  <a:t>dt</a:t>
                </a:r>
                <a:r>
                  <a:rPr lang="fr-FR" dirty="0"/>
                  <a:t>’ </a:t>
                </a:r>
              </a:p>
              <a:p>
                <a:endParaRPr lang="fr-FR" dirty="0" smtClean="0"/>
              </a:p>
              <a:p>
                <a:r>
                  <a:rPr lang="fr-FR" b="1" dirty="0" err="1"/>
                  <a:t>i</a:t>
                </a:r>
                <a:r>
                  <a:rPr lang="fr-FR" b="1" dirty="0" err="1" smtClean="0"/>
                  <a:t>s</a:t>
                </a:r>
                <a:r>
                  <a:rPr lang="fr-FR" b="1" dirty="0" smtClean="0"/>
                  <a:t> </a:t>
                </a:r>
                <a:r>
                  <a:rPr lang="fr-FR" b="1" dirty="0" err="1" smtClean="0"/>
                  <a:t>called</a:t>
                </a:r>
                <a:r>
                  <a:rPr lang="fr-FR" b="1" dirty="0" smtClean="0"/>
                  <a:t> the Fourier </a:t>
                </a:r>
                <a:r>
                  <a:rPr lang="fr-FR" b="1" dirty="0" err="1" smtClean="0"/>
                  <a:t>Transform</a:t>
                </a:r>
                <a:r>
                  <a:rPr lang="fr-FR" b="1" dirty="0" smtClean="0"/>
                  <a:t> of signal  e(t).  </a:t>
                </a:r>
              </a:p>
              <a:p>
                <a:endParaRPr lang="fr-FR" dirty="0"/>
              </a:p>
              <a:p>
                <a:r>
                  <a:rPr lang="fr-FR" dirty="0" smtClean="0"/>
                  <a:t>It </a:t>
                </a:r>
                <a:r>
                  <a:rPr lang="fr-FR" dirty="0" err="1" smtClean="0"/>
                  <a:t>is</a:t>
                </a:r>
                <a:r>
                  <a:rPr lang="fr-FR" dirty="0" smtClean="0"/>
                  <a:t> a </a:t>
                </a:r>
                <a:r>
                  <a:rPr lang="fr-FR" dirty="0" err="1" smtClean="0"/>
                  <a:t>function</a:t>
                </a:r>
                <a:r>
                  <a:rPr lang="fr-FR" dirty="0" smtClean="0"/>
                  <a:t> (</a:t>
                </a:r>
                <a:r>
                  <a:rPr lang="fr-FR" dirty="0" err="1" smtClean="0"/>
                  <a:t>complex-valued</a:t>
                </a:r>
                <a:r>
                  <a:rPr lang="fr-FR" dirty="0" smtClean="0"/>
                  <a:t> </a:t>
                </a:r>
                <a:r>
                  <a:rPr lang="fr-FR" dirty="0" err="1" smtClean="0"/>
                  <a:t>function</a:t>
                </a:r>
                <a:r>
                  <a:rPr lang="fr-FR" dirty="0" smtClean="0"/>
                  <a:t> in the </a:t>
                </a:r>
                <a:r>
                  <a:rPr lang="fr-FR" dirty="0" err="1" smtClean="0"/>
                  <a:t>general</a:t>
                </a:r>
                <a:r>
                  <a:rPr lang="fr-FR" dirty="0" smtClean="0"/>
                  <a:t> case,  </a:t>
                </a:r>
              </a:p>
              <a:p>
                <a:r>
                  <a:rPr lang="fr-FR" dirty="0" err="1" smtClean="0"/>
                  <a:t>even</a:t>
                </a:r>
                <a:r>
                  <a:rPr lang="fr-FR" dirty="0" smtClean="0"/>
                  <a:t> if e(t) </a:t>
                </a:r>
                <a:r>
                  <a:rPr lang="fr-FR" dirty="0" err="1" smtClean="0"/>
                  <a:t>is</a:t>
                </a:r>
                <a:r>
                  <a:rPr lang="fr-FR" dirty="0" smtClean="0"/>
                  <a:t> real-</a:t>
                </a:r>
                <a:r>
                  <a:rPr lang="fr-FR" dirty="0" err="1" smtClean="0"/>
                  <a:t>valued</a:t>
                </a:r>
                <a:r>
                  <a:rPr lang="fr-FR" dirty="0" smtClean="0"/>
                  <a:t>) if and </a:t>
                </a:r>
                <a:r>
                  <a:rPr lang="fr-FR" dirty="0" err="1" smtClean="0"/>
                  <a:t>only</a:t>
                </a:r>
                <a:r>
                  <a:rPr lang="fr-FR" dirty="0" smtClean="0"/>
                  <a:t> if e(t) </a:t>
                </a:r>
                <a:r>
                  <a:rPr lang="fr-FR" dirty="0" err="1" smtClean="0"/>
                  <a:t>is</a:t>
                </a:r>
                <a:r>
                  <a:rPr lang="fr-FR" dirty="0" smtClean="0"/>
                  <a:t> a </a:t>
                </a:r>
                <a:r>
                  <a:rPr lang="fr-FR" dirty="0" err="1" smtClean="0"/>
                  <a:t>finite</a:t>
                </a:r>
                <a:r>
                  <a:rPr lang="fr-FR" dirty="0" smtClean="0"/>
                  <a:t> </a:t>
                </a:r>
                <a:r>
                  <a:rPr lang="fr-FR" dirty="0" err="1" smtClean="0"/>
                  <a:t>energy</a:t>
                </a:r>
                <a:r>
                  <a:rPr lang="fr-FR" dirty="0" smtClean="0"/>
                  <a:t> signal </a:t>
                </a:r>
              </a:p>
              <a:p>
                <a:r>
                  <a:rPr lang="fr-FR" dirty="0" smtClean="0"/>
                  <a:t>(</a:t>
                </a:r>
                <a:r>
                  <a:rPr lang="fr-FR" dirty="0" err="1" smtClean="0"/>
                  <a:t>that</a:t>
                </a:r>
                <a:r>
                  <a:rPr lang="fr-FR" dirty="0" smtClean="0"/>
                  <a:t> </a:t>
                </a:r>
                <a:r>
                  <a:rPr lang="fr-FR" dirty="0" err="1" smtClean="0"/>
                  <a:t>is</a:t>
                </a:r>
                <a:r>
                  <a:rPr lang="fr-FR" dirty="0" smtClean="0"/>
                  <a:t> an </a:t>
                </a:r>
                <a:r>
                  <a:rPr lang="fr-FR" dirty="0" err="1" smtClean="0"/>
                  <a:t>integrable</a:t>
                </a:r>
                <a:r>
                  <a:rPr lang="fr-FR" dirty="0" smtClean="0"/>
                  <a:t> </a:t>
                </a:r>
                <a:r>
                  <a:rPr lang="fr-FR" dirty="0" err="1" smtClean="0"/>
                  <a:t>function</a:t>
                </a:r>
                <a:r>
                  <a:rPr lang="fr-FR" dirty="0" smtClean="0"/>
                  <a:t> in the </a:t>
                </a:r>
                <a:r>
                  <a:rPr lang="fr-FR" dirty="0" err="1" smtClean="0"/>
                  <a:t>mathematical</a:t>
                </a:r>
                <a:r>
                  <a:rPr lang="fr-FR" dirty="0" smtClean="0"/>
                  <a:t> </a:t>
                </a:r>
                <a:r>
                  <a:rPr lang="fr-FR" dirty="0" err="1" smtClean="0"/>
                  <a:t>sense</a:t>
                </a:r>
                <a:r>
                  <a:rPr lang="fr-FR" dirty="0" smtClean="0"/>
                  <a:t>).</a:t>
                </a:r>
              </a:p>
              <a:p>
                <a:endParaRPr lang="fr-FR" dirty="0" smtClean="0"/>
              </a:p>
              <a:p>
                <a:r>
                  <a:rPr lang="fr-FR" dirty="0" err="1" smtClean="0"/>
                  <a:t>Otherwise</a:t>
                </a:r>
                <a:r>
                  <a:rPr lang="fr-FR" dirty="0" smtClean="0"/>
                  <a:t>, if </a:t>
                </a:r>
                <a:r>
                  <a:rPr lang="fr-FR" dirty="0" err="1" smtClean="0"/>
                  <a:t>its</a:t>
                </a:r>
                <a:r>
                  <a:rPr lang="fr-FR" dirty="0" smtClean="0"/>
                  <a:t> </a:t>
                </a:r>
                <a:r>
                  <a:rPr lang="fr-FR" dirty="0" err="1" smtClean="0"/>
                  <a:t>energy</a:t>
                </a:r>
                <a:r>
                  <a:rPr lang="fr-FR" dirty="0" smtClean="0"/>
                  <a:t> </a:t>
                </a:r>
                <a:r>
                  <a:rPr lang="fr-FR" dirty="0" err="1" smtClean="0"/>
                  <a:t>is</a:t>
                </a:r>
                <a:r>
                  <a:rPr lang="fr-FR" dirty="0" smtClean="0"/>
                  <a:t> </a:t>
                </a:r>
                <a:r>
                  <a:rPr lang="fr-FR" dirty="0" err="1" smtClean="0"/>
                  <a:t>infinite</a:t>
                </a:r>
                <a:r>
                  <a:rPr lang="fr-FR" dirty="0" smtClean="0"/>
                  <a:t>, E(f) </a:t>
                </a:r>
                <a:r>
                  <a:rPr lang="fr-FR" dirty="0" err="1" smtClean="0"/>
                  <a:t>involves</a:t>
                </a:r>
                <a:r>
                  <a:rPr lang="fr-FR" dirty="0" smtClean="0"/>
                  <a:t> distribution </a:t>
                </a:r>
              </a:p>
              <a:p>
                <a:r>
                  <a:rPr lang="fr-FR" dirty="0" smtClean="0"/>
                  <a:t>(in </a:t>
                </a:r>
                <a:r>
                  <a:rPr lang="fr-FR" dirty="0" err="1" smtClean="0"/>
                  <a:t>most</a:t>
                </a:r>
                <a:r>
                  <a:rPr lang="fr-FR" dirty="0" smtClean="0"/>
                  <a:t> cases, Dirac Impulse Distribution </a:t>
                </a:r>
                <a:r>
                  <a:rPr lang="fr-FR" dirty="0" smtClean="0">
                    <a:latin typeface="Symbol" panose="05050102010706020507" pitchFamily="18" charset="2"/>
                  </a:rPr>
                  <a:t>d</a:t>
                </a:r>
                <a:r>
                  <a:rPr lang="fr-FR" dirty="0" smtClean="0"/>
                  <a:t>(t)).</a:t>
                </a:r>
              </a:p>
              <a:p>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467544" y="380703"/>
                <a:ext cx="6408101" cy="4335931"/>
              </a:xfrm>
              <a:prstGeom prst="rect">
                <a:avLst/>
              </a:prstGeom>
              <a:blipFill rotWithShape="1">
                <a:blip r:embed="rId2"/>
                <a:stretch>
                  <a:fillRect l="-856" t="-702"/>
                </a:stretch>
              </a:blipFill>
            </p:spPr>
            <p:txBody>
              <a:bodyPr/>
              <a:lstStyle/>
              <a:p>
                <a:r>
                  <a:rPr lang="fr-FR">
                    <a:noFill/>
                  </a:rPr>
                  <a:t> </a:t>
                </a:r>
              </a:p>
            </p:txBody>
          </p:sp>
        </mc:Fallback>
      </mc:AlternateContent>
    </p:spTree>
    <p:extLst>
      <p:ext uri="{BB962C8B-B14F-4D97-AF65-F5344CB8AC3E}">
        <p14:creationId xmlns:p14="http://schemas.microsoft.com/office/powerpoint/2010/main" val="800564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ous-titre 2"/>
              <p:cNvSpPr>
                <a:spLocks noGrp="1"/>
              </p:cNvSpPr>
              <p:nvPr>
                <p:ph type="subTitle" idx="1"/>
              </p:nvPr>
            </p:nvSpPr>
            <p:spPr>
              <a:xfrm>
                <a:off x="683568" y="260648"/>
                <a:ext cx="7560840" cy="6597352"/>
              </a:xfrm>
            </p:spPr>
            <p:txBody>
              <a:bodyPr>
                <a:normAutofit fontScale="32500" lnSpcReduction="20000"/>
              </a:bodyPr>
              <a:lstStyle/>
              <a:p>
                <a:pPr algn="l"/>
                <a:r>
                  <a:rPr lang="fr-FR" sz="7200" b="1" dirty="0" smtClean="0">
                    <a:solidFill>
                      <a:schemeClr val="tx1"/>
                    </a:solidFill>
                  </a:rPr>
                  <a:t>Some </a:t>
                </a:r>
                <a:r>
                  <a:rPr lang="fr-FR" sz="7200" b="1" dirty="0" err="1">
                    <a:solidFill>
                      <a:schemeClr val="tx1"/>
                    </a:solidFill>
                  </a:rPr>
                  <a:t>properties</a:t>
                </a:r>
                <a:r>
                  <a:rPr lang="fr-FR" sz="7200" b="1" dirty="0" smtClean="0">
                    <a:solidFill>
                      <a:schemeClr val="tx1"/>
                    </a:solidFill>
                  </a:rPr>
                  <a:t>:</a:t>
                </a:r>
              </a:p>
              <a:p>
                <a:pPr algn="l"/>
                <a:endParaRPr lang="fr-FR" sz="7200" b="1" dirty="0">
                  <a:solidFill>
                    <a:schemeClr val="tx1"/>
                  </a:solidFill>
                </a:endParaRPr>
              </a:p>
              <a:p>
                <a:pPr algn="l"/>
                <a:r>
                  <a:rPr lang="fr-FR" sz="7200" b="1" dirty="0" err="1">
                    <a:solidFill>
                      <a:schemeClr val="tx1"/>
                    </a:solidFill>
                  </a:rPr>
                  <a:t>Linearity</a:t>
                </a:r>
                <a:r>
                  <a:rPr lang="fr-FR" sz="7200" b="1" dirty="0">
                    <a:solidFill>
                      <a:schemeClr val="tx1"/>
                    </a:solidFill>
                  </a:rPr>
                  <a:t>: </a:t>
                </a:r>
                <a:r>
                  <a:rPr lang="fr-FR" sz="7400" b="1" dirty="0" smtClean="0">
                    <a:solidFill>
                      <a:schemeClr val="tx1"/>
                    </a:solidFill>
                    <a:latin typeface="French Script MT" panose="03020402040607040605" pitchFamily="66" charset="0"/>
                  </a:rPr>
                  <a:t>F </a:t>
                </a:r>
                <a:r>
                  <a:rPr lang="fr-FR" sz="7200" dirty="0" smtClean="0">
                    <a:solidFill>
                      <a:schemeClr val="tx1"/>
                    </a:solidFill>
                  </a:rPr>
                  <a:t>[ </a:t>
                </a:r>
                <a:r>
                  <a:rPr lang="fr-FR" sz="7200" dirty="0">
                    <a:solidFill>
                      <a:schemeClr val="tx1"/>
                    </a:solidFill>
                  </a:rPr>
                  <a:t>a. e(t) +  b. g(t)] = a. </a:t>
                </a:r>
                <a:r>
                  <a:rPr lang="fr-FR" sz="7200" b="1" dirty="0">
                    <a:solidFill>
                      <a:schemeClr val="tx1"/>
                    </a:solidFill>
                    <a:latin typeface="French Script MT" panose="03020402040607040605" pitchFamily="66" charset="0"/>
                  </a:rPr>
                  <a:t>F </a:t>
                </a:r>
                <a:r>
                  <a:rPr lang="fr-FR" sz="7200" dirty="0" smtClean="0">
                    <a:solidFill>
                      <a:schemeClr val="tx1"/>
                    </a:solidFill>
                  </a:rPr>
                  <a:t>[</a:t>
                </a:r>
                <a:r>
                  <a:rPr lang="fr-FR" sz="7200" dirty="0">
                    <a:solidFill>
                      <a:schemeClr val="tx1"/>
                    </a:solidFill>
                  </a:rPr>
                  <a:t>e(t)]  + b. </a:t>
                </a:r>
                <a:r>
                  <a:rPr lang="fr-FR" sz="7200" b="1" dirty="0">
                    <a:solidFill>
                      <a:schemeClr val="tx1"/>
                    </a:solidFill>
                    <a:latin typeface="French Script MT" panose="03020402040607040605" pitchFamily="66" charset="0"/>
                  </a:rPr>
                  <a:t>F </a:t>
                </a:r>
                <a:r>
                  <a:rPr lang="fr-FR" sz="7200" dirty="0" smtClean="0">
                    <a:solidFill>
                      <a:schemeClr val="tx1"/>
                    </a:solidFill>
                  </a:rPr>
                  <a:t>[</a:t>
                </a:r>
                <a:r>
                  <a:rPr lang="fr-FR" sz="7200" dirty="0">
                    <a:solidFill>
                      <a:schemeClr val="tx1"/>
                    </a:solidFill>
                  </a:rPr>
                  <a:t>g(t)] </a:t>
                </a:r>
                <a:endParaRPr lang="fr-FR" sz="7200" dirty="0" smtClean="0">
                  <a:solidFill>
                    <a:schemeClr val="tx1"/>
                  </a:solidFill>
                </a:endParaRPr>
              </a:p>
              <a:p>
                <a:pPr algn="l"/>
                <a:endParaRPr lang="fr-FR" sz="7200" dirty="0">
                  <a:solidFill>
                    <a:schemeClr val="tx1"/>
                  </a:solidFill>
                </a:endParaRPr>
              </a:p>
              <a:p>
                <a:pPr algn="l"/>
                <a:r>
                  <a:rPr lang="fr-FR" sz="7200" b="1" dirty="0" err="1">
                    <a:solidFill>
                      <a:schemeClr val="tx1"/>
                    </a:solidFill>
                  </a:rPr>
                  <a:t>Even</a:t>
                </a:r>
                <a:r>
                  <a:rPr lang="fr-FR" sz="7200" b="1" dirty="0">
                    <a:solidFill>
                      <a:schemeClr val="tx1"/>
                    </a:solidFill>
                  </a:rPr>
                  <a:t> / </a:t>
                </a:r>
                <a:r>
                  <a:rPr lang="fr-FR" sz="7200" b="1" dirty="0" err="1">
                    <a:solidFill>
                      <a:schemeClr val="tx1"/>
                    </a:solidFill>
                  </a:rPr>
                  <a:t>odd</a:t>
                </a:r>
                <a:r>
                  <a:rPr lang="fr-FR" sz="7200" b="1" dirty="0">
                    <a:solidFill>
                      <a:schemeClr val="tx1"/>
                    </a:solidFill>
                  </a:rPr>
                  <a:t> </a:t>
                </a:r>
                <a:r>
                  <a:rPr lang="fr-FR" sz="7200" b="1" dirty="0" err="1">
                    <a:solidFill>
                      <a:schemeClr val="tx1"/>
                    </a:solidFill>
                  </a:rPr>
                  <a:t>properties</a:t>
                </a:r>
                <a:r>
                  <a:rPr lang="fr-FR" sz="7200" b="1" dirty="0">
                    <a:solidFill>
                      <a:schemeClr val="tx1"/>
                    </a:solidFill>
                  </a:rPr>
                  <a:t>: </a:t>
                </a:r>
                <a:endParaRPr lang="fr-FR" sz="7200" b="1" dirty="0" smtClean="0">
                  <a:solidFill>
                    <a:schemeClr val="tx1"/>
                  </a:solidFill>
                </a:endParaRPr>
              </a:p>
              <a:p>
                <a:pPr algn="l"/>
                <a:r>
                  <a:rPr lang="fr-FR" sz="7200" dirty="0" smtClean="0">
                    <a:solidFill>
                      <a:schemeClr val="tx1"/>
                    </a:solidFill>
                  </a:rPr>
                  <a:t>e(t</a:t>
                </a:r>
                <a:r>
                  <a:rPr lang="fr-FR" sz="7200" dirty="0">
                    <a:solidFill>
                      <a:schemeClr val="tx1"/>
                    </a:solidFill>
                  </a:rPr>
                  <a:t>) real and </a:t>
                </a:r>
                <a:r>
                  <a:rPr lang="fr-FR" sz="7200" dirty="0" err="1">
                    <a:solidFill>
                      <a:schemeClr val="tx1"/>
                    </a:solidFill>
                  </a:rPr>
                  <a:t>even</a:t>
                </a:r>
                <a:r>
                  <a:rPr lang="fr-FR" sz="7200" dirty="0">
                    <a:solidFill>
                      <a:schemeClr val="tx1"/>
                    </a:solidFill>
                  </a:rPr>
                  <a:t> -&gt; </a:t>
                </a:r>
                <a:r>
                  <a:rPr lang="fr-FR" sz="7200" b="1" dirty="0">
                    <a:solidFill>
                      <a:schemeClr val="tx1"/>
                    </a:solidFill>
                    <a:latin typeface="French Script MT" panose="03020402040607040605" pitchFamily="66" charset="0"/>
                  </a:rPr>
                  <a:t>F </a:t>
                </a:r>
                <a:r>
                  <a:rPr lang="fr-FR" sz="7200" dirty="0" smtClean="0">
                    <a:solidFill>
                      <a:schemeClr val="tx1"/>
                    </a:solidFill>
                  </a:rPr>
                  <a:t>[</a:t>
                </a:r>
                <a:r>
                  <a:rPr lang="fr-FR" sz="7200" dirty="0">
                    <a:solidFill>
                      <a:schemeClr val="tx1"/>
                    </a:solidFill>
                  </a:rPr>
                  <a:t>e(t)]  real and </a:t>
                </a:r>
                <a:r>
                  <a:rPr lang="fr-FR" sz="7200" dirty="0" err="1">
                    <a:solidFill>
                      <a:schemeClr val="tx1"/>
                    </a:solidFill>
                  </a:rPr>
                  <a:t>even</a:t>
                </a:r>
                <a:endParaRPr lang="fr-FR" sz="7200" dirty="0">
                  <a:solidFill>
                    <a:schemeClr val="tx1"/>
                  </a:solidFill>
                </a:endParaRPr>
              </a:p>
              <a:p>
                <a:pPr algn="l"/>
                <a:r>
                  <a:rPr lang="fr-FR" sz="7200" dirty="0">
                    <a:solidFill>
                      <a:schemeClr val="tx1"/>
                    </a:solidFill>
                  </a:rPr>
                  <a:t>e(t) </a:t>
                </a:r>
                <a:r>
                  <a:rPr lang="fr-FR" sz="7200" dirty="0" err="1">
                    <a:solidFill>
                      <a:schemeClr val="tx1"/>
                    </a:solidFill>
                  </a:rPr>
                  <a:t>purely</a:t>
                </a:r>
                <a:r>
                  <a:rPr lang="fr-FR" sz="7200" dirty="0">
                    <a:solidFill>
                      <a:schemeClr val="tx1"/>
                    </a:solidFill>
                  </a:rPr>
                  <a:t> </a:t>
                </a:r>
                <a:r>
                  <a:rPr lang="fr-FR" sz="7200" dirty="0" err="1">
                    <a:solidFill>
                      <a:schemeClr val="tx1"/>
                    </a:solidFill>
                  </a:rPr>
                  <a:t>imaginary</a:t>
                </a:r>
                <a:r>
                  <a:rPr lang="fr-FR" sz="7200" dirty="0">
                    <a:solidFill>
                      <a:schemeClr val="tx1"/>
                    </a:solidFill>
                  </a:rPr>
                  <a:t> and </a:t>
                </a:r>
                <a:r>
                  <a:rPr lang="fr-FR" sz="7200" dirty="0" err="1">
                    <a:solidFill>
                      <a:schemeClr val="tx1"/>
                    </a:solidFill>
                  </a:rPr>
                  <a:t>odd</a:t>
                </a:r>
                <a:r>
                  <a:rPr lang="fr-FR" sz="7200" dirty="0">
                    <a:solidFill>
                      <a:schemeClr val="tx1"/>
                    </a:solidFill>
                  </a:rPr>
                  <a:t> -&gt; </a:t>
                </a:r>
                <a:r>
                  <a:rPr lang="fr-FR" sz="7200" b="1" dirty="0">
                    <a:solidFill>
                      <a:schemeClr val="tx1"/>
                    </a:solidFill>
                    <a:latin typeface="French Script MT" panose="03020402040607040605" pitchFamily="66" charset="0"/>
                  </a:rPr>
                  <a:t>F </a:t>
                </a:r>
                <a:r>
                  <a:rPr lang="fr-FR" sz="7200" dirty="0" smtClean="0">
                    <a:solidFill>
                      <a:schemeClr val="tx1"/>
                    </a:solidFill>
                  </a:rPr>
                  <a:t>[</a:t>
                </a:r>
                <a:r>
                  <a:rPr lang="fr-FR" sz="7200" dirty="0">
                    <a:solidFill>
                      <a:schemeClr val="tx1"/>
                    </a:solidFill>
                  </a:rPr>
                  <a:t>e(t)] </a:t>
                </a:r>
                <a:r>
                  <a:rPr lang="fr-FR" sz="7200" dirty="0" err="1">
                    <a:solidFill>
                      <a:schemeClr val="tx1"/>
                    </a:solidFill>
                  </a:rPr>
                  <a:t>purely</a:t>
                </a:r>
                <a:r>
                  <a:rPr lang="fr-FR" sz="7200" dirty="0">
                    <a:solidFill>
                      <a:schemeClr val="tx1"/>
                    </a:solidFill>
                  </a:rPr>
                  <a:t> </a:t>
                </a:r>
                <a:r>
                  <a:rPr lang="fr-FR" sz="7200" dirty="0" err="1">
                    <a:solidFill>
                      <a:schemeClr val="tx1"/>
                    </a:solidFill>
                  </a:rPr>
                  <a:t>imaginary</a:t>
                </a:r>
                <a:r>
                  <a:rPr lang="fr-FR" sz="7200" dirty="0">
                    <a:solidFill>
                      <a:schemeClr val="tx1"/>
                    </a:solidFill>
                  </a:rPr>
                  <a:t> and </a:t>
                </a:r>
                <a:r>
                  <a:rPr lang="fr-FR" sz="7200" dirty="0" err="1">
                    <a:solidFill>
                      <a:schemeClr val="tx1"/>
                    </a:solidFill>
                  </a:rPr>
                  <a:t>odd</a:t>
                </a:r>
                <a:r>
                  <a:rPr lang="fr-FR" sz="7200" dirty="0">
                    <a:solidFill>
                      <a:schemeClr val="tx1"/>
                    </a:solidFill>
                  </a:rPr>
                  <a:t> </a:t>
                </a:r>
                <a:endParaRPr lang="fr-FR" sz="7200" dirty="0" smtClean="0">
                  <a:solidFill>
                    <a:schemeClr val="tx1"/>
                  </a:solidFill>
                </a:endParaRPr>
              </a:p>
              <a:p>
                <a:pPr algn="l"/>
                <a:r>
                  <a:rPr lang="fr-FR" sz="7200" dirty="0" smtClean="0">
                    <a:solidFill>
                      <a:schemeClr val="tx1"/>
                    </a:solidFill>
                  </a:rPr>
                  <a:t>If y(t) = x( - t) and </a:t>
                </a:r>
                <a:r>
                  <a:rPr lang="fr-FR" sz="7200" dirty="0">
                    <a:solidFill>
                      <a:schemeClr val="tx1"/>
                    </a:solidFill>
                  </a:rPr>
                  <a:t>X(f) = </a:t>
                </a:r>
                <a:r>
                  <a:rPr lang="fr-FR" sz="7200" b="1" dirty="0">
                    <a:solidFill>
                      <a:schemeClr val="tx1"/>
                    </a:solidFill>
                    <a:latin typeface="French Script MT" panose="03020402040607040605" pitchFamily="66" charset="0"/>
                  </a:rPr>
                  <a:t>F </a:t>
                </a:r>
                <a:r>
                  <a:rPr lang="fr-FR" sz="7200" dirty="0" smtClean="0">
                    <a:solidFill>
                      <a:schemeClr val="tx1"/>
                    </a:solidFill>
                  </a:rPr>
                  <a:t>[</a:t>
                </a:r>
                <a:r>
                  <a:rPr lang="fr-FR" sz="7200" dirty="0">
                    <a:solidFill>
                      <a:schemeClr val="tx1"/>
                    </a:solidFill>
                  </a:rPr>
                  <a:t>x(t</a:t>
                </a:r>
                <a:r>
                  <a:rPr lang="fr-FR" sz="7200" dirty="0" smtClean="0">
                    <a:solidFill>
                      <a:schemeClr val="tx1"/>
                    </a:solidFill>
                  </a:rPr>
                  <a:t>)], </a:t>
                </a:r>
                <a:r>
                  <a:rPr lang="fr-FR" sz="7200" dirty="0" err="1" smtClean="0">
                    <a:solidFill>
                      <a:schemeClr val="tx1"/>
                    </a:solidFill>
                  </a:rPr>
                  <a:t>then</a:t>
                </a:r>
                <a:r>
                  <a:rPr lang="fr-FR" sz="7200" dirty="0" smtClean="0">
                    <a:solidFill>
                      <a:schemeClr val="tx1"/>
                    </a:solidFill>
                  </a:rPr>
                  <a:t> Y(f) = </a:t>
                </a:r>
                <a:r>
                  <a:rPr lang="fr-FR" sz="7200" b="1" dirty="0">
                    <a:solidFill>
                      <a:schemeClr val="tx1"/>
                    </a:solidFill>
                    <a:latin typeface="French Script MT" panose="03020402040607040605" pitchFamily="66" charset="0"/>
                  </a:rPr>
                  <a:t>F </a:t>
                </a:r>
                <a:r>
                  <a:rPr lang="fr-FR" sz="7200" dirty="0" smtClean="0">
                    <a:solidFill>
                      <a:schemeClr val="tx1"/>
                    </a:solidFill>
                  </a:rPr>
                  <a:t>[</a:t>
                </a:r>
                <a:r>
                  <a:rPr lang="fr-FR" sz="7200" dirty="0">
                    <a:solidFill>
                      <a:schemeClr val="tx1"/>
                    </a:solidFill>
                  </a:rPr>
                  <a:t>y(t)] </a:t>
                </a:r>
                <a:r>
                  <a:rPr lang="fr-FR" sz="7200" dirty="0" smtClean="0">
                    <a:solidFill>
                      <a:schemeClr val="tx1"/>
                    </a:solidFill>
                  </a:rPr>
                  <a:t>= X( - f) </a:t>
                </a:r>
              </a:p>
              <a:p>
                <a:pPr algn="l"/>
                <a:endParaRPr lang="fr-FR" sz="7200" dirty="0">
                  <a:solidFill>
                    <a:schemeClr val="tx1"/>
                  </a:solidFill>
                </a:endParaRPr>
              </a:p>
              <a:p>
                <a:pPr algn="l"/>
                <a:r>
                  <a:rPr lang="fr-FR" sz="7200" b="1" dirty="0">
                    <a:solidFill>
                      <a:schemeClr val="tx1"/>
                    </a:solidFill>
                    <a:latin typeface="French Script MT" panose="03020402040607040605" pitchFamily="66" charset="0"/>
                  </a:rPr>
                  <a:t>F</a:t>
                </a:r>
                <a:r>
                  <a:rPr lang="fr-FR" sz="7200" dirty="0" smtClean="0">
                    <a:solidFill>
                      <a:schemeClr val="tx1"/>
                    </a:solidFill>
                  </a:rPr>
                  <a:t>[</a:t>
                </a:r>
                <a:r>
                  <a:rPr lang="fr-FR" sz="7200" dirty="0" smtClean="0">
                    <a:solidFill>
                      <a:schemeClr val="tx1"/>
                    </a:solidFill>
                    <a:latin typeface="Symbol" panose="05050102010706020507" pitchFamily="18" charset="2"/>
                  </a:rPr>
                  <a:t>d</a:t>
                </a:r>
                <a:r>
                  <a:rPr lang="fr-FR" sz="7200" dirty="0" smtClean="0">
                    <a:solidFill>
                      <a:schemeClr val="tx1"/>
                    </a:solidFill>
                  </a:rPr>
                  <a:t>(t</a:t>
                </a:r>
                <a:r>
                  <a:rPr lang="fr-FR" sz="7200" dirty="0">
                    <a:solidFill>
                      <a:schemeClr val="tx1"/>
                    </a:solidFill>
                  </a:rPr>
                  <a:t>)] = 1 and </a:t>
                </a:r>
                <a:r>
                  <a:rPr lang="fr-FR" sz="7200" b="1" dirty="0">
                    <a:solidFill>
                      <a:schemeClr val="tx1"/>
                    </a:solidFill>
                    <a:latin typeface="French Script MT" panose="03020402040607040605" pitchFamily="66" charset="0"/>
                  </a:rPr>
                  <a:t>F </a:t>
                </a:r>
                <a:r>
                  <a:rPr lang="fr-FR" sz="7200" dirty="0" smtClean="0">
                    <a:solidFill>
                      <a:schemeClr val="tx1"/>
                    </a:solidFill>
                  </a:rPr>
                  <a:t>[ </a:t>
                </a:r>
                <a:r>
                  <a:rPr lang="fr-FR" sz="7200" dirty="0">
                    <a:solidFill>
                      <a:schemeClr val="tx1"/>
                    </a:solidFill>
                  </a:rPr>
                  <a:t>1 ] = </a:t>
                </a:r>
                <a:r>
                  <a:rPr lang="fr-FR" sz="7200" dirty="0">
                    <a:solidFill>
                      <a:schemeClr val="tx1"/>
                    </a:solidFill>
                    <a:latin typeface="Symbol" panose="05050102010706020507" pitchFamily="18" charset="2"/>
                  </a:rPr>
                  <a:t>d</a:t>
                </a:r>
                <a:r>
                  <a:rPr lang="fr-FR" sz="7200" dirty="0">
                    <a:solidFill>
                      <a:schemeClr val="tx1"/>
                    </a:solidFill>
                  </a:rPr>
                  <a:t>(f</a:t>
                </a:r>
                <a:r>
                  <a:rPr lang="fr-FR" sz="7200" dirty="0" smtClean="0">
                    <a:solidFill>
                      <a:schemeClr val="tx1"/>
                    </a:solidFill>
                  </a:rPr>
                  <a:t>)</a:t>
                </a:r>
              </a:p>
              <a:p>
                <a:pPr algn="l"/>
                <a:endParaRPr lang="fr-FR" sz="7200" b="1" dirty="0">
                  <a:solidFill>
                    <a:schemeClr val="tx1"/>
                  </a:solidFill>
                </a:endParaRPr>
              </a:p>
              <a:p>
                <a:pPr algn="l"/>
                <a:r>
                  <a:rPr lang="fr-FR" sz="7200" b="1" dirty="0">
                    <a:solidFill>
                      <a:schemeClr val="tx1"/>
                    </a:solidFill>
                  </a:rPr>
                  <a:t>Translation/modulation: </a:t>
                </a:r>
                <a:endParaRPr lang="fr-FR" sz="7200" b="1" dirty="0" smtClean="0">
                  <a:solidFill>
                    <a:schemeClr val="tx1"/>
                  </a:solidFill>
                </a:endParaRPr>
              </a:p>
              <a:p>
                <a:pPr algn="l"/>
                <a:r>
                  <a:rPr lang="fr-FR" sz="7200" dirty="0" smtClean="0">
                    <a:solidFill>
                      <a:schemeClr val="tx1"/>
                    </a:solidFill>
                  </a:rPr>
                  <a:t>if </a:t>
                </a:r>
                <a:r>
                  <a:rPr lang="fr-FR" sz="7200" dirty="0">
                    <a:solidFill>
                      <a:schemeClr val="tx1"/>
                    </a:solidFill>
                  </a:rPr>
                  <a:t>y(t) = x(t – t</a:t>
                </a:r>
                <a:r>
                  <a:rPr lang="fr-FR" sz="7200" baseline="-25000" dirty="0">
                    <a:solidFill>
                      <a:schemeClr val="tx1"/>
                    </a:solidFill>
                  </a:rPr>
                  <a:t>0</a:t>
                </a:r>
                <a:r>
                  <a:rPr lang="fr-FR" sz="7200" dirty="0">
                    <a:solidFill>
                      <a:schemeClr val="tx1"/>
                    </a:solidFill>
                  </a:rPr>
                  <a:t>), </a:t>
                </a:r>
                <a:r>
                  <a:rPr lang="fr-FR" sz="7200" dirty="0" err="1" smtClean="0">
                    <a:solidFill>
                      <a:schemeClr val="tx1"/>
                    </a:solidFill>
                  </a:rPr>
                  <a:t>then</a:t>
                </a:r>
                <a:r>
                  <a:rPr lang="fr-FR" sz="7200" dirty="0" smtClean="0">
                    <a:solidFill>
                      <a:schemeClr val="tx1"/>
                    </a:solidFill>
                  </a:rPr>
                  <a:t>: </a:t>
                </a:r>
                <a:r>
                  <a:rPr lang="fr-FR" sz="7200" b="1" dirty="0">
                    <a:solidFill>
                      <a:schemeClr val="tx1"/>
                    </a:solidFill>
                    <a:latin typeface="French Script MT" panose="03020402040607040605" pitchFamily="66" charset="0"/>
                  </a:rPr>
                  <a:t>F </a:t>
                </a:r>
                <a:r>
                  <a:rPr lang="fr-FR" sz="7200" dirty="0" smtClean="0">
                    <a:solidFill>
                      <a:schemeClr val="tx1"/>
                    </a:solidFill>
                  </a:rPr>
                  <a:t>[y(t</a:t>
                </a:r>
                <a:r>
                  <a:rPr lang="fr-FR" sz="7200" dirty="0">
                    <a:solidFill>
                      <a:schemeClr val="tx1"/>
                    </a:solidFill>
                  </a:rPr>
                  <a:t>)] = </a:t>
                </a:r>
                <a:r>
                  <a:rPr lang="fr-FR" sz="7200" b="1" dirty="0">
                    <a:solidFill>
                      <a:schemeClr val="tx1"/>
                    </a:solidFill>
                    <a:latin typeface="French Script MT" panose="03020402040607040605" pitchFamily="66" charset="0"/>
                  </a:rPr>
                  <a:t>F </a:t>
                </a:r>
                <a:r>
                  <a:rPr lang="fr-FR" sz="7200" dirty="0" smtClean="0">
                    <a:solidFill>
                      <a:schemeClr val="tx1"/>
                    </a:solidFill>
                  </a:rPr>
                  <a:t>[x(t</a:t>
                </a:r>
                <a:r>
                  <a:rPr lang="fr-FR" sz="7200" dirty="0">
                    <a:solidFill>
                      <a:schemeClr val="tx1"/>
                    </a:solidFill>
                  </a:rPr>
                  <a:t>)] . </a:t>
                </a:r>
                <a14:m>
                  <m:oMath xmlns:m="http://schemas.openxmlformats.org/officeDocument/2006/math">
                    <m:sSup>
                      <m:sSupPr>
                        <m:ctrlPr>
                          <a:rPr lang="fr-FR" sz="7200" i="1">
                            <a:solidFill>
                              <a:schemeClr val="tx1"/>
                            </a:solidFill>
                            <a:latin typeface="Cambria Math"/>
                          </a:rPr>
                        </m:ctrlPr>
                      </m:sSupPr>
                      <m:e>
                        <m:r>
                          <a:rPr lang="fr-FR" sz="7200" i="1">
                            <a:solidFill>
                              <a:schemeClr val="tx1"/>
                            </a:solidFill>
                            <a:latin typeface="Cambria Math"/>
                          </a:rPr>
                          <m:t>𝑒</m:t>
                        </m:r>
                      </m:e>
                      <m:sup>
                        <m:r>
                          <a:rPr lang="fr-FR" sz="7200" i="1">
                            <a:solidFill>
                              <a:schemeClr val="tx1"/>
                            </a:solidFill>
                            <a:latin typeface="Cambria Math"/>
                          </a:rPr>
                          <m:t>−2</m:t>
                        </m:r>
                        <m:r>
                          <a:rPr lang="fr-FR" sz="7200" i="1">
                            <a:solidFill>
                              <a:schemeClr val="tx1"/>
                            </a:solidFill>
                            <a:latin typeface="Cambria Math"/>
                          </a:rPr>
                          <m:t>𝑗</m:t>
                        </m:r>
                        <m:r>
                          <a:rPr lang="fr-FR" sz="7200" i="1">
                            <a:solidFill>
                              <a:schemeClr val="tx1"/>
                            </a:solidFill>
                            <a:latin typeface="Cambria Math"/>
                            <a:ea typeface="Cambria Math"/>
                          </a:rPr>
                          <m:t>𝜋</m:t>
                        </m:r>
                        <m:r>
                          <a:rPr lang="fr-FR" sz="7200" i="1">
                            <a:solidFill>
                              <a:schemeClr val="tx1"/>
                            </a:solidFill>
                            <a:latin typeface="Cambria Math"/>
                            <a:ea typeface="Cambria Math"/>
                          </a:rPr>
                          <m:t>𝑓</m:t>
                        </m:r>
                        <m:sSub>
                          <m:sSubPr>
                            <m:ctrlPr>
                              <a:rPr lang="fr-FR" sz="7200" i="1">
                                <a:solidFill>
                                  <a:schemeClr val="tx1"/>
                                </a:solidFill>
                                <a:latin typeface="Cambria Math"/>
                                <a:ea typeface="Cambria Math"/>
                              </a:rPr>
                            </m:ctrlPr>
                          </m:sSubPr>
                          <m:e>
                            <m:r>
                              <a:rPr lang="fr-FR" sz="7200" i="1">
                                <a:solidFill>
                                  <a:schemeClr val="tx1"/>
                                </a:solidFill>
                                <a:latin typeface="Cambria Math"/>
                                <a:ea typeface="Cambria Math"/>
                              </a:rPr>
                              <m:t>𝑡</m:t>
                            </m:r>
                          </m:e>
                          <m:sub>
                            <m:r>
                              <a:rPr lang="fr-FR" sz="7200" i="1">
                                <a:solidFill>
                                  <a:schemeClr val="tx1"/>
                                </a:solidFill>
                                <a:latin typeface="Cambria Math"/>
                                <a:ea typeface="Cambria Math"/>
                              </a:rPr>
                              <m:t>0</m:t>
                            </m:r>
                          </m:sub>
                        </m:sSub>
                      </m:sup>
                    </m:sSup>
                  </m:oMath>
                </a14:m>
                <a:endParaRPr lang="fr-FR" sz="7200" dirty="0" smtClean="0">
                  <a:solidFill>
                    <a:schemeClr val="tx1"/>
                  </a:solidFill>
                </a:endParaRPr>
              </a:p>
              <a:p>
                <a:pPr algn="l"/>
                <a:r>
                  <a:rPr lang="fr-FR" sz="7200" dirty="0" smtClean="0">
                    <a:solidFill>
                      <a:schemeClr val="tx1"/>
                    </a:solidFill>
                  </a:rPr>
                  <a:t>If y(t) = x(t) . </a:t>
                </a:r>
                <a14:m>
                  <m:oMath xmlns:m="http://schemas.openxmlformats.org/officeDocument/2006/math">
                    <m:sSup>
                      <m:sSupPr>
                        <m:ctrlPr>
                          <a:rPr lang="fr-FR" sz="7200" i="1">
                            <a:solidFill>
                              <a:schemeClr val="tx1"/>
                            </a:solidFill>
                            <a:latin typeface="Cambria Math"/>
                          </a:rPr>
                        </m:ctrlPr>
                      </m:sSupPr>
                      <m:e>
                        <m:r>
                          <a:rPr lang="fr-FR" sz="7200" i="1">
                            <a:solidFill>
                              <a:schemeClr val="tx1"/>
                            </a:solidFill>
                            <a:latin typeface="Cambria Math"/>
                          </a:rPr>
                          <m:t>𝑒</m:t>
                        </m:r>
                      </m:e>
                      <m:sup>
                        <m:r>
                          <a:rPr lang="fr-FR" sz="7200" i="1">
                            <a:solidFill>
                              <a:schemeClr val="tx1"/>
                            </a:solidFill>
                            <a:latin typeface="Cambria Math"/>
                          </a:rPr>
                          <m:t>2</m:t>
                        </m:r>
                        <m:r>
                          <a:rPr lang="fr-FR" sz="7200" i="1">
                            <a:solidFill>
                              <a:schemeClr val="tx1"/>
                            </a:solidFill>
                            <a:latin typeface="Cambria Math"/>
                          </a:rPr>
                          <m:t>𝑗</m:t>
                        </m:r>
                        <m:r>
                          <a:rPr lang="fr-FR" sz="7200" i="1">
                            <a:solidFill>
                              <a:schemeClr val="tx1"/>
                            </a:solidFill>
                            <a:latin typeface="Cambria Math"/>
                            <a:ea typeface="Cambria Math"/>
                          </a:rPr>
                          <m:t>𝜋</m:t>
                        </m:r>
                        <m:sSub>
                          <m:sSubPr>
                            <m:ctrlPr>
                              <a:rPr lang="fr-FR" sz="7200" i="1" smtClean="0">
                                <a:solidFill>
                                  <a:schemeClr val="tx1"/>
                                </a:solidFill>
                                <a:latin typeface="Cambria Math"/>
                                <a:ea typeface="Cambria Math"/>
                              </a:rPr>
                            </m:ctrlPr>
                          </m:sSubPr>
                          <m:e>
                            <m:r>
                              <a:rPr lang="fr-FR" sz="7200" b="0" i="1" smtClean="0">
                                <a:solidFill>
                                  <a:schemeClr val="tx1"/>
                                </a:solidFill>
                                <a:latin typeface="Cambria Math"/>
                                <a:ea typeface="Cambria Math"/>
                              </a:rPr>
                              <m:t>𝑓</m:t>
                            </m:r>
                          </m:e>
                          <m:sub>
                            <m:r>
                              <a:rPr lang="fr-FR" sz="7200" b="0" i="1" smtClean="0">
                                <a:solidFill>
                                  <a:schemeClr val="tx1"/>
                                </a:solidFill>
                                <a:latin typeface="Cambria Math"/>
                                <a:ea typeface="Cambria Math"/>
                              </a:rPr>
                              <m:t>0</m:t>
                            </m:r>
                          </m:sub>
                        </m:sSub>
                        <m:r>
                          <a:rPr lang="fr-FR" sz="7200" b="0" i="1" smtClean="0">
                            <a:solidFill>
                              <a:schemeClr val="tx1"/>
                            </a:solidFill>
                            <a:latin typeface="Cambria Math"/>
                            <a:ea typeface="Cambria Math"/>
                          </a:rPr>
                          <m:t>𝑡</m:t>
                        </m:r>
                      </m:sup>
                    </m:sSup>
                  </m:oMath>
                </a14:m>
                <a:r>
                  <a:rPr lang="fr-FR" sz="7200" dirty="0" smtClean="0">
                    <a:solidFill>
                      <a:schemeClr val="tx1"/>
                    </a:solidFill>
                  </a:rPr>
                  <a:t>, then: </a:t>
                </a:r>
              </a:p>
              <a:p>
                <a:pPr algn="l"/>
                <a:r>
                  <a:rPr lang="fr-FR" sz="7200" dirty="0">
                    <a:solidFill>
                      <a:schemeClr val="tx1"/>
                    </a:solidFill>
                  </a:rPr>
                  <a:t>	</a:t>
                </a:r>
                <a:r>
                  <a:rPr lang="fr-FR" sz="7200" dirty="0" smtClean="0">
                    <a:solidFill>
                      <a:schemeClr val="tx1"/>
                    </a:solidFill>
                  </a:rPr>
                  <a:t>		</a:t>
                </a:r>
                <a:r>
                  <a:rPr lang="fr-FR" sz="7200" b="1" dirty="0">
                    <a:solidFill>
                      <a:schemeClr val="tx1"/>
                    </a:solidFill>
                    <a:latin typeface="French Script MT" panose="03020402040607040605" pitchFamily="66" charset="0"/>
                  </a:rPr>
                  <a:t> F </a:t>
                </a:r>
                <a:r>
                  <a:rPr lang="fr-FR" sz="7200" dirty="0" smtClean="0">
                    <a:solidFill>
                      <a:schemeClr val="tx1"/>
                    </a:solidFill>
                  </a:rPr>
                  <a:t>[y(t</a:t>
                </a:r>
                <a:r>
                  <a:rPr lang="fr-FR" sz="7200" dirty="0">
                    <a:solidFill>
                      <a:schemeClr val="tx1"/>
                    </a:solidFill>
                  </a:rPr>
                  <a:t>)] = </a:t>
                </a:r>
                <a:r>
                  <a:rPr lang="fr-FR" sz="7200" b="1" dirty="0">
                    <a:solidFill>
                      <a:schemeClr val="tx1"/>
                    </a:solidFill>
                    <a:latin typeface="French Script MT" panose="03020402040607040605" pitchFamily="66" charset="0"/>
                  </a:rPr>
                  <a:t>F </a:t>
                </a:r>
                <a:r>
                  <a:rPr lang="fr-FR" sz="7200" dirty="0" smtClean="0">
                    <a:solidFill>
                      <a:schemeClr val="tx1"/>
                    </a:solidFill>
                  </a:rPr>
                  <a:t>[</a:t>
                </a:r>
                <a:r>
                  <a:rPr lang="fr-FR" sz="7200" dirty="0">
                    <a:solidFill>
                      <a:schemeClr val="tx1"/>
                    </a:solidFill>
                  </a:rPr>
                  <a:t>x(t)] </a:t>
                </a:r>
                <a:r>
                  <a:rPr lang="fr-FR" sz="7200" dirty="0" smtClean="0">
                    <a:solidFill>
                      <a:schemeClr val="tx1"/>
                    </a:solidFill>
                  </a:rPr>
                  <a:t>(f – f</a:t>
                </a:r>
                <a:r>
                  <a:rPr lang="fr-FR" sz="7200" baseline="-25000" dirty="0" smtClean="0">
                    <a:solidFill>
                      <a:schemeClr val="tx1"/>
                    </a:solidFill>
                  </a:rPr>
                  <a:t>0</a:t>
                </a:r>
                <a:r>
                  <a:rPr lang="fr-FR" sz="7200" dirty="0" smtClean="0">
                    <a:solidFill>
                      <a:schemeClr val="tx1"/>
                    </a:solidFill>
                  </a:rPr>
                  <a:t>) = X(f- f</a:t>
                </a:r>
                <a:r>
                  <a:rPr lang="fr-FR" sz="7200" baseline="-25000" dirty="0" smtClean="0">
                    <a:solidFill>
                      <a:schemeClr val="tx1"/>
                    </a:solidFill>
                  </a:rPr>
                  <a:t>0</a:t>
                </a:r>
                <a:r>
                  <a:rPr lang="fr-FR" sz="7200" dirty="0" smtClean="0">
                    <a:solidFill>
                      <a:schemeClr val="tx1"/>
                    </a:solidFill>
                  </a:rPr>
                  <a:t>). </a:t>
                </a:r>
              </a:p>
              <a:p>
                <a:pPr algn="l"/>
                <a:endParaRPr lang="fr-FR" sz="7200" dirty="0">
                  <a:solidFill>
                    <a:schemeClr val="tx1"/>
                  </a:solidFill>
                </a:endParaRPr>
              </a:p>
              <a:p>
                <a:pPr algn="l"/>
                <a:r>
                  <a:rPr lang="fr-FR" sz="7200" b="1" dirty="0" err="1" smtClean="0">
                    <a:solidFill>
                      <a:schemeClr val="tx1"/>
                    </a:solidFill>
                  </a:rPr>
                  <a:t>Derivation</a:t>
                </a:r>
                <a:r>
                  <a:rPr lang="fr-FR" sz="7200" b="1" dirty="0" smtClean="0">
                    <a:solidFill>
                      <a:schemeClr val="tx1"/>
                    </a:solidFill>
                  </a:rPr>
                  <a:t>: </a:t>
                </a:r>
                <a:r>
                  <a:rPr lang="fr-FR" sz="7200" dirty="0" smtClean="0">
                    <a:solidFill>
                      <a:schemeClr val="tx1"/>
                    </a:solidFill>
                  </a:rPr>
                  <a:t>If y(t) = </a:t>
                </a:r>
                <a14:m>
                  <m:oMath xmlns:m="http://schemas.openxmlformats.org/officeDocument/2006/math">
                    <m:f>
                      <m:fPr>
                        <m:ctrlPr>
                          <a:rPr lang="fr-FR" sz="7200" i="1" smtClean="0">
                            <a:solidFill>
                              <a:schemeClr val="tx1"/>
                            </a:solidFill>
                            <a:latin typeface="Cambria Math"/>
                          </a:rPr>
                        </m:ctrlPr>
                      </m:fPr>
                      <m:num>
                        <m:sSup>
                          <m:sSupPr>
                            <m:ctrlPr>
                              <a:rPr lang="fr-FR" sz="7200" i="1" smtClean="0">
                                <a:solidFill>
                                  <a:schemeClr val="tx1"/>
                                </a:solidFill>
                                <a:latin typeface="Cambria Math"/>
                              </a:rPr>
                            </m:ctrlPr>
                          </m:sSupPr>
                          <m:e>
                            <m:r>
                              <a:rPr lang="fr-FR" sz="7200" b="0" i="1" smtClean="0">
                                <a:solidFill>
                                  <a:schemeClr val="tx1"/>
                                </a:solidFill>
                                <a:latin typeface="Cambria Math"/>
                              </a:rPr>
                              <m:t>𝑑</m:t>
                            </m:r>
                          </m:e>
                          <m:sup>
                            <m:r>
                              <a:rPr lang="fr-FR" sz="7200" b="0" i="1" smtClean="0">
                                <a:solidFill>
                                  <a:schemeClr val="tx1"/>
                                </a:solidFill>
                                <a:latin typeface="Cambria Math"/>
                              </a:rPr>
                              <m:t>𝑛</m:t>
                            </m:r>
                          </m:sup>
                        </m:sSup>
                      </m:num>
                      <m:den>
                        <m:r>
                          <a:rPr lang="fr-FR" sz="7200" b="0" i="1" smtClean="0">
                            <a:solidFill>
                              <a:schemeClr val="tx1"/>
                            </a:solidFill>
                            <a:latin typeface="Cambria Math"/>
                          </a:rPr>
                          <m:t>𝑑</m:t>
                        </m:r>
                        <m:sSup>
                          <m:sSupPr>
                            <m:ctrlPr>
                              <a:rPr lang="fr-FR" sz="7200" b="0" i="1" smtClean="0">
                                <a:solidFill>
                                  <a:schemeClr val="tx1"/>
                                </a:solidFill>
                                <a:latin typeface="Cambria Math"/>
                              </a:rPr>
                            </m:ctrlPr>
                          </m:sSupPr>
                          <m:e>
                            <m:r>
                              <a:rPr lang="fr-FR" sz="7200" b="0" i="1" smtClean="0">
                                <a:solidFill>
                                  <a:schemeClr val="tx1"/>
                                </a:solidFill>
                                <a:latin typeface="Cambria Math"/>
                              </a:rPr>
                              <m:t>𝑡</m:t>
                            </m:r>
                          </m:e>
                          <m:sup>
                            <m:r>
                              <a:rPr lang="fr-FR" sz="7200" b="0" i="1" smtClean="0">
                                <a:solidFill>
                                  <a:schemeClr val="tx1"/>
                                </a:solidFill>
                                <a:latin typeface="Cambria Math"/>
                              </a:rPr>
                              <m:t>𝑛</m:t>
                            </m:r>
                          </m:sup>
                        </m:sSup>
                      </m:den>
                    </m:f>
                  </m:oMath>
                </a14:m>
                <a:r>
                  <a:rPr lang="fr-FR" sz="7200" dirty="0" smtClean="0">
                    <a:solidFill>
                      <a:schemeClr val="tx1"/>
                    </a:solidFill>
                  </a:rPr>
                  <a:t> x(t), </a:t>
                </a:r>
                <a:r>
                  <a:rPr lang="fr-FR" sz="7200" dirty="0" err="1" smtClean="0">
                    <a:solidFill>
                      <a:schemeClr val="tx1"/>
                    </a:solidFill>
                  </a:rPr>
                  <a:t>then</a:t>
                </a:r>
                <a:r>
                  <a:rPr lang="fr-FR" sz="7200" dirty="0" smtClean="0">
                    <a:solidFill>
                      <a:schemeClr val="tx1"/>
                    </a:solidFill>
                  </a:rPr>
                  <a:t> </a:t>
                </a:r>
                <a:r>
                  <a:rPr lang="fr-FR" sz="7200" b="1" dirty="0">
                    <a:solidFill>
                      <a:schemeClr val="tx1"/>
                    </a:solidFill>
                    <a:latin typeface="French Script MT" panose="03020402040607040605" pitchFamily="66" charset="0"/>
                  </a:rPr>
                  <a:t>F </a:t>
                </a:r>
                <a:r>
                  <a:rPr lang="fr-FR" sz="7200" dirty="0" smtClean="0">
                    <a:solidFill>
                      <a:schemeClr val="tx1"/>
                    </a:solidFill>
                  </a:rPr>
                  <a:t>[</a:t>
                </a:r>
                <a:r>
                  <a:rPr lang="fr-FR" sz="7200" dirty="0">
                    <a:solidFill>
                      <a:schemeClr val="tx1"/>
                    </a:solidFill>
                  </a:rPr>
                  <a:t>y(t)] = </a:t>
                </a:r>
                <a:r>
                  <a:rPr lang="fr-FR" sz="7200" b="1" dirty="0">
                    <a:solidFill>
                      <a:schemeClr val="tx1"/>
                    </a:solidFill>
                    <a:latin typeface="French Script MT" panose="03020402040607040605" pitchFamily="66" charset="0"/>
                  </a:rPr>
                  <a:t>F </a:t>
                </a:r>
                <a:r>
                  <a:rPr lang="fr-FR" sz="7200" dirty="0" smtClean="0">
                    <a:solidFill>
                      <a:schemeClr val="tx1"/>
                    </a:solidFill>
                  </a:rPr>
                  <a:t>[</a:t>
                </a:r>
                <a:r>
                  <a:rPr lang="fr-FR" sz="7200" dirty="0">
                    <a:solidFill>
                      <a:schemeClr val="tx1"/>
                    </a:solidFill>
                  </a:rPr>
                  <a:t>x(t)] </a:t>
                </a:r>
                <a:r>
                  <a:rPr lang="fr-FR" sz="7200" dirty="0" smtClean="0">
                    <a:solidFill>
                      <a:schemeClr val="tx1"/>
                    </a:solidFill>
                  </a:rPr>
                  <a:t>(2 j </a:t>
                </a:r>
                <a:r>
                  <a:rPr lang="fr-FR" sz="7200" dirty="0" smtClean="0">
                    <a:solidFill>
                      <a:schemeClr val="tx1"/>
                    </a:solidFill>
                    <a:latin typeface="Symbol" panose="05050102010706020507" pitchFamily="18" charset="2"/>
                  </a:rPr>
                  <a:t>p</a:t>
                </a:r>
                <a:r>
                  <a:rPr lang="fr-FR" sz="7200" dirty="0" smtClean="0">
                    <a:solidFill>
                      <a:schemeClr val="tx1"/>
                    </a:solidFill>
                  </a:rPr>
                  <a:t> f)</a:t>
                </a:r>
                <a:r>
                  <a:rPr lang="fr-FR" sz="7200" baseline="30000" dirty="0" smtClean="0">
                    <a:solidFill>
                      <a:schemeClr val="tx1"/>
                    </a:solidFill>
                  </a:rPr>
                  <a:t>n</a:t>
                </a:r>
              </a:p>
              <a:p>
                <a:pPr algn="l"/>
                <a:endParaRPr lang="fr-FR" dirty="0"/>
              </a:p>
            </p:txBody>
          </p:sp>
        </mc:Choice>
        <mc:Fallback xmlns="">
          <p:sp>
            <p:nvSpPr>
              <p:cNvPr id="3" name="Sous-titre 2"/>
              <p:cNvSpPr>
                <a:spLocks noGrp="1" noRot="1" noChangeAspect="1" noMove="1" noResize="1" noEditPoints="1" noAdjustHandles="1" noChangeArrowheads="1" noChangeShapeType="1" noTextEdit="1"/>
              </p:cNvSpPr>
              <p:nvPr>
                <p:ph type="subTitle" idx="1"/>
              </p:nvPr>
            </p:nvSpPr>
            <p:spPr>
              <a:xfrm>
                <a:off x="683568" y="260648"/>
                <a:ext cx="7560840" cy="6597352"/>
              </a:xfrm>
              <a:blipFill rotWithShape="1">
                <a:blip r:embed="rId2"/>
                <a:stretch>
                  <a:fillRect l="-1129" t="-1571" r="-1048" b="-370"/>
                </a:stretch>
              </a:blipFill>
            </p:spPr>
            <p:txBody>
              <a:bodyPr/>
              <a:lstStyle/>
              <a:p>
                <a:r>
                  <a:rPr lang="fr-FR">
                    <a:noFill/>
                  </a:rPr>
                  <a:t> </a:t>
                </a:r>
              </a:p>
            </p:txBody>
          </p:sp>
        </mc:Fallback>
      </mc:AlternateContent>
    </p:spTree>
    <p:extLst>
      <p:ext uri="{BB962C8B-B14F-4D97-AF65-F5344CB8AC3E}">
        <p14:creationId xmlns:p14="http://schemas.microsoft.com/office/powerpoint/2010/main" val="41083465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51520" y="-315416"/>
            <a:ext cx="7772400" cy="1470025"/>
          </a:xfrm>
        </p:spPr>
        <p:txBody>
          <a:bodyPr/>
          <a:lstStyle/>
          <a:p>
            <a:r>
              <a:rPr lang="fr-FR" dirty="0" err="1" smtClean="0"/>
              <a:t>Some</a:t>
            </a:r>
            <a:r>
              <a:rPr lang="fr-FR" dirty="0" smtClean="0"/>
              <a:t> </a:t>
            </a:r>
            <a:r>
              <a:rPr lang="fr-FR" dirty="0" err="1" smtClean="0"/>
              <a:t>exercises</a:t>
            </a:r>
            <a:endParaRPr lang="fr-FR" dirty="0"/>
          </a:p>
        </p:txBody>
      </p:sp>
      <p:sp>
        <p:nvSpPr>
          <p:cNvPr id="3" name="Sous-titre 2"/>
          <p:cNvSpPr>
            <a:spLocks noGrp="1"/>
          </p:cNvSpPr>
          <p:nvPr>
            <p:ph type="subTitle" idx="1"/>
          </p:nvPr>
        </p:nvSpPr>
        <p:spPr>
          <a:xfrm>
            <a:off x="251520" y="836712"/>
            <a:ext cx="8568952" cy="5832648"/>
          </a:xfrm>
        </p:spPr>
        <p:txBody>
          <a:bodyPr>
            <a:normAutofit fontScale="70000" lnSpcReduction="20000"/>
          </a:bodyPr>
          <a:lstStyle/>
          <a:p>
            <a:pPr algn="l"/>
            <a:r>
              <a:rPr lang="en-GB" dirty="0"/>
              <a:t> </a:t>
            </a:r>
            <a:endParaRPr lang="fr-FR" dirty="0"/>
          </a:p>
          <a:p>
            <a:pPr marL="514350" indent="-514350" algn="l">
              <a:buAutoNum type="arabicParenR"/>
            </a:pPr>
            <a:r>
              <a:rPr lang="en-GB" dirty="0" smtClean="0">
                <a:solidFill>
                  <a:schemeClr val="tx1"/>
                </a:solidFill>
              </a:rPr>
              <a:t>Give </a:t>
            </a:r>
            <a:r>
              <a:rPr lang="en-GB" dirty="0">
                <a:solidFill>
                  <a:schemeClr val="tx1"/>
                </a:solidFill>
              </a:rPr>
              <a:t>the Fourier transform of the following signal x</a:t>
            </a:r>
            <a:r>
              <a:rPr lang="en-GB" baseline="-25000" dirty="0">
                <a:solidFill>
                  <a:schemeClr val="tx1"/>
                </a:solidFill>
              </a:rPr>
              <a:t>1</a:t>
            </a:r>
            <a:r>
              <a:rPr lang="en-GB" dirty="0">
                <a:solidFill>
                  <a:schemeClr val="tx1"/>
                </a:solidFill>
              </a:rPr>
              <a:t>(t), function of </a:t>
            </a:r>
            <a:r>
              <a:rPr lang="en-GB" dirty="0" smtClean="0">
                <a:solidFill>
                  <a:schemeClr val="tx1"/>
                </a:solidFill>
              </a:rPr>
              <a:t>time t </a:t>
            </a:r>
            <a:r>
              <a:rPr lang="en-GB" dirty="0">
                <a:solidFill>
                  <a:schemeClr val="tx1"/>
                </a:solidFill>
              </a:rPr>
              <a:t>, called the rectangular symmetric window. </a:t>
            </a:r>
            <a:endParaRPr lang="en-GB" dirty="0" smtClean="0">
              <a:solidFill>
                <a:schemeClr val="tx1"/>
              </a:solidFill>
            </a:endParaRPr>
          </a:p>
          <a:p>
            <a:pPr algn="l"/>
            <a:r>
              <a:rPr lang="en-GB" dirty="0" smtClean="0">
                <a:solidFill>
                  <a:schemeClr val="tx1"/>
                </a:solidFill>
              </a:rPr>
              <a:t>Give </a:t>
            </a:r>
            <a:r>
              <a:rPr lang="en-GB" dirty="0">
                <a:solidFill>
                  <a:schemeClr val="tx1"/>
                </a:solidFill>
              </a:rPr>
              <a:t>also the spectral energy density and check the validity of </a:t>
            </a:r>
            <a:r>
              <a:rPr lang="en-GB" dirty="0" err="1">
                <a:solidFill>
                  <a:schemeClr val="tx1"/>
                </a:solidFill>
              </a:rPr>
              <a:t>Parseval’s</a:t>
            </a:r>
            <a:r>
              <a:rPr lang="en-GB" dirty="0">
                <a:solidFill>
                  <a:schemeClr val="tx1"/>
                </a:solidFill>
              </a:rPr>
              <a:t> identity on this particular function. </a:t>
            </a:r>
            <a:endParaRPr lang="fr-FR" dirty="0">
              <a:solidFill>
                <a:schemeClr val="tx1"/>
              </a:solidFill>
            </a:endParaRPr>
          </a:p>
          <a:p>
            <a:pPr algn="l"/>
            <a:r>
              <a:rPr lang="en-GB" dirty="0">
                <a:solidFill>
                  <a:schemeClr val="tx1"/>
                </a:solidFill>
              </a:rPr>
              <a:t>x</a:t>
            </a:r>
            <a:r>
              <a:rPr lang="en-GB" baseline="-25000" dirty="0">
                <a:solidFill>
                  <a:schemeClr val="tx1"/>
                </a:solidFill>
              </a:rPr>
              <a:t>1</a:t>
            </a:r>
            <a:r>
              <a:rPr lang="en-GB" dirty="0">
                <a:solidFill>
                  <a:schemeClr val="tx1"/>
                </a:solidFill>
              </a:rPr>
              <a:t>(t) = X</a:t>
            </a:r>
            <a:r>
              <a:rPr lang="en-GB" baseline="-25000" dirty="0">
                <a:solidFill>
                  <a:schemeClr val="tx1"/>
                </a:solidFill>
              </a:rPr>
              <a:t>0</a:t>
            </a:r>
            <a:r>
              <a:rPr lang="en-GB" dirty="0">
                <a:solidFill>
                  <a:schemeClr val="tx1"/>
                </a:solidFill>
              </a:rPr>
              <a:t> for t belonging to [ 0, </a:t>
            </a:r>
            <a:r>
              <a:rPr lang="en-GB" dirty="0" smtClean="0">
                <a:solidFill>
                  <a:schemeClr val="tx1"/>
                </a:solidFill>
              </a:rPr>
              <a:t>T</a:t>
            </a:r>
            <a:r>
              <a:rPr lang="en-GB" baseline="-25000" dirty="0" smtClean="0">
                <a:solidFill>
                  <a:schemeClr val="tx1"/>
                </a:solidFill>
              </a:rPr>
              <a:t>0</a:t>
            </a:r>
            <a:r>
              <a:rPr lang="en-GB" dirty="0" smtClean="0">
                <a:solidFill>
                  <a:schemeClr val="tx1"/>
                </a:solidFill>
              </a:rPr>
              <a:t> /2</a:t>
            </a:r>
            <a:r>
              <a:rPr lang="en-GB" dirty="0">
                <a:solidFill>
                  <a:schemeClr val="tx1"/>
                </a:solidFill>
              </a:rPr>
              <a:t>] </a:t>
            </a:r>
            <a:endParaRPr lang="fr-FR" dirty="0">
              <a:solidFill>
                <a:schemeClr val="tx1"/>
              </a:solidFill>
            </a:endParaRPr>
          </a:p>
          <a:p>
            <a:pPr algn="l"/>
            <a:endParaRPr lang="fr-FR" dirty="0">
              <a:solidFill>
                <a:schemeClr val="tx1"/>
              </a:solidFill>
            </a:endParaRPr>
          </a:p>
          <a:p>
            <a:pPr algn="l"/>
            <a:r>
              <a:rPr lang="en-GB" dirty="0">
                <a:solidFill>
                  <a:schemeClr val="tx1"/>
                </a:solidFill>
              </a:rPr>
              <a:t>x</a:t>
            </a:r>
            <a:r>
              <a:rPr lang="en-GB" baseline="-25000" dirty="0">
                <a:solidFill>
                  <a:schemeClr val="tx1"/>
                </a:solidFill>
              </a:rPr>
              <a:t>1</a:t>
            </a:r>
            <a:r>
              <a:rPr lang="en-GB" dirty="0">
                <a:solidFill>
                  <a:schemeClr val="tx1"/>
                </a:solidFill>
              </a:rPr>
              <a:t>(t) = 0 elsewhere.</a:t>
            </a:r>
            <a:endParaRPr lang="fr-FR" dirty="0">
              <a:solidFill>
                <a:schemeClr val="tx1"/>
              </a:solidFill>
            </a:endParaRPr>
          </a:p>
          <a:p>
            <a:pPr algn="l"/>
            <a:r>
              <a:rPr lang="en-GB" dirty="0">
                <a:solidFill>
                  <a:schemeClr val="tx1"/>
                </a:solidFill>
              </a:rPr>
              <a:t> </a:t>
            </a:r>
            <a:endParaRPr lang="fr-FR" dirty="0">
              <a:solidFill>
                <a:schemeClr val="tx1"/>
              </a:solidFill>
            </a:endParaRPr>
          </a:p>
          <a:p>
            <a:pPr algn="l"/>
            <a:r>
              <a:rPr lang="en-GB" dirty="0" smtClean="0">
                <a:solidFill>
                  <a:schemeClr val="tx1"/>
                </a:solidFill>
              </a:rPr>
              <a:t>2)  Another </a:t>
            </a:r>
            <a:r>
              <a:rPr lang="en-GB" dirty="0">
                <a:solidFill>
                  <a:schemeClr val="tx1"/>
                </a:solidFill>
              </a:rPr>
              <a:t>function x</a:t>
            </a:r>
            <a:r>
              <a:rPr lang="en-GB" baseline="-25000" dirty="0">
                <a:solidFill>
                  <a:schemeClr val="tx1"/>
                </a:solidFill>
              </a:rPr>
              <a:t>2</a:t>
            </a:r>
            <a:r>
              <a:rPr lang="en-GB" dirty="0">
                <a:solidFill>
                  <a:schemeClr val="tx1"/>
                </a:solidFill>
              </a:rPr>
              <a:t>(t), called triangle function, can be defined as the convolution product x</a:t>
            </a:r>
            <a:r>
              <a:rPr lang="en-GB" baseline="-25000" dirty="0">
                <a:solidFill>
                  <a:schemeClr val="tx1"/>
                </a:solidFill>
              </a:rPr>
              <a:t>2</a:t>
            </a:r>
            <a:r>
              <a:rPr lang="en-GB" dirty="0">
                <a:solidFill>
                  <a:schemeClr val="tx1"/>
                </a:solidFill>
              </a:rPr>
              <a:t>(t) = x</a:t>
            </a:r>
            <a:r>
              <a:rPr lang="en-GB" baseline="-25000" dirty="0">
                <a:solidFill>
                  <a:schemeClr val="tx1"/>
                </a:solidFill>
              </a:rPr>
              <a:t>1</a:t>
            </a:r>
            <a:r>
              <a:rPr lang="en-GB" dirty="0">
                <a:solidFill>
                  <a:schemeClr val="tx1"/>
                </a:solidFill>
              </a:rPr>
              <a:t>(t)*x</a:t>
            </a:r>
            <a:r>
              <a:rPr lang="en-GB" baseline="-25000" dirty="0">
                <a:solidFill>
                  <a:schemeClr val="tx1"/>
                </a:solidFill>
              </a:rPr>
              <a:t>1</a:t>
            </a:r>
            <a:r>
              <a:rPr lang="en-GB" dirty="0">
                <a:solidFill>
                  <a:schemeClr val="tx1"/>
                </a:solidFill>
              </a:rPr>
              <a:t>(t). Represent the time evolution of x</a:t>
            </a:r>
            <a:r>
              <a:rPr lang="en-GB" baseline="-25000" dirty="0">
                <a:solidFill>
                  <a:schemeClr val="tx1"/>
                </a:solidFill>
              </a:rPr>
              <a:t>2</a:t>
            </a:r>
            <a:r>
              <a:rPr lang="en-GB" dirty="0">
                <a:solidFill>
                  <a:schemeClr val="tx1"/>
                </a:solidFill>
              </a:rPr>
              <a:t>(t) and study its Fourier transform.</a:t>
            </a:r>
            <a:endParaRPr lang="fr-FR" dirty="0">
              <a:solidFill>
                <a:schemeClr val="tx1"/>
              </a:solidFill>
            </a:endParaRPr>
          </a:p>
          <a:p>
            <a:pPr algn="l"/>
            <a:r>
              <a:rPr lang="en-GB" dirty="0">
                <a:solidFill>
                  <a:schemeClr val="tx1"/>
                </a:solidFill>
              </a:rPr>
              <a:t> </a:t>
            </a:r>
            <a:endParaRPr lang="fr-FR" dirty="0">
              <a:solidFill>
                <a:schemeClr val="tx1"/>
              </a:solidFill>
            </a:endParaRPr>
          </a:p>
          <a:p>
            <a:pPr algn="l"/>
            <a:r>
              <a:rPr lang="en-GB" dirty="0" smtClean="0">
                <a:solidFill>
                  <a:schemeClr val="tx1"/>
                </a:solidFill>
              </a:rPr>
              <a:t>3) Consider </a:t>
            </a:r>
            <a:r>
              <a:rPr lang="en-GB" dirty="0">
                <a:solidFill>
                  <a:schemeClr val="tx1"/>
                </a:solidFill>
              </a:rPr>
              <a:t>the even function </a:t>
            </a:r>
            <a:endParaRPr lang="fr-FR" dirty="0">
              <a:solidFill>
                <a:schemeClr val="tx1"/>
              </a:solidFill>
            </a:endParaRPr>
          </a:p>
          <a:p>
            <a:pPr algn="l"/>
            <a:r>
              <a:rPr lang="en-GB" dirty="0">
                <a:solidFill>
                  <a:schemeClr val="tx1"/>
                </a:solidFill>
              </a:rPr>
              <a:t>x</a:t>
            </a:r>
            <a:r>
              <a:rPr lang="en-GB" baseline="-25000" dirty="0">
                <a:solidFill>
                  <a:schemeClr val="tx1"/>
                </a:solidFill>
              </a:rPr>
              <a:t>3</a:t>
            </a:r>
            <a:r>
              <a:rPr lang="en-GB" dirty="0">
                <a:solidFill>
                  <a:schemeClr val="tx1"/>
                </a:solidFill>
              </a:rPr>
              <a:t>(t) = X</a:t>
            </a:r>
            <a:r>
              <a:rPr lang="en-GB" baseline="-25000" dirty="0">
                <a:solidFill>
                  <a:schemeClr val="tx1"/>
                </a:solidFill>
              </a:rPr>
              <a:t>0</a:t>
            </a:r>
            <a:r>
              <a:rPr lang="en-GB" dirty="0">
                <a:solidFill>
                  <a:schemeClr val="tx1"/>
                </a:solidFill>
              </a:rPr>
              <a:t> for t belonging to [ 0, (T</a:t>
            </a:r>
            <a:r>
              <a:rPr lang="en-GB" baseline="-25000" dirty="0">
                <a:solidFill>
                  <a:schemeClr val="tx1"/>
                </a:solidFill>
              </a:rPr>
              <a:t>0</a:t>
            </a:r>
            <a:r>
              <a:rPr lang="en-GB" dirty="0">
                <a:solidFill>
                  <a:schemeClr val="tx1"/>
                </a:solidFill>
              </a:rPr>
              <a:t> – </a:t>
            </a:r>
            <a:r>
              <a:rPr lang="en-GB" dirty="0" err="1">
                <a:solidFill>
                  <a:schemeClr val="tx1"/>
                </a:solidFill>
              </a:rPr>
              <a:t>t</a:t>
            </a:r>
            <a:r>
              <a:rPr lang="en-GB" baseline="-25000" dirty="0" err="1">
                <a:solidFill>
                  <a:schemeClr val="tx1"/>
                </a:solidFill>
              </a:rPr>
              <a:t>r</a:t>
            </a:r>
            <a:r>
              <a:rPr lang="en-GB" dirty="0">
                <a:solidFill>
                  <a:schemeClr val="tx1"/>
                </a:solidFill>
              </a:rPr>
              <a:t>)/2] </a:t>
            </a:r>
            <a:endParaRPr lang="fr-FR" dirty="0">
              <a:solidFill>
                <a:schemeClr val="tx1"/>
              </a:solidFill>
            </a:endParaRPr>
          </a:p>
          <a:p>
            <a:pPr algn="l"/>
            <a:r>
              <a:rPr lang="en-GB" dirty="0">
                <a:solidFill>
                  <a:schemeClr val="tx1"/>
                </a:solidFill>
              </a:rPr>
              <a:t>and x</a:t>
            </a:r>
            <a:r>
              <a:rPr lang="en-GB" baseline="-25000" dirty="0">
                <a:solidFill>
                  <a:schemeClr val="tx1"/>
                </a:solidFill>
              </a:rPr>
              <a:t>3</a:t>
            </a:r>
            <a:r>
              <a:rPr lang="en-GB" dirty="0">
                <a:solidFill>
                  <a:schemeClr val="tx1"/>
                </a:solidFill>
              </a:rPr>
              <a:t>(t) = X</a:t>
            </a:r>
            <a:r>
              <a:rPr lang="en-GB" baseline="-25000" dirty="0">
                <a:solidFill>
                  <a:schemeClr val="tx1"/>
                </a:solidFill>
              </a:rPr>
              <a:t>0</a:t>
            </a:r>
            <a:r>
              <a:rPr lang="en-GB" dirty="0">
                <a:solidFill>
                  <a:schemeClr val="tx1"/>
                </a:solidFill>
              </a:rPr>
              <a:t> /</a:t>
            </a:r>
            <a:r>
              <a:rPr lang="en-GB" dirty="0" err="1">
                <a:solidFill>
                  <a:schemeClr val="tx1"/>
                </a:solidFill>
              </a:rPr>
              <a:t>t</a:t>
            </a:r>
            <a:r>
              <a:rPr lang="en-GB" baseline="-25000" dirty="0" err="1">
                <a:solidFill>
                  <a:schemeClr val="tx1"/>
                </a:solidFill>
              </a:rPr>
              <a:t>r</a:t>
            </a:r>
            <a:r>
              <a:rPr lang="en-GB" dirty="0">
                <a:solidFill>
                  <a:schemeClr val="tx1"/>
                </a:solidFill>
              </a:rPr>
              <a:t> [(T</a:t>
            </a:r>
            <a:r>
              <a:rPr lang="en-GB" baseline="-25000" dirty="0">
                <a:solidFill>
                  <a:schemeClr val="tx1"/>
                </a:solidFill>
              </a:rPr>
              <a:t>0</a:t>
            </a:r>
            <a:r>
              <a:rPr lang="en-GB" dirty="0">
                <a:solidFill>
                  <a:schemeClr val="tx1"/>
                </a:solidFill>
              </a:rPr>
              <a:t> + </a:t>
            </a:r>
            <a:r>
              <a:rPr lang="en-GB" dirty="0" err="1">
                <a:solidFill>
                  <a:schemeClr val="tx1"/>
                </a:solidFill>
              </a:rPr>
              <a:t>t</a:t>
            </a:r>
            <a:r>
              <a:rPr lang="en-GB" baseline="-25000" dirty="0" err="1">
                <a:solidFill>
                  <a:schemeClr val="tx1"/>
                </a:solidFill>
              </a:rPr>
              <a:t>r</a:t>
            </a:r>
            <a:r>
              <a:rPr lang="en-GB" dirty="0">
                <a:solidFill>
                  <a:schemeClr val="tx1"/>
                </a:solidFill>
              </a:rPr>
              <a:t>)/2 – t] for t belonging to [ (T</a:t>
            </a:r>
            <a:r>
              <a:rPr lang="en-GB" baseline="-25000" dirty="0">
                <a:solidFill>
                  <a:schemeClr val="tx1"/>
                </a:solidFill>
              </a:rPr>
              <a:t>0</a:t>
            </a:r>
            <a:r>
              <a:rPr lang="en-GB" dirty="0">
                <a:solidFill>
                  <a:schemeClr val="tx1"/>
                </a:solidFill>
              </a:rPr>
              <a:t> – </a:t>
            </a:r>
            <a:r>
              <a:rPr lang="en-GB" dirty="0" err="1">
                <a:solidFill>
                  <a:schemeClr val="tx1"/>
                </a:solidFill>
              </a:rPr>
              <a:t>t</a:t>
            </a:r>
            <a:r>
              <a:rPr lang="en-GB" baseline="-25000" dirty="0" err="1">
                <a:solidFill>
                  <a:schemeClr val="tx1"/>
                </a:solidFill>
              </a:rPr>
              <a:t>r</a:t>
            </a:r>
            <a:r>
              <a:rPr lang="en-GB" dirty="0">
                <a:solidFill>
                  <a:schemeClr val="tx1"/>
                </a:solidFill>
              </a:rPr>
              <a:t>)/2, (T</a:t>
            </a:r>
            <a:r>
              <a:rPr lang="en-GB" baseline="-25000" dirty="0">
                <a:solidFill>
                  <a:schemeClr val="tx1"/>
                </a:solidFill>
              </a:rPr>
              <a:t>0</a:t>
            </a:r>
            <a:r>
              <a:rPr lang="en-GB" dirty="0">
                <a:solidFill>
                  <a:schemeClr val="tx1"/>
                </a:solidFill>
              </a:rPr>
              <a:t> + </a:t>
            </a:r>
            <a:r>
              <a:rPr lang="en-GB" dirty="0" err="1">
                <a:solidFill>
                  <a:schemeClr val="tx1"/>
                </a:solidFill>
              </a:rPr>
              <a:t>t</a:t>
            </a:r>
            <a:r>
              <a:rPr lang="en-GB" baseline="-25000" dirty="0" err="1">
                <a:solidFill>
                  <a:schemeClr val="tx1"/>
                </a:solidFill>
              </a:rPr>
              <a:t>r</a:t>
            </a:r>
            <a:r>
              <a:rPr lang="en-GB" dirty="0">
                <a:solidFill>
                  <a:schemeClr val="tx1"/>
                </a:solidFill>
              </a:rPr>
              <a:t>)/2]. </a:t>
            </a:r>
            <a:endParaRPr lang="fr-FR" dirty="0">
              <a:solidFill>
                <a:schemeClr val="tx1"/>
              </a:solidFill>
            </a:endParaRPr>
          </a:p>
          <a:p>
            <a:pPr algn="l"/>
            <a:r>
              <a:rPr lang="en-GB" dirty="0">
                <a:solidFill>
                  <a:schemeClr val="tx1"/>
                </a:solidFill>
              </a:rPr>
              <a:t>Represent the time evolution of x</a:t>
            </a:r>
            <a:r>
              <a:rPr lang="en-GB" baseline="-25000" dirty="0">
                <a:solidFill>
                  <a:schemeClr val="tx1"/>
                </a:solidFill>
              </a:rPr>
              <a:t>3</a:t>
            </a:r>
            <a:r>
              <a:rPr lang="en-GB" dirty="0">
                <a:solidFill>
                  <a:schemeClr val="tx1"/>
                </a:solidFill>
              </a:rPr>
              <a:t>(t) and study its Fourier transform. Use logarithmic scales to represent the spectrum.</a:t>
            </a:r>
            <a:endParaRPr lang="fr-FR" dirty="0">
              <a:solidFill>
                <a:schemeClr val="tx1"/>
              </a:solidFill>
            </a:endParaRPr>
          </a:p>
          <a:p>
            <a:endParaRPr lang="fr-FR" dirty="0"/>
          </a:p>
        </p:txBody>
      </p:sp>
    </p:spTree>
    <p:extLst>
      <p:ext uri="{BB962C8B-B14F-4D97-AF65-F5344CB8AC3E}">
        <p14:creationId xmlns:p14="http://schemas.microsoft.com/office/powerpoint/2010/main" val="11192758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243408"/>
            <a:ext cx="8229600" cy="1143000"/>
          </a:xfrm>
        </p:spPr>
        <p:txBody>
          <a:bodyPr/>
          <a:lstStyle/>
          <a:p>
            <a:r>
              <a:rPr lang="fr-FR" dirty="0" smtClean="0"/>
              <a:t>And for </a:t>
            </a:r>
            <a:r>
              <a:rPr lang="fr-FR" dirty="0" err="1" smtClean="0"/>
              <a:t>periodic</a:t>
            </a:r>
            <a:r>
              <a:rPr lang="fr-FR" dirty="0" smtClean="0"/>
              <a:t> </a:t>
            </a:r>
            <a:r>
              <a:rPr lang="fr-FR" dirty="0" err="1" smtClean="0"/>
              <a:t>signals</a:t>
            </a:r>
            <a:r>
              <a:rPr lang="fr-FR" dirty="0" smtClean="0"/>
              <a:t> ?</a:t>
            </a: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32656" y="1052736"/>
                <a:ext cx="9036496" cy="4968552"/>
              </a:xfrm>
            </p:spPr>
            <p:txBody>
              <a:bodyPr>
                <a:noAutofit/>
              </a:bodyPr>
              <a:lstStyle/>
              <a:p>
                <a:pPr marL="0" indent="0">
                  <a:buNone/>
                </a:pPr>
                <a:r>
                  <a:rPr lang="fr-FR" sz="2000" dirty="0" smtClean="0"/>
                  <a:t>If x(t + k T) = x(t), for </a:t>
                </a:r>
                <a:r>
                  <a:rPr lang="fr-FR" sz="2000" dirty="0" err="1" smtClean="0"/>
                  <a:t>any</a:t>
                </a:r>
                <a:r>
                  <a:rPr lang="fr-FR" sz="2000" dirty="0" smtClean="0"/>
                  <a:t> </a:t>
                </a:r>
                <a:r>
                  <a:rPr lang="fr-FR" sz="2000" dirty="0" err="1" smtClean="0"/>
                  <a:t>integer</a:t>
                </a:r>
                <a:r>
                  <a:rPr lang="fr-FR" sz="2000" dirty="0" smtClean="0"/>
                  <a:t> value of k, x (t) </a:t>
                </a:r>
                <a:r>
                  <a:rPr lang="fr-FR" sz="2000" dirty="0" err="1" smtClean="0"/>
                  <a:t>is</a:t>
                </a:r>
                <a:r>
                  <a:rPr lang="fr-FR" sz="2000" dirty="0" smtClean="0"/>
                  <a:t> </a:t>
                </a:r>
                <a:r>
                  <a:rPr lang="fr-FR" sz="2000" dirty="0" err="1" smtClean="0"/>
                  <a:t>said</a:t>
                </a:r>
                <a:r>
                  <a:rPr lang="fr-FR" sz="2000" dirty="0" smtClean="0"/>
                  <a:t> T-</a:t>
                </a:r>
                <a:r>
                  <a:rPr lang="fr-FR" sz="2000" dirty="0" err="1" smtClean="0"/>
                  <a:t>periodic</a:t>
                </a:r>
                <a:r>
                  <a:rPr lang="fr-FR" sz="2000" dirty="0" smtClean="0"/>
                  <a:t> signal.</a:t>
                </a:r>
              </a:p>
              <a:p>
                <a:pPr marL="0" indent="0">
                  <a:buNone/>
                </a:pPr>
                <a:endParaRPr lang="fr-FR" sz="2000" dirty="0" smtClean="0"/>
              </a:p>
              <a:p>
                <a:pPr marL="0" indent="0">
                  <a:buNone/>
                </a:pPr>
                <a:r>
                  <a:rPr lang="fr-FR" sz="2000" dirty="0" smtClean="0"/>
                  <a:t>The </a:t>
                </a:r>
                <a:r>
                  <a:rPr lang="fr-FR" sz="2000" dirty="0"/>
                  <a:t>F</a:t>
                </a:r>
                <a:r>
                  <a:rPr lang="fr-FR" sz="2000" dirty="0" smtClean="0"/>
                  <a:t>ourier </a:t>
                </a:r>
                <a:r>
                  <a:rPr lang="fr-FR" sz="2000" dirty="0" err="1"/>
                  <a:t>T</a:t>
                </a:r>
                <a:r>
                  <a:rPr lang="fr-FR" sz="2000" dirty="0" err="1" smtClean="0"/>
                  <a:t>ransform</a:t>
                </a:r>
                <a:r>
                  <a:rPr lang="fr-FR" sz="2000" dirty="0" smtClean="0"/>
                  <a:t> </a:t>
                </a:r>
                <a:r>
                  <a:rPr lang="fr-FR" sz="2000" dirty="0" err="1" smtClean="0"/>
                  <a:t>is</a:t>
                </a:r>
                <a:r>
                  <a:rPr lang="fr-FR" sz="2000" dirty="0" smtClean="0"/>
                  <a:t> </a:t>
                </a:r>
                <a:r>
                  <a:rPr lang="fr-FR" sz="2000" dirty="0" err="1" smtClean="0"/>
                  <a:t>then</a:t>
                </a:r>
                <a:r>
                  <a:rPr lang="fr-FR" sz="2000" dirty="0" smtClean="0"/>
                  <a:t> more </a:t>
                </a:r>
                <a:r>
                  <a:rPr lang="fr-FR" sz="2000" dirty="0" err="1" smtClean="0"/>
                  <a:t>conveniently</a:t>
                </a:r>
                <a:r>
                  <a:rPr lang="fr-FR" sz="2000" dirty="0" smtClean="0"/>
                  <a:t> </a:t>
                </a:r>
                <a:r>
                  <a:rPr lang="fr-FR" sz="2000" dirty="0" err="1" smtClean="0"/>
                  <a:t>got</a:t>
                </a:r>
                <a:r>
                  <a:rPr lang="fr-FR" sz="2000" dirty="0" smtClean="0"/>
                  <a:t> </a:t>
                </a:r>
                <a:r>
                  <a:rPr lang="fr-FR" sz="2000" dirty="0" err="1" smtClean="0"/>
                  <a:t>from</a:t>
                </a:r>
                <a:r>
                  <a:rPr lang="fr-FR" sz="2000" dirty="0" smtClean="0"/>
                  <a:t>:</a:t>
                </a:r>
              </a:p>
              <a:p>
                <a:pPr marL="0" indent="0">
                  <a:buNone/>
                </a:pPr>
                <a:endParaRPr lang="fr-FR" sz="2000" dirty="0" smtClean="0"/>
              </a:p>
              <a:p>
                <a:pPr marL="0" indent="0">
                  <a:buNone/>
                </a:pPr>
                <a:r>
                  <a:rPr lang="fr-FR" sz="2000" dirty="0" smtClean="0"/>
                  <a:t>x(t) = </a:t>
                </a:r>
                <a14:m>
                  <m:oMath xmlns:m="http://schemas.openxmlformats.org/officeDocument/2006/math">
                    <m:f>
                      <m:fPr>
                        <m:ctrlPr>
                          <a:rPr lang="fr-FR" sz="2000" i="1" smtClean="0">
                            <a:latin typeface="Cambria Math"/>
                          </a:rPr>
                        </m:ctrlPr>
                      </m:fPr>
                      <m:num>
                        <m:sSub>
                          <m:sSubPr>
                            <m:ctrlPr>
                              <a:rPr lang="fr-FR" sz="2000" i="1" smtClean="0">
                                <a:latin typeface="Cambria Math"/>
                              </a:rPr>
                            </m:ctrlPr>
                          </m:sSubPr>
                          <m:e>
                            <m:r>
                              <a:rPr lang="fr-FR" sz="2000" b="0" i="1" smtClean="0">
                                <a:latin typeface="Cambria Math"/>
                              </a:rPr>
                              <m:t>𝑎</m:t>
                            </m:r>
                          </m:e>
                          <m:sub>
                            <m:r>
                              <a:rPr lang="fr-FR" sz="2000" b="0" i="1" smtClean="0">
                                <a:latin typeface="Cambria Math"/>
                              </a:rPr>
                              <m:t>0</m:t>
                            </m:r>
                          </m:sub>
                        </m:sSub>
                      </m:num>
                      <m:den>
                        <m:r>
                          <a:rPr lang="fr-FR" sz="2000" b="0" i="1" smtClean="0">
                            <a:latin typeface="Cambria Math"/>
                          </a:rPr>
                          <m:t>2</m:t>
                        </m:r>
                      </m:den>
                    </m:f>
                  </m:oMath>
                </a14:m>
                <a:r>
                  <a:rPr lang="fr-FR" sz="2000" dirty="0" smtClean="0"/>
                  <a:t>  + </a:t>
                </a:r>
                <a14:m>
                  <m:oMath xmlns:m="http://schemas.openxmlformats.org/officeDocument/2006/math">
                    <m:nary>
                      <m:naryPr>
                        <m:chr m:val="∑"/>
                        <m:ctrlPr>
                          <a:rPr lang="fr-FR" sz="2000" i="1" smtClean="0">
                            <a:latin typeface="Cambria Math"/>
                          </a:rPr>
                        </m:ctrlPr>
                      </m:naryPr>
                      <m:sub>
                        <m:r>
                          <m:rPr>
                            <m:brk m:alnAt="23"/>
                          </m:rPr>
                          <a:rPr lang="fr-FR" sz="2000" b="0" i="1" smtClean="0">
                            <a:latin typeface="Cambria Math"/>
                          </a:rPr>
                          <m:t>𝑘</m:t>
                        </m:r>
                        <m:r>
                          <a:rPr lang="fr-FR" sz="2000" b="0" i="1" smtClean="0">
                            <a:latin typeface="Cambria Math"/>
                          </a:rPr>
                          <m:t>=0</m:t>
                        </m:r>
                      </m:sub>
                      <m:sup>
                        <m:r>
                          <a:rPr lang="fr-FR" sz="2000" b="0" i="1" smtClean="0">
                            <a:latin typeface="Cambria Math"/>
                          </a:rPr>
                          <m:t>+</m:t>
                        </m:r>
                        <m:r>
                          <a:rPr lang="fr-FR" sz="2000" b="0" i="1" smtClean="0">
                            <a:latin typeface="Cambria Math"/>
                            <a:ea typeface="Cambria Math"/>
                          </a:rPr>
                          <m:t>∞</m:t>
                        </m:r>
                      </m:sup>
                      <m:e>
                        <m:r>
                          <a:rPr lang="fr-FR" sz="2000" b="0" i="1" smtClean="0">
                            <a:latin typeface="Cambria Math"/>
                          </a:rPr>
                          <m:t> [</m:t>
                        </m:r>
                        <m:sSub>
                          <m:sSubPr>
                            <m:ctrlPr>
                              <a:rPr lang="fr-FR" sz="2000" b="0" i="1" smtClean="0">
                                <a:latin typeface="Cambria Math"/>
                              </a:rPr>
                            </m:ctrlPr>
                          </m:sSubPr>
                          <m:e>
                            <m:r>
                              <a:rPr lang="fr-FR" sz="2000" b="0" i="1" smtClean="0">
                                <a:latin typeface="Cambria Math"/>
                              </a:rPr>
                              <m:t>𝑎</m:t>
                            </m:r>
                          </m:e>
                          <m:sub>
                            <m:r>
                              <a:rPr lang="fr-FR" sz="2000" b="0" i="1" smtClean="0">
                                <a:latin typeface="Cambria Math"/>
                              </a:rPr>
                              <m:t>𝑘</m:t>
                            </m:r>
                          </m:sub>
                        </m:sSub>
                      </m:e>
                    </m:nary>
                  </m:oMath>
                </a14:m>
                <a:r>
                  <a:rPr lang="fr-FR" sz="2000" dirty="0" smtClean="0"/>
                  <a:t>cos ( 2k</a:t>
                </a:r>
                <a:r>
                  <a:rPr lang="el-GR" sz="2000" dirty="0" smtClean="0">
                    <a:latin typeface="Cambria Math"/>
                    <a:ea typeface="Cambria Math"/>
                  </a:rPr>
                  <a:t>π</a:t>
                </a:r>
                <a:r>
                  <a:rPr lang="fr-FR" sz="2000" dirty="0" smtClean="0"/>
                  <a:t> </a:t>
                </a:r>
                <a14:m>
                  <m:oMath xmlns:m="http://schemas.openxmlformats.org/officeDocument/2006/math">
                    <m:f>
                      <m:fPr>
                        <m:ctrlPr>
                          <a:rPr lang="fr-FR" sz="2000" i="1" smtClean="0">
                            <a:latin typeface="Cambria Math"/>
                          </a:rPr>
                        </m:ctrlPr>
                      </m:fPr>
                      <m:num>
                        <m:r>
                          <a:rPr lang="fr-FR" sz="2000" b="0" i="1" smtClean="0">
                            <a:latin typeface="Cambria Math"/>
                          </a:rPr>
                          <m:t>𝑡</m:t>
                        </m:r>
                      </m:num>
                      <m:den>
                        <m:r>
                          <a:rPr lang="fr-FR" sz="2000" b="0" i="1" smtClean="0">
                            <a:latin typeface="Cambria Math"/>
                          </a:rPr>
                          <m:t>𝑇</m:t>
                        </m:r>
                      </m:den>
                    </m:f>
                  </m:oMath>
                </a14:m>
                <a:r>
                  <a:rPr lang="fr-FR" sz="2000" dirty="0" smtClean="0"/>
                  <a:t> ) + </a:t>
                </a:r>
                <a14:m>
                  <m:oMath xmlns:m="http://schemas.openxmlformats.org/officeDocument/2006/math">
                    <m:sSub>
                      <m:sSubPr>
                        <m:ctrlPr>
                          <a:rPr lang="fr-FR" sz="2000" i="1" smtClean="0">
                            <a:latin typeface="Cambria Math"/>
                          </a:rPr>
                        </m:ctrlPr>
                      </m:sSubPr>
                      <m:e>
                        <m:r>
                          <a:rPr lang="fr-FR" sz="2000" b="0" i="1" smtClean="0">
                            <a:latin typeface="Cambria Math"/>
                          </a:rPr>
                          <m:t>𝑏</m:t>
                        </m:r>
                      </m:e>
                      <m:sub>
                        <m:r>
                          <a:rPr lang="fr-FR" sz="2000" b="0" i="1" smtClean="0">
                            <a:latin typeface="Cambria Math"/>
                          </a:rPr>
                          <m:t>𝑘</m:t>
                        </m:r>
                      </m:sub>
                    </m:sSub>
                  </m:oMath>
                </a14:m>
                <a:r>
                  <a:rPr lang="fr-FR" sz="2000" dirty="0" smtClean="0"/>
                  <a:t>sin </a:t>
                </a:r>
                <a:r>
                  <a:rPr lang="fr-FR" sz="2000" dirty="0"/>
                  <a:t>( 2k</a:t>
                </a:r>
                <a:r>
                  <a:rPr lang="el-GR" sz="2000" dirty="0">
                    <a:latin typeface="Cambria Math"/>
                    <a:ea typeface="Cambria Math"/>
                  </a:rPr>
                  <a:t>π</a:t>
                </a:r>
                <a:r>
                  <a:rPr lang="fr-FR" sz="2000" dirty="0"/>
                  <a:t> </a:t>
                </a:r>
                <a14:m>
                  <m:oMath xmlns:m="http://schemas.openxmlformats.org/officeDocument/2006/math">
                    <m:f>
                      <m:fPr>
                        <m:ctrlPr>
                          <a:rPr lang="fr-FR" sz="2000" i="1">
                            <a:latin typeface="Cambria Math"/>
                          </a:rPr>
                        </m:ctrlPr>
                      </m:fPr>
                      <m:num>
                        <m:r>
                          <a:rPr lang="fr-FR" sz="2000" i="1">
                            <a:latin typeface="Cambria Math"/>
                          </a:rPr>
                          <m:t>𝑡</m:t>
                        </m:r>
                      </m:num>
                      <m:den>
                        <m:r>
                          <a:rPr lang="fr-FR" sz="2000" i="1">
                            <a:latin typeface="Cambria Math"/>
                          </a:rPr>
                          <m:t>𝑇</m:t>
                        </m:r>
                      </m:den>
                    </m:f>
                  </m:oMath>
                </a14:m>
                <a:r>
                  <a:rPr lang="fr-FR" sz="2000" dirty="0"/>
                  <a:t> ) </a:t>
                </a:r>
                <a:r>
                  <a:rPr lang="fr-FR" sz="2000" dirty="0" smtClean="0"/>
                  <a:t>] </a:t>
                </a:r>
                <a:r>
                  <a:rPr lang="fr-FR" sz="2000" dirty="0"/>
                  <a:t> </a:t>
                </a:r>
                <a:r>
                  <a:rPr lang="fr-FR" sz="2000" dirty="0" smtClean="0"/>
                  <a:t> = </a:t>
                </a:r>
                <a14:m>
                  <m:oMath xmlns:m="http://schemas.openxmlformats.org/officeDocument/2006/math">
                    <m:nary>
                      <m:naryPr>
                        <m:chr m:val="∑"/>
                        <m:ctrlPr>
                          <a:rPr lang="fr-FR" sz="2000" i="1">
                            <a:latin typeface="Cambria Math"/>
                          </a:rPr>
                        </m:ctrlPr>
                      </m:naryPr>
                      <m:sub>
                        <m:r>
                          <m:rPr>
                            <m:brk m:alnAt="23"/>
                          </m:rPr>
                          <a:rPr lang="fr-FR" sz="2000" i="1">
                            <a:latin typeface="Cambria Math"/>
                          </a:rPr>
                          <m:t>𝑘</m:t>
                        </m:r>
                        <m:r>
                          <a:rPr lang="fr-FR" sz="2000" i="1">
                            <a:latin typeface="Cambria Math"/>
                          </a:rPr>
                          <m:t>=</m:t>
                        </m:r>
                        <m:r>
                          <a:rPr lang="fr-FR" sz="2000" b="0" i="1" smtClean="0">
                            <a:latin typeface="Cambria Math"/>
                          </a:rPr>
                          <m:t>−</m:t>
                        </m:r>
                        <m:r>
                          <a:rPr lang="fr-FR" sz="2000" b="0" i="1" smtClean="0">
                            <a:latin typeface="Cambria Math"/>
                            <a:ea typeface="Cambria Math"/>
                          </a:rPr>
                          <m:t>∞</m:t>
                        </m:r>
                      </m:sub>
                      <m:sup>
                        <m:r>
                          <a:rPr lang="fr-FR" sz="2000" i="1">
                            <a:latin typeface="Cambria Math"/>
                          </a:rPr>
                          <m:t>+</m:t>
                        </m:r>
                        <m:r>
                          <a:rPr lang="fr-FR" sz="2000" i="1">
                            <a:latin typeface="Cambria Math"/>
                            <a:ea typeface="Cambria Math"/>
                          </a:rPr>
                          <m:t>∞</m:t>
                        </m:r>
                      </m:sup>
                      <m:e>
                        <m:r>
                          <a:rPr lang="fr-FR" sz="2000" i="1">
                            <a:latin typeface="Cambria Math"/>
                          </a:rPr>
                          <m:t> [</m:t>
                        </m:r>
                        <m:sSub>
                          <m:sSubPr>
                            <m:ctrlPr>
                              <a:rPr lang="fr-FR" sz="2000" i="1">
                                <a:latin typeface="Cambria Math"/>
                              </a:rPr>
                            </m:ctrlPr>
                          </m:sSubPr>
                          <m:e>
                            <m:r>
                              <a:rPr lang="fr-FR" sz="2000" b="0" i="1" smtClean="0">
                                <a:latin typeface="Cambria Math"/>
                              </a:rPr>
                              <m:t>𝑐</m:t>
                            </m:r>
                          </m:e>
                          <m:sub>
                            <m:r>
                              <a:rPr lang="fr-FR" sz="2000" i="1">
                                <a:latin typeface="Cambria Math"/>
                              </a:rPr>
                              <m:t>𝑘</m:t>
                            </m:r>
                          </m:sub>
                        </m:sSub>
                      </m:e>
                    </m:nary>
                    <m:r>
                      <m:rPr>
                        <m:sty m:val="p"/>
                      </m:rPr>
                      <a:rPr lang="fr-FR" sz="2000" b="0" i="0" smtClean="0">
                        <a:latin typeface="Cambria Math"/>
                      </a:rPr>
                      <m:t>exp</m:t>
                    </m:r>
                  </m:oMath>
                </a14:m>
                <a:r>
                  <a:rPr lang="fr-FR" sz="2000" dirty="0" smtClean="0"/>
                  <a:t> </a:t>
                </a:r>
                <a:r>
                  <a:rPr lang="fr-FR" sz="2000" dirty="0"/>
                  <a:t>( </a:t>
                </a:r>
                <a:r>
                  <a:rPr lang="fr-FR" sz="2000" dirty="0" smtClean="0"/>
                  <a:t>2i k </a:t>
                </a:r>
                <a:r>
                  <a:rPr lang="el-GR" sz="2000" dirty="0" smtClean="0">
                    <a:latin typeface="Cambria Math"/>
                    <a:ea typeface="Cambria Math"/>
                  </a:rPr>
                  <a:t>π</a:t>
                </a:r>
                <a:r>
                  <a:rPr lang="fr-FR" sz="2000" dirty="0" smtClean="0"/>
                  <a:t> </a:t>
                </a:r>
                <a14:m>
                  <m:oMath xmlns:m="http://schemas.openxmlformats.org/officeDocument/2006/math">
                    <m:f>
                      <m:fPr>
                        <m:ctrlPr>
                          <a:rPr lang="fr-FR" sz="2000" i="1">
                            <a:latin typeface="Cambria Math"/>
                          </a:rPr>
                        </m:ctrlPr>
                      </m:fPr>
                      <m:num>
                        <m:r>
                          <a:rPr lang="fr-FR" sz="2000" i="1">
                            <a:latin typeface="Cambria Math"/>
                          </a:rPr>
                          <m:t>𝑡</m:t>
                        </m:r>
                      </m:num>
                      <m:den>
                        <m:r>
                          <a:rPr lang="fr-FR" sz="2000" i="1">
                            <a:latin typeface="Cambria Math"/>
                          </a:rPr>
                          <m:t>𝑇</m:t>
                        </m:r>
                      </m:den>
                    </m:f>
                  </m:oMath>
                </a14:m>
                <a:r>
                  <a:rPr lang="fr-FR" sz="2000" dirty="0"/>
                  <a:t> ) </a:t>
                </a:r>
                <a:r>
                  <a:rPr lang="fr-FR" sz="2000" dirty="0" smtClean="0"/>
                  <a:t>. </a:t>
                </a:r>
              </a:p>
              <a:p>
                <a:pPr marL="0" indent="0">
                  <a:buNone/>
                </a:pPr>
                <a:endParaRPr lang="fr-FR" sz="2000" dirty="0"/>
              </a:p>
              <a:p>
                <a:pPr marL="0" indent="0">
                  <a:buNone/>
                </a:pPr>
                <a:r>
                  <a:rPr lang="fr-FR" sz="2000" dirty="0" err="1" smtClean="0"/>
                  <a:t>With</a:t>
                </a:r>
                <a:r>
                  <a:rPr lang="fr-FR" sz="2000" dirty="0" smtClean="0"/>
                  <a:t>: </a:t>
                </a:r>
                <a14:m>
                  <m:oMath xmlns:m="http://schemas.openxmlformats.org/officeDocument/2006/math">
                    <m:sSub>
                      <m:sSubPr>
                        <m:ctrlPr>
                          <a:rPr lang="fr-FR" sz="2000" i="1" smtClean="0">
                            <a:latin typeface="Cambria Math"/>
                          </a:rPr>
                        </m:ctrlPr>
                      </m:sSubPr>
                      <m:e>
                        <m:r>
                          <a:rPr lang="fr-FR" sz="2000" b="0" i="1" smtClean="0">
                            <a:latin typeface="Cambria Math"/>
                          </a:rPr>
                          <m:t>𝑐</m:t>
                        </m:r>
                      </m:e>
                      <m:sub>
                        <m:r>
                          <a:rPr lang="fr-FR" sz="2000" b="0" i="1" smtClean="0">
                            <a:latin typeface="Cambria Math"/>
                          </a:rPr>
                          <m:t>𝑘</m:t>
                        </m:r>
                      </m:sub>
                    </m:sSub>
                    <m:r>
                      <a:rPr lang="fr-FR" sz="2000" b="0" i="1" smtClean="0">
                        <a:latin typeface="Cambria Math"/>
                      </a:rPr>
                      <m:t>=</m:t>
                    </m:r>
                    <m:f>
                      <m:fPr>
                        <m:ctrlPr>
                          <a:rPr lang="fr-FR" sz="2000" b="0" i="1" smtClean="0">
                            <a:latin typeface="Cambria Math"/>
                          </a:rPr>
                        </m:ctrlPr>
                      </m:fPr>
                      <m:num>
                        <m:r>
                          <a:rPr lang="fr-FR" sz="2000" b="0" i="1" smtClean="0">
                            <a:latin typeface="Cambria Math"/>
                          </a:rPr>
                          <m:t>1</m:t>
                        </m:r>
                      </m:num>
                      <m:den>
                        <m:r>
                          <a:rPr lang="fr-FR" sz="2000" b="0" i="1" smtClean="0">
                            <a:latin typeface="Cambria Math"/>
                          </a:rPr>
                          <m:t>𝑇</m:t>
                        </m:r>
                      </m:den>
                    </m:f>
                    <m:r>
                      <a:rPr lang="fr-FR" sz="2000" b="0" i="1" smtClean="0">
                        <a:latin typeface="Cambria Math"/>
                      </a:rPr>
                      <m:t>. </m:t>
                    </m:r>
                    <m:nary>
                      <m:naryPr>
                        <m:limLoc m:val="undOvr"/>
                        <m:ctrlPr>
                          <a:rPr lang="fr-FR" sz="2000" b="0" i="1" smtClean="0">
                            <a:latin typeface="Cambria Math"/>
                          </a:rPr>
                        </m:ctrlPr>
                      </m:naryPr>
                      <m:sub>
                        <m:sSub>
                          <m:sSubPr>
                            <m:ctrlPr>
                              <a:rPr lang="fr-FR" sz="2000" b="0" i="1" smtClean="0">
                                <a:latin typeface="Cambria Math"/>
                              </a:rPr>
                            </m:ctrlPr>
                          </m:sSubPr>
                          <m:e>
                            <m:r>
                              <a:rPr lang="fr-FR" sz="2000" b="0" i="1" smtClean="0">
                                <a:latin typeface="Cambria Math"/>
                              </a:rPr>
                              <m:t>𝑡</m:t>
                            </m:r>
                          </m:e>
                          <m:sub>
                            <m:r>
                              <a:rPr lang="fr-FR" sz="2000" b="0" i="1" smtClean="0">
                                <a:latin typeface="Cambria Math"/>
                              </a:rPr>
                              <m:t>0</m:t>
                            </m:r>
                          </m:sub>
                        </m:sSub>
                      </m:sub>
                      <m:sup>
                        <m:sSub>
                          <m:sSubPr>
                            <m:ctrlPr>
                              <a:rPr lang="fr-FR" sz="2000" i="1">
                                <a:latin typeface="Cambria Math"/>
                              </a:rPr>
                            </m:ctrlPr>
                          </m:sSubPr>
                          <m:e>
                            <m:r>
                              <a:rPr lang="fr-FR" sz="2000" i="1">
                                <a:latin typeface="Cambria Math"/>
                              </a:rPr>
                              <m:t>𝑡</m:t>
                            </m:r>
                          </m:e>
                          <m:sub>
                            <m:r>
                              <a:rPr lang="fr-FR" sz="2000" i="1">
                                <a:latin typeface="Cambria Math"/>
                              </a:rPr>
                              <m:t>0</m:t>
                            </m:r>
                          </m:sub>
                        </m:sSub>
                        <m:r>
                          <a:rPr lang="fr-FR" sz="2000" b="0" i="1" smtClean="0">
                            <a:latin typeface="Cambria Math"/>
                          </a:rPr>
                          <m:t>+</m:t>
                        </m:r>
                        <m:r>
                          <a:rPr lang="fr-FR" sz="2000" b="0" i="1" smtClean="0">
                            <a:latin typeface="Cambria Math"/>
                          </a:rPr>
                          <m:t>𝑇</m:t>
                        </m:r>
                      </m:sup>
                      <m:e>
                        <m:r>
                          <a:rPr lang="fr-FR" sz="2000" b="0" i="1" smtClean="0">
                            <a:latin typeface="Cambria Math"/>
                          </a:rPr>
                          <m:t>𝑥</m:t>
                        </m:r>
                        <m:d>
                          <m:dPr>
                            <m:ctrlPr>
                              <a:rPr lang="fr-FR" sz="2000" b="0" i="1" smtClean="0">
                                <a:latin typeface="Cambria Math"/>
                              </a:rPr>
                            </m:ctrlPr>
                          </m:dPr>
                          <m:e>
                            <m:r>
                              <a:rPr lang="fr-FR" sz="2000" b="0" i="1" smtClean="0">
                                <a:latin typeface="Cambria Math"/>
                              </a:rPr>
                              <m:t>𝑡</m:t>
                            </m:r>
                          </m:e>
                        </m:d>
                        <m:r>
                          <a:rPr lang="fr-FR" sz="2000" b="0" i="1" smtClean="0">
                            <a:latin typeface="Cambria Math"/>
                          </a:rPr>
                          <m:t>. </m:t>
                        </m:r>
                        <m:sSup>
                          <m:sSupPr>
                            <m:ctrlPr>
                              <a:rPr lang="fr-FR" sz="2000" b="0" i="1" smtClean="0">
                                <a:latin typeface="Cambria Math"/>
                              </a:rPr>
                            </m:ctrlPr>
                          </m:sSupPr>
                          <m:e>
                            <m:r>
                              <a:rPr lang="fr-FR" sz="2000" b="0" i="1" smtClean="0">
                                <a:latin typeface="Cambria Math"/>
                              </a:rPr>
                              <m:t>𝑒</m:t>
                            </m:r>
                          </m:e>
                          <m:sup>
                            <m:r>
                              <a:rPr lang="fr-FR" sz="2000" b="0" i="1" smtClean="0">
                                <a:latin typeface="Cambria Math"/>
                              </a:rPr>
                              <m:t>− 2 </m:t>
                            </m:r>
                            <m:r>
                              <a:rPr lang="fr-FR" sz="2000" b="0" i="1" smtClean="0">
                                <a:latin typeface="Cambria Math"/>
                              </a:rPr>
                              <m:t>𝑖</m:t>
                            </m:r>
                            <m:r>
                              <a:rPr lang="fr-FR" sz="2000" b="0" i="1" smtClean="0">
                                <a:latin typeface="Cambria Math"/>
                              </a:rPr>
                              <m:t> </m:t>
                            </m:r>
                            <m:r>
                              <a:rPr lang="fr-FR" sz="2000" b="0" i="1" smtClean="0">
                                <a:latin typeface="Cambria Math"/>
                                <a:ea typeface="Cambria Math"/>
                              </a:rPr>
                              <m:t>𝜋</m:t>
                            </m:r>
                            <m:r>
                              <a:rPr lang="fr-FR" sz="2000" b="0" i="1" smtClean="0">
                                <a:latin typeface="Cambria Math"/>
                                <a:ea typeface="Cambria Math"/>
                              </a:rPr>
                              <m:t> </m:t>
                            </m:r>
                            <m:r>
                              <a:rPr lang="fr-FR" sz="2000" b="0" i="1" smtClean="0">
                                <a:latin typeface="Cambria Math"/>
                                <a:ea typeface="Cambria Math"/>
                              </a:rPr>
                              <m:t>𝑘</m:t>
                            </m:r>
                            <m:r>
                              <a:rPr lang="fr-FR" sz="2000" b="0" i="1" smtClean="0">
                                <a:latin typeface="Cambria Math"/>
                                <a:ea typeface="Cambria Math"/>
                              </a:rPr>
                              <m:t> </m:t>
                            </m:r>
                            <m:f>
                              <m:fPr>
                                <m:ctrlPr>
                                  <a:rPr lang="fr-FR" sz="2000" b="0" i="1" smtClean="0">
                                    <a:latin typeface="Cambria Math"/>
                                    <a:ea typeface="Cambria Math"/>
                                  </a:rPr>
                                </m:ctrlPr>
                              </m:fPr>
                              <m:num>
                                <m:r>
                                  <a:rPr lang="fr-FR" sz="2000" b="0" i="1" smtClean="0">
                                    <a:latin typeface="Cambria Math"/>
                                    <a:ea typeface="Cambria Math"/>
                                  </a:rPr>
                                  <m:t>𝑡</m:t>
                                </m:r>
                              </m:num>
                              <m:den>
                                <m:r>
                                  <a:rPr lang="fr-FR" sz="2000" b="0" i="1" smtClean="0">
                                    <a:latin typeface="Cambria Math"/>
                                    <a:ea typeface="Cambria Math"/>
                                  </a:rPr>
                                  <m:t>𝑇</m:t>
                                </m:r>
                              </m:den>
                            </m:f>
                          </m:sup>
                        </m:sSup>
                      </m:e>
                    </m:nary>
                  </m:oMath>
                </a14:m>
                <a:r>
                  <a:rPr lang="fr-FR" sz="2000" dirty="0" smtClean="0"/>
                  <a:t>. dt</a:t>
                </a:r>
              </a:p>
              <a:p>
                <a:pPr marL="0" indent="0">
                  <a:buNone/>
                </a:pPr>
                <a:endParaRPr lang="fr-FR" sz="2000" dirty="0"/>
              </a:p>
              <a:p>
                <a:pPr marL="0" indent="0">
                  <a:buNone/>
                </a:pPr>
                <a14:m>
                  <m:oMath xmlns:m="http://schemas.openxmlformats.org/officeDocument/2006/math">
                    <m:sSub>
                      <m:sSubPr>
                        <m:ctrlPr>
                          <a:rPr lang="fr-FR" sz="2000" i="1" smtClean="0">
                            <a:latin typeface="Cambria Math"/>
                          </a:rPr>
                        </m:ctrlPr>
                      </m:sSubPr>
                      <m:e>
                        <m:r>
                          <a:rPr lang="fr-FR" sz="2000" b="0" i="1" smtClean="0">
                            <a:latin typeface="Cambria Math"/>
                          </a:rPr>
                          <m:t>𝑎</m:t>
                        </m:r>
                      </m:e>
                      <m:sub>
                        <m:r>
                          <a:rPr lang="fr-FR" sz="2000" i="1">
                            <a:latin typeface="Cambria Math"/>
                          </a:rPr>
                          <m:t>𝑘</m:t>
                        </m:r>
                      </m:sub>
                    </m:sSub>
                    <m:r>
                      <a:rPr lang="fr-FR" sz="2000" i="1">
                        <a:latin typeface="Cambria Math"/>
                      </a:rPr>
                      <m:t>=</m:t>
                    </m:r>
                    <m:f>
                      <m:fPr>
                        <m:ctrlPr>
                          <a:rPr lang="fr-FR" sz="2000" i="1">
                            <a:latin typeface="Cambria Math"/>
                          </a:rPr>
                        </m:ctrlPr>
                      </m:fPr>
                      <m:num>
                        <m:r>
                          <a:rPr lang="fr-FR" sz="2000" b="0" i="1" smtClean="0">
                            <a:latin typeface="Cambria Math"/>
                          </a:rPr>
                          <m:t>2</m:t>
                        </m:r>
                      </m:num>
                      <m:den>
                        <m:r>
                          <a:rPr lang="fr-FR" sz="2000" i="1">
                            <a:latin typeface="Cambria Math"/>
                          </a:rPr>
                          <m:t>𝑇</m:t>
                        </m:r>
                      </m:den>
                    </m:f>
                    <m:r>
                      <a:rPr lang="fr-FR" sz="2000" i="1">
                        <a:latin typeface="Cambria Math"/>
                      </a:rPr>
                      <m:t>. </m:t>
                    </m:r>
                    <m:nary>
                      <m:naryPr>
                        <m:limLoc m:val="undOvr"/>
                        <m:ctrlPr>
                          <a:rPr lang="fr-FR" sz="2000" i="1">
                            <a:latin typeface="Cambria Math"/>
                          </a:rPr>
                        </m:ctrlPr>
                      </m:naryPr>
                      <m:sub>
                        <m:sSub>
                          <m:sSubPr>
                            <m:ctrlPr>
                              <a:rPr lang="fr-FR" sz="2000" i="1">
                                <a:latin typeface="Cambria Math"/>
                              </a:rPr>
                            </m:ctrlPr>
                          </m:sSubPr>
                          <m:e>
                            <m:r>
                              <a:rPr lang="fr-FR" sz="2000" i="1">
                                <a:latin typeface="Cambria Math"/>
                              </a:rPr>
                              <m:t>𝑡</m:t>
                            </m:r>
                          </m:e>
                          <m:sub>
                            <m:r>
                              <a:rPr lang="fr-FR" sz="2000" i="1">
                                <a:latin typeface="Cambria Math"/>
                              </a:rPr>
                              <m:t>0</m:t>
                            </m:r>
                          </m:sub>
                        </m:sSub>
                      </m:sub>
                      <m:sup>
                        <m:sSub>
                          <m:sSubPr>
                            <m:ctrlPr>
                              <a:rPr lang="fr-FR" sz="2000" i="1">
                                <a:latin typeface="Cambria Math"/>
                              </a:rPr>
                            </m:ctrlPr>
                          </m:sSubPr>
                          <m:e>
                            <m:r>
                              <a:rPr lang="fr-FR" sz="2000" i="1">
                                <a:latin typeface="Cambria Math"/>
                              </a:rPr>
                              <m:t>𝑡</m:t>
                            </m:r>
                          </m:e>
                          <m:sub>
                            <m:r>
                              <a:rPr lang="fr-FR" sz="2000" i="1">
                                <a:latin typeface="Cambria Math"/>
                              </a:rPr>
                              <m:t>0</m:t>
                            </m:r>
                          </m:sub>
                        </m:sSub>
                        <m:r>
                          <a:rPr lang="fr-FR" sz="2000" i="1">
                            <a:latin typeface="Cambria Math"/>
                          </a:rPr>
                          <m:t>+</m:t>
                        </m:r>
                        <m:r>
                          <a:rPr lang="fr-FR" sz="2000" i="1">
                            <a:latin typeface="Cambria Math"/>
                          </a:rPr>
                          <m:t>𝑇</m:t>
                        </m:r>
                      </m:sup>
                      <m:e>
                        <m:r>
                          <a:rPr lang="fr-FR" sz="2000" i="1">
                            <a:latin typeface="Cambria Math"/>
                          </a:rPr>
                          <m:t>𝑥</m:t>
                        </m:r>
                        <m:d>
                          <m:dPr>
                            <m:ctrlPr>
                              <a:rPr lang="fr-FR" sz="2000" i="1">
                                <a:latin typeface="Cambria Math"/>
                              </a:rPr>
                            </m:ctrlPr>
                          </m:dPr>
                          <m:e>
                            <m:r>
                              <a:rPr lang="fr-FR" sz="2000" i="1">
                                <a:latin typeface="Cambria Math"/>
                              </a:rPr>
                              <m:t>𝑡</m:t>
                            </m:r>
                          </m:e>
                        </m:d>
                        <m:r>
                          <a:rPr lang="fr-FR" sz="2000" i="1">
                            <a:latin typeface="Cambria Math"/>
                          </a:rPr>
                          <m:t>. </m:t>
                        </m:r>
                        <m:r>
                          <m:rPr>
                            <m:sty m:val="p"/>
                          </m:rPr>
                          <a:rPr lang="fr-FR" sz="2000" b="0" i="0" smtClean="0">
                            <a:latin typeface="Cambria Math"/>
                          </a:rPr>
                          <m:t>cos</m:t>
                        </m:r>
                        <m:r>
                          <a:rPr lang="fr-FR" sz="2000" b="0" i="1" smtClean="0">
                            <a:latin typeface="Cambria Math"/>
                          </a:rPr>
                          <m:t>⁡[ </m:t>
                        </m:r>
                        <m:r>
                          <a:rPr lang="fr-FR" sz="2000" i="1">
                            <a:latin typeface="Cambria Math"/>
                          </a:rPr>
                          <m:t>2 </m:t>
                        </m:r>
                        <m:r>
                          <a:rPr lang="fr-FR" sz="2000" i="1">
                            <a:latin typeface="Cambria Math"/>
                            <a:ea typeface="Cambria Math"/>
                          </a:rPr>
                          <m:t>𝜋</m:t>
                        </m:r>
                        <m:r>
                          <a:rPr lang="fr-FR" sz="2000" i="1">
                            <a:latin typeface="Cambria Math"/>
                            <a:ea typeface="Cambria Math"/>
                          </a:rPr>
                          <m:t> </m:t>
                        </m:r>
                        <m:r>
                          <a:rPr lang="fr-FR" sz="2000" i="1">
                            <a:latin typeface="Cambria Math"/>
                            <a:ea typeface="Cambria Math"/>
                          </a:rPr>
                          <m:t>𝑘</m:t>
                        </m:r>
                        <m:f>
                          <m:fPr>
                            <m:ctrlPr>
                              <a:rPr lang="fr-FR" sz="2000" i="1">
                                <a:latin typeface="Cambria Math"/>
                                <a:ea typeface="Cambria Math"/>
                              </a:rPr>
                            </m:ctrlPr>
                          </m:fPr>
                          <m:num>
                            <m:r>
                              <a:rPr lang="fr-FR" sz="2000" i="1">
                                <a:latin typeface="Cambria Math"/>
                                <a:ea typeface="Cambria Math"/>
                              </a:rPr>
                              <m:t>𝑡</m:t>
                            </m:r>
                          </m:num>
                          <m:den>
                            <m:r>
                              <a:rPr lang="fr-FR" sz="2000" i="1">
                                <a:latin typeface="Cambria Math"/>
                                <a:ea typeface="Cambria Math"/>
                              </a:rPr>
                              <m:t>𝑇</m:t>
                            </m:r>
                          </m:den>
                        </m:f>
                        <m:r>
                          <a:rPr lang="fr-FR" sz="2000" b="0" i="1" smtClean="0">
                            <a:latin typeface="Cambria Math"/>
                          </a:rPr>
                          <m:t>]</m:t>
                        </m:r>
                      </m:e>
                    </m:nary>
                  </m:oMath>
                </a14:m>
                <a:r>
                  <a:rPr lang="fr-FR" sz="2000" dirty="0"/>
                  <a:t>. d</a:t>
                </a:r>
                <a:r>
                  <a:rPr lang="fr-FR" sz="2000" dirty="0" smtClean="0"/>
                  <a:t>t</a:t>
                </a:r>
              </a:p>
              <a:p>
                <a:pPr marL="0" indent="0">
                  <a:buNone/>
                </a:pPr>
                <a:endParaRPr lang="fr-FR" sz="2000" dirty="0"/>
              </a:p>
              <a:p>
                <a:pPr marL="0" indent="0">
                  <a:buNone/>
                </a:pPr>
                <a14:m>
                  <m:oMath xmlns:m="http://schemas.openxmlformats.org/officeDocument/2006/math">
                    <m:sSub>
                      <m:sSubPr>
                        <m:ctrlPr>
                          <a:rPr lang="fr-FR" sz="2000" i="1">
                            <a:latin typeface="Cambria Math"/>
                          </a:rPr>
                        </m:ctrlPr>
                      </m:sSubPr>
                      <m:e>
                        <m:r>
                          <a:rPr lang="fr-FR" sz="2000" b="0" i="1" smtClean="0">
                            <a:latin typeface="Cambria Math"/>
                          </a:rPr>
                          <m:t>𝑏</m:t>
                        </m:r>
                      </m:e>
                      <m:sub>
                        <m:r>
                          <a:rPr lang="fr-FR" sz="2000" i="1">
                            <a:latin typeface="Cambria Math"/>
                          </a:rPr>
                          <m:t>𝑘</m:t>
                        </m:r>
                      </m:sub>
                    </m:sSub>
                    <m:r>
                      <a:rPr lang="fr-FR" sz="2000" i="1">
                        <a:latin typeface="Cambria Math"/>
                      </a:rPr>
                      <m:t>=</m:t>
                    </m:r>
                    <m:f>
                      <m:fPr>
                        <m:ctrlPr>
                          <a:rPr lang="fr-FR" sz="2000" i="1">
                            <a:latin typeface="Cambria Math"/>
                          </a:rPr>
                        </m:ctrlPr>
                      </m:fPr>
                      <m:num>
                        <m:r>
                          <a:rPr lang="fr-FR" sz="2000" i="1">
                            <a:latin typeface="Cambria Math"/>
                          </a:rPr>
                          <m:t>2</m:t>
                        </m:r>
                      </m:num>
                      <m:den>
                        <m:r>
                          <a:rPr lang="fr-FR" sz="2000" i="1">
                            <a:latin typeface="Cambria Math"/>
                          </a:rPr>
                          <m:t>𝑇</m:t>
                        </m:r>
                      </m:den>
                    </m:f>
                    <m:r>
                      <a:rPr lang="fr-FR" sz="2000" i="1">
                        <a:latin typeface="Cambria Math"/>
                      </a:rPr>
                      <m:t>. </m:t>
                    </m:r>
                    <m:nary>
                      <m:naryPr>
                        <m:limLoc m:val="undOvr"/>
                        <m:ctrlPr>
                          <a:rPr lang="fr-FR" sz="2000" i="1">
                            <a:latin typeface="Cambria Math"/>
                          </a:rPr>
                        </m:ctrlPr>
                      </m:naryPr>
                      <m:sub>
                        <m:sSub>
                          <m:sSubPr>
                            <m:ctrlPr>
                              <a:rPr lang="fr-FR" sz="2000" i="1">
                                <a:latin typeface="Cambria Math"/>
                              </a:rPr>
                            </m:ctrlPr>
                          </m:sSubPr>
                          <m:e>
                            <m:r>
                              <a:rPr lang="fr-FR" sz="2000" i="1">
                                <a:latin typeface="Cambria Math"/>
                              </a:rPr>
                              <m:t>𝑡</m:t>
                            </m:r>
                          </m:e>
                          <m:sub>
                            <m:r>
                              <a:rPr lang="fr-FR" sz="2000" i="1">
                                <a:latin typeface="Cambria Math"/>
                              </a:rPr>
                              <m:t>0</m:t>
                            </m:r>
                          </m:sub>
                        </m:sSub>
                      </m:sub>
                      <m:sup>
                        <m:sSub>
                          <m:sSubPr>
                            <m:ctrlPr>
                              <a:rPr lang="fr-FR" sz="2000" i="1">
                                <a:latin typeface="Cambria Math"/>
                              </a:rPr>
                            </m:ctrlPr>
                          </m:sSubPr>
                          <m:e>
                            <m:r>
                              <a:rPr lang="fr-FR" sz="2000" i="1">
                                <a:latin typeface="Cambria Math"/>
                              </a:rPr>
                              <m:t>𝑡</m:t>
                            </m:r>
                          </m:e>
                          <m:sub>
                            <m:r>
                              <a:rPr lang="fr-FR" sz="2000" i="1">
                                <a:latin typeface="Cambria Math"/>
                              </a:rPr>
                              <m:t>0</m:t>
                            </m:r>
                          </m:sub>
                        </m:sSub>
                        <m:r>
                          <a:rPr lang="fr-FR" sz="2000" i="1">
                            <a:latin typeface="Cambria Math"/>
                          </a:rPr>
                          <m:t>+</m:t>
                        </m:r>
                        <m:r>
                          <a:rPr lang="fr-FR" sz="2000" i="1">
                            <a:latin typeface="Cambria Math"/>
                          </a:rPr>
                          <m:t>𝑇</m:t>
                        </m:r>
                      </m:sup>
                      <m:e>
                        <m:r>
                          <a:rPr lang="fr-FR" sz="2000" i="1">
                            <a:latin typeface="Cambria Math"/>
                          </a:rPr>
                          <m:t>𝑥</m:t>
                        </m:r>
                        <m:d>
                          <m:dPr>
                            <m:ctrlPr>
                              <a:rPr lang="fr-FR" sz="2000" i="1">
                                <a:latin typeface="Cambria Math"/>
                              </a:rPr>
                            </m:ctrlPr>
                          </m:dPr>
                          <m:e>
                            <m:r>
                              <a:rPr lang="fr-FR" sz="2000" i="1">
                                <a:latin typeface="Cambria Math"/>
                              </a:rPr>
                              <m:t>𝑡</m:t>
                            </m:r>
                          </m:e>
                        </m:d>
                        <m:r>
                          <a:rPr lang="fr-FR" sz="2000" i="1">
                            <a:latin typeface="Cambria Math"/>
                          </a:rPr>
                          <m:t>. </m:t>
                        </m:r>
                        <m:r>
                          <m:rPr>
                            <m:sty m:val="p"/>
                          </m:rPr>
                          <a:rPr lang="fr-FR" sz="2000">
                            <a:latin typeface="Cambria Math"/>
                          </a:rPr>
                          <m:t>s</m:t>
                        </m:r>
                        <m:r>
                          <m:rPr>
                            <m:sty m:val="p"/>
                          </m:rPr>
                          <a:rPr lang="fr-FR" sz="2000" b="0" i="0" smtClean="0">
                            <a:latin typeface="Cambria Math"/>
                          </a:rPr>
                          <m:t>in</m:t>
                        </m:r>
                        <m:r>
                          <a:rPr lang="fr-FR" sz="2000" b="0" i="0" smtClean="0">
                            <a:latin typeface="Cambria Math"/>
                          </a:rPr>
                          <m:t> </m:t>
                        </m:r>
                        <m:r>
                          <a:rPr lang="fr-FR" sz="2000" i="1">
                            <a:latin typeface="Cambria Math"/>
                          </a:rPr>
                          <m:t>⁡[ 2  </m:t>
                        </m:r>
                        <m:r>
                          <a:rPr lang="fr-FR" sz="2000" i="1">
                            <a:latin typeface="Cambria Math"/>
                            <a:ea typeface="Cambria Math"/>
                          </a:rPr>
                          <m:t>𝜋</m:t>
                        </m:r>
                        <m:r>
                          <a:rPr lang="fr-FR" sz="2000" i="1">
                            <a:latin typeface="Cambria Math"/>
                            <a:ea typeface="Cambria Math"/>
                          </a:rPr>
                          <m:t> </m:t>
                        </m:r>
                        <m:r>
                          <a:rPr lang="fr-FR" sz="2000" i="1">
                            <a:latin typeface="Cambria Math"/>
                            <a:ea typeface="Cambria Math"/>
                          </a:rPr>
                          <m:t>𝑘</m:t>
                        </m:r>
                        <m:f>
                          <m:fPr>
                            <m:ctrlPr>
                              <a:rPr lang="fr-FR" sz="2000" i="1">
                                <a:latin typeface="Cambria Math"/>
                                <a:ea typeface="Cambria Math"/>
                              </a:rPr>
                            </m:ctrlPr>
                          </m:fPr>
                          <m:num>
                            <m:r>
                              <a:rPr lang="fr-FR" sz="2000" i="1">
                                <a:latin typeface="Cambria Math"/>
                                <a:ea typeface="Cambria Math"/>
                              </a:rPr>
                              <m:t>𝑡</m:t>
                            </m:r>
                          </m:num>
                          <m:den>
                            <m:r>
                              <a:rPr lang="fr-FR" sz="2000" i="1">
                                <a:latin typeface="Cambria Math"/>
                                <a:ea typeface="Cambria Math"/>
                              </a:rPr>
                              <m:t>𝑇</m:t>
                            </m:r>
                          </m:den>
                        </m:f>
                        <m:r>
                          <a:rPr lang="fr-FR" sz="2000" i="1">
                            <a:latin typeface="Cambria Math"/>
                          </a:rPr>
                          <m:t>]</m:t>
                        </m:r>
                      </m:e>
                    </m:nary>
                  </m:oMath>
                </a14:m>
                <a:r>
                  <a:rPr lang="fr-FR" sz="2000" dirty="0"/>
                  <a:t>. dt</a:t>
                </a:r>
              </a:p>
              <a:p>
                <a:pPr marL="0" indent="0">
                  <a:buNone/>
                </a:pPr>
                <a:endParaRPr lang="fr-FR" sz="2000" dirty="0"/>
              </a:p>
              <a:p>
                <a:pPr marL="0" indent="0">
                  <a:buNone/>
                </a:pPr>
                <a:r>
                  <a:rPr lang="fr-FR" sz="2000" dirty="0" err="1" smtClean="0"/>
                  <a:t>Then</a:t>
                </a:r>
                <a:r>
                  <a:rPr lang="fr-FR" sz="2000" dirty="0" smtClean="0"/>
                  <a:t>, X(f) =  </a:t>
                </a:r>
                <a14:m>
                  <m:oMath xmlns:m="http://schemas.openxmlformats.org/officeDocument/2006/math">
                    <m:nary>
                      <m:naryPr>
                        <m:chr m:val="∑"/>
                        <m:ctrlPr>
                          <a:rPr lang="fr-FR" sz="2000" i="1">
                            <a:latin typeface="Cambria Math"/>
                          </a:rPr>
                        </m:ctrlPr>
                      </m:naryPr>
                      <m:sub>
                        <m:r>
                          <m:rPr>
                            <m:brk m:alnAt="23"/>
                          </m:rPr>
                          <a:rPr lang="fr-FR" sz="2000" i="1">
                            <a:latin typeface="Cambria Math"/>
                          </a:rPr>
                          <m:t>𝑘</m:t>
                        </m:r>
                        <m:r>
                          <a:rPr lang="fr-FR" sz="2000" i="1">
                            <a:latin typeface="Cambria Math"/>
                          </a:rPr>
                          <m:t>=−</m:t>
                        </m:r>
                        <m:r>
                          <a:rPr lang="fr-FR" sz="2000" i="1">
                            <a:latin typeface="Cambria Math"/>
                            <a:ea typeface="Cambria Math"/>
                          </a:rPr>
                          <m:t>∞</m:t>
                        </m:r>
                      </m:sub>
                      <m:sup>
                        <m:r>
                          <a:rPr lang="fr-FR" sz="2000" i="1">
                            <a:latin typeface="Cambria Math"/>
                          </a:rPr>
                          <m:t>+</m:t>
                        </m:r>
                        <m:r>
                          <a:rPr lang="fr-FR" sz="2000" i="1">
                            <a:latin typeface="Cambria Math"/>
                            <a:ea typeface="Cambria Math"/>
                          </a:rPr>
                          <m:t>∞</m:t>
                        </m:r>
                      </m:sup>
                      <m:e>
                        <m:r>
                          <a:rPr lang="fr-FR" sz="2000" i="1">
                            <a:latin typeface="Cambria Math"/>
                          </a:rPr>
                          <m:t> </m:t>
                        </m:r>
                        <m:sSub>
                          <m:sSubPr>
                            <m:ctrlPr>
                              <a:rPr lang="fr-FR" sz="2000" i="1">
                                <a:latin typeface="Cambria Math"/>
                              </a:rPr>
                            </m:ctrlPr>
                          </m:sSubPr>
                          <m:e>
                            <m:r>
                              <a:rPr lang="fr-FR" sz="2000" i="1">
                                <a:latin typeface="Cambria Math"/>
                              </a:rPr>
                              <m:t>𝑐</m:t>
                            </m:r>
                          </m:e>
                          <m:sub>
                            <m:r>
                              <a:rPr lang="fr-FR" sz="2000" i="1">
                                <a:latin typeface="Cambria Math"/>
                              </a:rPr>
                              <m:t>𝑘</m:t>
                            </m:r>
                          </m:sub>
                        </m:sSub>
                      </m:e>
                    </m:nary>
                    <m:r>
                      <a:rPr lang="fr-FR" sz="2000" b="0" i="0" smtClean="0">
                        <a:latin typeface="Cambria Math"/>
                      </a:rPr>
                      <m:t>  </m:t>
                    </m:r>
                    <m:r>
                      <m:rPr>
                        <m:sty m:val="p"/>
                      </m:rPr>
                      <a:rPr lang="el-GR" sz="2000" b="0" i="1" smtClean="0">
                        <a:latin typeface="Cambria Math"/>
                        <a:ea typeface="Cambria Math"/>
                      </a:rPr>
                      <m:t>δ</m:t>
                    </m:r>
                  </m:oMath>
                </a14:m>
                <a:r>
                  <a:rPr lang="fr-FR" sz="2000" dirty="0"/>
                  <a:t> ( </a:t>
                </a:r>
                <a:r>
                  <a:rPr lang="fr-FR" sz="2000" dirty="0" smtClean="0"/>
                  <a:t>f - k </a:t>
                </a:r>
                <a14:m>
                  <m:oMath xmlns:m="http://schemas.openxmlformats.org/officeDocument/2006/math">
                    <m:f>
                      <m:fPr>
                        <m:ctrlPr>
                          <a:rPr lang="fr-FR" sz="2000" i="1">
                            <a:latin typeface="Cambria Math"/>
                          </a:rPr>
                        </m:ctrlPr>
                      </m:fPr>
                      <m:num>
                        <m:r>
                          <a:rPr lang="fr-FR" sz="2000" b="0" i="1" smtClean="0">
                            <a:latin typeface="Cambria Math"/>
                          </a:rPr>
                          <m:t>1</m:t>
                        </m:r>
                      </m:num>
                      <m:den>
                        <m:r>
                          <a:rPr lang="fr-FR" sz="2000" i="1">
                            <a:latin typeface="Cambria Math"/>
                          </a:rPr>
                          <m:t>𝑇</m:t>
                        </m:r>
                      </m:den>
                    </m:f>
                  </m:oMath>
                </a14:m>
                <a:r>
                  <a:rPr lang="fr-FR" sz="2000" dirty="0"/>
                  <a:t> ) </a:t>
                </a: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32656" y="1052736"/>
                <a:ext cx="9036496" cy="4968552"/>
              </a:xfrm>
              <a:blipFill rotWithShape="1">
                <a:blip r:embed="rId2"/>
                <a:stretch>
                  <a:fillRect l="-742" t="-613" b="-27975"/>
                </a:stretch>
              </a:blipFill>
            </p:spPr>
            <p:txBody>
              <a:bodyPr/>
              <a:lstStyle/>
              <a:p>
                <a:r>
                  <a:rPr lang="fr-FR">
                    <a:noFill/>
                  </a:rPr>
                  <a:t> </a:t>
                </a:r>
              </a:p>
            </p:txBody>
          </p:sp>
        </mc:Fallback>
      </mc:AlternateContent>
    </p:spTree>
    <p:extLst>
      <p:ext uri="{BB962C8B-B14F-4D97-AF65-F5344CB8AC3E}">
        <p14:creationId xmlns:p14="http://schemas.microsoft.com/office/powerpoint/2010/main" val="13504328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539552" y="620688"/>
                <a:ext cx="8424936" cy="5904656"/>
              </a:xfrm>
            </p:spPr>
            <p:txBody>
              <a:bodyPr>
                <a:normAutofit fontScale="92500" lnSpcReduction="20000"/>
              </a:bodyPr>
              <a:lstStyle/>
              <a:p>
                <a:pPr marL="0" indent="0">
                  <a:buNone/>
                </a:pPr>
                <a:r>
                  <a:rPr lang="en-GB" dirty="0" smtClean="0"/>
                  <a:t>Exercises: Give </a:t>
                </a:r>
                <a:r>
                  <a:rPr lang="en-GB" dirty="0"/>
                  <a:t>the Fourier transform of each following function or distribution. What remarks can you make?</a:t>
                </a:r>
                <a:endParaRPr lang="fr-FR" dirty="0"/>
              </a:p>
              <a:p>
                <a:r>
                  <a:rPr lang="fr-FR" dirty="0" smtClean="0"/>
                  <a:t>a</a:t>
                </a:r>
                <a:r>
                  <a:rPr lang="fr-FR" dirty="0"/>
                  <a:t>) y</a:t>
                </a:r>
                <a:r>
                  <a:rPr lang="fr-FR" baseline="-25000" dirty="0"/>
                  <a:t>1</a:t>
                </a:r>
                <a:r>
                  <a:rPr lang="fr-FR" dirty="0"/>
                  <a:t>(t) = C, constant, </a:t>
                </a:r>
              </a:p>
              <a:p>
                <a:r>
                  <a:rPr lang="fr-FR" dirty="0" smtClean="0"/>
                  <a:t>b</a:t>
                </a:r>
                <a:r>
                  <a:rPr lang="fr-FR" dirty="0"/>
                  <a:t>) y</a:t>
                </a:r>
                <a:r>
                  <a:rPr lang="fr-FR" baseline="-25000" dirty="0"/>
                  <a:t>2</a:t>
                </a:r>
                <a:r>
                  <a:rPr lang="fr-FR" dirty="0"/>
                  <a:t>(t) = </a:t>
                </a:r>
                <a:r>
                  <a:rPr lang="fr-FR" dirty="0" err="1"/>
                  <a:t>sgn</a:t>
                </a:r>
                <a:r>
                  <a:rPr lang="fr-FR" dirty="0"/>
                  <a:t>(t), </a:t>
                </a:r>
                <a:r>
                  <a:rPr lang="fr-FR" dirty="0" err="1"/>
                  <a:t>sign-function</a:t>
                </a:r>
                <a:r>
                  <a:rPr lang="fr-FR" dirty="0"/>
                  <a:t> </a:t>
                </a:r>
              </a:p>
              <a:p>
                <a:r>
                  <a:rPr lang="en-GB" dirty="0" smtClean="0"/>
                  <a:t>c</a:t>
                </a:r>
                <a:r>
                  <a:rPr lang="en-GB" dirty="0"/>
                  <a:t>) y</a:t>
                </a:r>
                <a:r>
                  <a:rPr lang="en-GB" baseline="-25000" dirty="0"/>
                  <a:t>3</a:t>
                </a:r>
                <a:r>
                  <a:rPr lang="en-GB" dirty="0"/>
                  <a:t>(t) = </a:t>
                </a:r>
                <a:r>
                  <a:rPr lang="fr-FR" dirty="0">
                    <a:latin typeface="Symbol" panose="05050102010706020507" pitchFamily="18" charset="2"/>
                  </a:rPr>
                  <a:t>d</a:t>
                </a:r>
                <a:r>
                  <a:rPr lang="en-GB" dirty="0"/>
                  <a:t>(t), called the Dirac </a:t>
                </a:r>
                <a:r>
                  <a:rPr lang="en-GB" dirty="0" smtClean="0"/>
                  <a:t>distribution</a:t>
                </a:r>
                <a:r>
                  <a:rPr lang="en-GB" dirty="0"/>
                  <a:t> </a:t>
                </a:r>
                <a:r>
                  <a:rPr lang="en-GB" dirty="0" smtClean="0"/>
                  <a:t>or Dirac impulse</a:t>
                </a:r>
                <a:endParaRPr lang="fr-FR" dirty="0"/>
              </a:p>
              <a:p>
                <a:r>
                  <a:rPr lang="en-GB" dirty="0" smtClean="0"/>
                  <a:t>d</a:t>
                </a:r>
                <a:r>
                  <a:rPr lang="en-GB" dirty="0"/>
                  <a:t>) y</a:t>
                </a:r>
                <a:r>
                  <a:rPr lang="en-GB" baseline="-25000" dirty="0"/>
                  <a:t>4</a:t>
                </a:r>
                <a:r>
                  <a:rPr lang="en-GB" dirty="0"/>
                  <a:t>(t) = u(t) = [</a:t>
                </a:r>
                <a:r>
                  <a:rPr lang="en-GB" dirty="0" err="1"/>
                  <a:t>sgn</a:t>
                </a:r>
                <a:r>
                  <a:rPr lang="en-GB" dirty="0"/>
                  <a:t>(t)+1]/2, called the Heaviside function or rectangular step-function</a:t>
                </a:r>
                <a:endParaRPr lang="fr-FR" dirty="0"/>
              </a:p>
              <a:p>
                <a:r>
                  <a:rPr lang="en-GB" dirty="0" smtClean="0"/>
                  <a:t>e</a:t>
                </a:r>
                <a:r>
                  <a:rPr lang="en-GB" dirty="0"/>
                  <a:t>) y</a:t>
                </a:r>
                <a:r>
                  <a:rPr lang="en-GB" baseline="-25000" dirty="0"/>
                  <a:t>5</a:t>
                </a:r>
                <a:r>
                  <a:rPr lang="en-GB" dirty="0"/>
                  <a:t>(t) = A </a:t>
                </a:r>
                <a:r>
                  <a:rPr lang="en-GB" dirty="0" err="1"/>
                  <a:t>exp</a:t>
                </a:r>
                <a:r>
                  <a:rPr lang="en-GB" dirty="0"/>
                  <a:t> ( - a t</a:t>
                </a:r>
                <a:r>
                  <a:rPr lang="en-GB" baseline="30000" dirty="0"/>
                  <a:t>2</a:t>
                </a:r>
                <a:r>
                  <a:rPr lang="en-GB" dirty="0" smtClean="0"/>
                  <a:t>), t </a:t>
                </a:r>
                <a:r>
                  <a:rPr lang="el-GR" dirty="0" smtClean="0"/>
                  <a:t>ϵ</a:t>
                </a:r>
                <a:r>
                  <a:rPr lang="fr-FR" dirty="0" smtClean="0"/>
                  <a:t> </a:t>
                </a:r>
                <a:r>
                  <a:rPr lang="el-GR" dirty="0" smtClean="0">
                    <a:latin typeface="Cambria Math"/>
                    <a:ea typeface="Cambria Math"/>
                  </a:rPr>
                  <a:t>ℝ</a:t>
                </a:r>
                <a:r>
                  <a:rPr lang="en-GB" dirty="0" smtClean="0"/>
                  <a:t> </a:t>
                </a:r>
                <a:r>
                  <a:rPr lang="en-GB" dirty="0"/>
                  <a:t>, called Gaussian function</a:t>
                </a:r>
                <a:endParaRPr lang="fr-FR" dirty="0"/>
              </a:p>
              <a:p>
                <a:r>
                  <a:rPr lang="en-GB" dirty="0" smtClean="0"/>
                  <a:t>f</a:t>
                </a:r>
                <a:r>
                  <a:rPr lang="en-GB" dirty="0"/>
                  <a:t>) y</a:t>
                </a:r>
                <a:r>
                  <a:rPr lang="en-GB" baseline="-25000" dirty="0"/>
                  <a:t>6</a:t>
                </a:r>
                <a:r>
                  <a:rPr lang="en-GB" dirty="0"/>
                  <a:t>(t) </a:t>
                </a:r>
                <a:r>
                  <a:rPr lang="en-GB" dirty="0" smtClean="0"/>
                  <a:t>=  </a:t>
                </a:r>
                <a14:m>
                  <m:oMath xmlns:m="http://schemas.openxmlformats.org/officeDocument/2006/math">
                    <m:nary>
                      <m:naryPr>
                        <m:chr m:val="∑"/>
                        <m:ctrlPr>
                          <a:rPr lang="en-GB" i="1" smtClean="0">
                            <a:latin typeface="Cambria Math"/>
                          </a:rPr>
                        </m:ctrlPr>
                      </m:naryPr>
                      <m:sub>
                        <m:r>
                          <m:rPr>
                            <m:brk m:alnAt="23"/>
                          </m:rPr>
                          <a:rPr lang="fr-FR" b="0" i="1" smtClean="0">
                            <a:latin typeface="Cambria Math"/>
                          </a:rPr>
                          <m:t>𝑘</m:t>
                        </m:r>
                        <m:r>
                          <a:rPr lang="fr-FR" b="0" i="1" smtClean="0">
                            <a:latin typeface="Cambria Math"/>
                          </a:rPr>
                          <m:t>=− ∞</m:t>
                        </m:r>
                      </m:sub>
                      <m:sup>
                        <m:r>
                          <a:rPr lang="fr-FR" b="0" i="1" smtClean="0">
                            <a:latin typeface="Cambria Math"/>
                          </a:rPr>
                          <m:t>+</m:t>
                        </m:r>
                        <m:r>
                          <a:rPr lang="fr-FR" b="0" i="1" smtClean="0">
                            <a:latin typeface="Cambria Math"/>
                            <a:ea typeface="Cambria Math"/>
                          </a:rPr>
                          <m:t>∞</m:t>
                        </m:r>
                      </m:sup>
                      <m:e>
                        <m:r>
                          <a:rPr lang="en-GB" i="1" smtClean="0">
                            <a:latin typeface="Cambria Math"/>
                            <a:ea typeface="Cambria Math"/>
                          </a:rPr>
                          <m:t>𝛿</m:t>
                        </m:r>
                        <m:r>
                          <a:rPr lang="fr-FR" b="0" i="1" smtClean="0">
                            <a:latin typeface="Cambria Math"/>
                            <a:ea typeface="Cambria Math"/>
                          </a:rPr>
                          <m:t>(</m:t>
                        </m:r>
                        <m:r>
                          <a:rPr lang="fr-FR" b="0" i="1" smtClean="0">
                            <a:latin typeface="Cambria Math"/>
                            <a:ea typeface="Cambria Math"/>
                          </a:rPr>
                          <m:t>𝑡</m:t>
                        </m:r>
                        <m:r>
                          <a:rPr lang="fr-FR" b="0" i="1" smtClean="0">
                            <a:latin typeface="Cambria Math"/>
                            <a:ea typeface="Cambria Math"/>
                          </a:rPr>
                          <m:t>−</m:t>
                        </m:r>
                        <m:r>
                          <a:rPr lang="fr-FR" b="0" i="1" smtClean="0">
                            <a:latin typeface="Cambria Math"/>
                            <a:ea typeface="Cambria Math"/>
                          </a:rPr>
                          <m:t>𝑘</m:t>
                        </m:r>
                        <m:r>
                          <a:rPr lang="fr-FR" b="0" i="1" smtClean="0">
                            <a:latin typeface="Cambria Math"/>
                            <a:ea typeface="Cambria Math"/>
                          </a:rPr>
                          <m:t> </m:t>
                        </m:r>
                        <m:r>
                          <a:rPr lang="fr-FR" b="0" i="1" smtClean="0">
                            <a:latin typeface="Cambria Math"/>
                            <a:ea typeface="Cambria Math"/>
                          </a:rPr>
                          <m:t>𝑇</m:t>
                        </m:r>
                        <m:r>
                          <a:rPr lang="fr-FR" b="0" i="1" smtClean="0">
                            <a:latin typeface="Cambria Math"/>
                            <a:ea typeface="Cambria Math"/>
                          </a:rPr>
                          <m:t>)</m:t>
                        </m:r>
                      </m:e>
                    </m:nary>
                  </m:oMath>
                </a14:m>
                <a:r>
                  <a:rPr lang="en-GB" dirty="0" smtClean="0"/>
                  <a:t>, </a:t>
                </a:r>
                <a:r>
                  <a:rPr lang="en-GB" dirty="0"/>
                  <a:t>called Dirac comb distribution.</a:t>
                </a:r>
                <a:endParaRPr lang="fr-FR" dirty="0"/>
              </a:p>
              <a:p>
                <a:endParaRPr lang="fr-FR"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539552" y="620688"/>
                <a:ext cx="8424936" cy="5904656"/>
              </a:xfrm>
              <a:blipFill rotWithShape="1">
                <a:blip r:embed="rId2"/>
                <a:stretch>
                  <a:fillRect l="-1737" t="-2686" r="-1013"/>
                </a:stretch>
              </a:blipFill>
            </p:spPr>
            <p:txBody>
              <a:bodyPr/>
              <a:lstStyle/>
              <a:p>
                <a:r>
                  <a:rPr lang="fr-FR">
                    <a:noFill/>
                  </a:rPr>
                  <a:t> </a:t>
                </a:r>
              </a:p>
            </p:txBody>
          </p:sp>
        </mc:Fallback>
      </mc:AlternateContent>
    </p:spTree>
    <p:extLst>
      <p:ext uri="{BB962C8B-B14F-4D97-AF65-F5344CB8AC3E}">
        <p14:creationId xmlns:p14="http://schemas.microsoft.com/office/powerpoint/2010/main" val="12468624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395536" y="260648"/>
                <a:ext cx="7920880" cy="3870547"/>
              </a:xfrm>
              <a:prstGeom prst="rect">
                <a:avLst/>
              </a:prstGeom>
              <a:noFill/>
            </p:spPr>
            <p:txBody>
              <a:bodyPr wrap="square" rtlCol="0">
                <a:spAutoFit/>
              </a:bodyPr>
              <a:lstStyle/>
              <a:p>
                <a:r>
                  <a:rPr lang="fr-FR" b="1" dirty="0" err="1" smtClean="0"/>
                  <a:t>Intercorrelation</a:t>
                </a:r>
                <a:r>
                  <a:rPr lang="fr-FR" b="1" dirty="0" smtClean="0"/>
                  <a:t> </a:t>
                </a:r>
                <a:r>
                  <a:rPr lang="fr-FR" dirty="0" err="1" smtClean="0"/>
                  <a:t>between</a:t>
                </a:r>
                <a:r>
                  <a:rPr lang="fr-FR" dirty="0" smtClean="0"/>
                  <a:t> 2 </a:t>
                </a:r>
                <a:r>
                  <a:rPr lang="fr-FR" dirty="0" err="1" smtClean="0"/>
                  <a:t>functions</a:t>
                </a:r>
                <a:r>
                  <a:rPr lang="fr-FR" dirty="0" smtClean="0"/>
                  <a:t> (</a:t>
                </a:r>
                <a:r>
                  <a:rPr lang="fr-FR" dirty="0" err="1" smtClean="0"/>
                  <a:t>finite</a:t>
                </a:r>
                <a:r>
                  <a:rPr lang="fr-FR" dirty="0" smtClean="0"/>
                  <a:t> </a:t>
                </a:r>
                <a:r>
                  <a:rPr lang="fr-FR" dirty="0" err="1" smtClean="0"/>
                  <a:t>energy</a:t>
                </a:r>
                <a:r>
                  <a:rPr lang="fr-FR" dirty="0" smtClean="0"/>
                  <a:t> </a:t>
                </a:r>
                <a:r>
                  <a:rPr lang="fr-FR" dirty="0" err="1" smtClean="0"/>
                  <a:t>signals</a:t>
                </a:r>
                <a:r>
                  <a:rPr lang="fr-FR" dirty="0" smtClean="0"/>
                  <a:t>)</a:t>
                </a:r>
              </a:p>
              <a:p>
                <a:endParaRPr lang="fr-FR" dirty="0"/>
              </a:p>
              <a:p>
                <a:r>
                  <a:rPr lang="fr-FR" dirty="0" err="1" smtClean="0"/>
                  <a:t>C</a:t>
                </a:r>
                <a:r>
                  <a:rPr lang="fr-FR" baseline="-25000" dirty="0" err="1" smtClean="0"/>
                  <a:t>xy</a:t>
                </a:r>
                <a:r>
                  <a:rPr lang="fr-FR" dirty="0" smtClean="0"/>
                  <a:t>( t ) = </a:t>
                </a:r>
                <a14:m>
                  <m:oMath xmlns:m="http://schemas.openxmlformats.org/officeDocument/2006/math">
                    <m:nary>
                      <m:naryPr>
                        <m:ctrlPr>
                          <a:rPr lang="fr-FR" i="1" smtClean="0">
                            <a:latin typeface="Cambria Math"/>
                          </a:rPr>
                        </m:ctrlPr>
                      </m:naryPr>
                      <m:sub>
                        <m:r>
                          <m:rPr>
                            <m:brk m:alnAt="23"/>
                          </m:rPr>
                          <a:rPr lang="fr-FR" b="0" i="1" smtClean="0">
                            <a:latin typeface="Cambria Math"/>
                          </a:rPr>
                          <m:t>−</m:t>
                        </m:r>
                        <m:r>
                          <a:rPr lang="fr-FR" b="0" i="1" smtClean="0">
                            <a:latin typeface="Cambria Math"/>
                            <a:ea typeface="Cambria Math"/>
                          </a:rPr>
                          <m:t>∞</m:t>
                        </m:r>
                      </m:sub>
                      <m:sup>
                        <m:r>
                          <a:rPr lang="fr-FR" b="0" i="1" smtClean="0">
                            <a:latin typeface="Cambria Math"/>
                          </a:rPr>
                          <m:t>+</m:t>
                        </m:r>
                        <m:r>
                          <a:rPr lang="fr-FR" b="0" i="1" smtClean="0">
                            <a:latin typeface="Cambria Math"/>
                            <a:ea typeface="Cambria Math"/>
                          </a:rPr>
                          <m:t>∞</m:t>
                        </m:r>
                      </m:sup>
                      <m:e>
                        <m:sSup>
                          <m:sSupPr>
                            <m:ctrlPr>
                              <a:rPr lang="fr-FR" i="1" smtClean="0">
                                <a:latin typeface="Cambria Math"/>
                              </a:rPr>
                            </m:ctrlPr>
                          </m:sSupPr>
                          <m:e>
                            <m:r>
                              <a:rPr lang="fr-FR" b="0" i="1" smtClean="0">
                                <a:latin typeface="Cambria Math"/>
                              </a:rPr>
                              <m:t>𝑥</m:t>
                            </m:r>
                          </m:e>
                          <m:sup>
                            <m:r>
                              <a:rPr lang="fr-FR" b="0" i="1" smtClean="0">
                                <a:latin typeface="Cambria Math"/>
                              </a:rPr>
                              <m:t>∗</m:t>
                            </m:r>
                          </m:sup>
                        </m:sSup>
                      </m:e>
                    </m:nary>
                  </m:oMath>
                </a14:m>
                <a:r>
                  <a:rPr lang="fr-FR" dirty="0" smtClean="0"/>
                  <a:t>(t’). y(t’ + t) </a:t>
                </a:r>
                <a:r>
                  <a:rPr lang="fr-FR" dirty="0" err="1" smtClean="0"/>
                  <a:t>dt</a:t>
                </a:r>
                <a:r>
                  <a:rPr lang="fr-FR" dirty="0" smtClean="0"/>
                  <a:t>’ = </a:t>
                </a:r>
                <a14:m>
                  <m:oMath xmlns:m="http://schemas.openxmlformats.org/officeDocument/2006/math">
                    <m:nary>
                      <m:naryPr>
                        <m:ctrlPr>
                          <a:rPr lang="fr-FR" i="1">
                            <a:latin typeface="Cambria Math"/>
                          </a:rPr>
                        </m:ctrlPr>
                      </m:naryPr>
                      <m:sub>
                        <m:r>
                          <m:rPr>
                            <m:brk m:alnAt="23"/>
                          </m:rPr>
                          <a:rPr lang="fr-FR" i="1">
                            <a:latin typeface="Cambria Math"/>
                          </a:rPr>
                          <m:t>−</m:t>
                        </m:r>
                        <m:r>
                          <a:rPr lang="fr-FR" i="1">
                            <a:latin typeface="Cambria Math"/>
                            <a:ea typeface="Cambria Math"/>
                          </a:rPr>
                          <m:t>∞</m:t>
                        </m:r>
                      </m:sub>
                      <m:sup>
                        <m:r>
                          <a:rPr lang="fr-FR" i="1">
                            <a:latin typeface="Cambria Math"/>
                          </a:rPr>
                          <m:t>+</m:t>
                        </m:r>
                        <m:r>
                          <a:rPr lang="fr-FR" i="1">
                            <a:latin typeface="Cambria Math"/>
                            <a:ea typeface="Cambria Math"/>
                          </a:rPr>
                          <m:t>∞</m:t>
                        </m:r>
                      </m:sup>
                      <m:e>
                        <m:sSup>
                          <m:sSupPr>
                            <m:ctrlPr>
                              <a:rPr lang="fr-FR" i="1">
                                <a:latin typeface="Cambria Math"/>
                              </a:rPr>
                            </m:ctrlPr>
                          </m:sSupPr>
                          <m:e>
                            <m:r>
                              <a:rPr lang="fr-FR" i="1">
                                <a:latin typeface="Cambria Math"/>
                              </a:rPr>
                              <m:t>𝑥</m:t>
                            </m:r>
                          </m:e>
                          <m:sup>
                            <m:r>
                              <a:rPr lang="fr-FR" i="1">
                                <a:latin typeface="Cambria Math"/>
                              </a:rPr>
                              <m:t>∗</m:t>
                            </m:r>
                          </m:sup>
                        </m:sSup>
                      </m:e>
                    </m:nary>
                  </m:oMath>
                </a14:m>
                <a:r>
                  <a:rPr lang="fr-FR" dirty="0"/>
                  <a:t>(</a:t>
                </a:r>
                <a:r>
                  <a:rPr lang="fr-FR" dirty="0" smtClean="0"/>
                  <a:t>t’ - t). y(t’) </a:t>
                </a:r>
                <a:r>
                  <a:rPr lang="fr-FR" dirty="0" err="1" smtClean="0"/>
                  <a:t>dt</a:t>
                </a:r>
                <a:r>
                  <a:rPr lang="fr-FR" dirty="0"/>
                  <a:t>’ </a:t>
                </a:r>
                <a:endParaRPr lang="fr-FR" dirty="0" smtClean="0"/>
              </a:p>
              <a:p>
                <a:endParaRPr lang="fr-FR" dirty="0"/>
              </a:p>
              <a:p>
                <a:r>
                  <a:rPr lang="fr-FR" dirty="0" err="1" smtClean="0"/>
                  <a:t>Properties</a:t>
                </a:r>
                <a:r>
                  <a:rPr lang="fr-FR" dirty="0" smtClean="0"/>
                  <a:t>: </a:t>
                </a:r>
                <a:r>
                  <a:rPr lang="fr-FR" dirty="0" err="1"/>
                  <a:t>C</a:t>
                </a:r>
                <a:r>
                  <a:rPr lang="fr-FR" baseline="-25000" dirty="0" err="1"/>
                  <a:t>xy</a:t>
                </a:r>
                <a:r>
                  <a:rPr lang="fr-FR" dirty="0"/>
                  <a:t>( t ) </a:t>
                </a:r>
                <a:r>
                  <a:rPr lang="fr-FR" dirty="0" smtClean="0"/>
                  <a:t> = </a:t>
                </a:r>
                <a:r>
                  <a:rPr lang="fr-FR" dirty="0" err="1" smtClean="0"/>
                  <a:t>C</a:t>
                </a:r>
                <a:r>
                  <a:rPr lang="fr-FR" baseline="-25000" dirty="0" err="1" smtClean="0"/>
                  <a:t>yx</a:t>
                </a:r>
                <a:r>
                  <a:rPr lang="fr-FR" baseline="30000" dirty="0" smtClean="0"/>
                  <a:t>*</a:t>
                </a:r>
                <a:r>
                  <a:rPr lang="fr-FR" dirty="0" smtClean="0"/>
                  <a:t>( -t </a:t>
                </a:r>
                <a:r>
                  <a:rPr lang="fr-FR" dirty="0"/>
                  <a:t>) </a:t>
                </a:r>
                <a:r>
                  <a:rPr lang="fr-FR" dirty="0" err="1"/>
                  <a:t>H</a:t>
                </a:r>
                <a:r>
                  <a:rPr lang="fr-FR" dirty="0" err="1" smtClean="0"/>
                  <a:t>ermiticity</a:t>
                </a:r>
                <a:r>
                  <a:rPr lang="fr-FR" dirty="0" smtClean="0"/>
                  <a:t> </a:t>
                </a:r>
                <a:r>
                  <a:rPr lang="fr-FR" dirty="0" err="1" smtClean="0"/>
                  <a:t>property</a:t>
                </a:r>
                <a:endParaRPr lang="fr-FR" dirty="0" smtClean="0"/>
              </a:p>
              <a:p>
                <a:r>
                  <a:rPr lang="fr-FR" dirty="0" smtClean="0"/>
                  <a:t>If y = x, </a:t>
                </a:r>
                <a:r>
                  <a:rPr lang="fr-FR" dirty="0" err="1" smtClean="0"/>
                  <a:t>we</a:t>
                </a:r>
                <a:r>
                  <a:rPr lang="fr-FR" dirty="0" smtClean="0"/>
                  <a:t> have the </a:t>
                </a:r>
                <a:r>
                  <a:rPr lang="fr-FR" b="1" dirty="0" err="1" smtClean="0"/>
                  <a:t>autocorrelation</a:t>
                </a:r>
                <a:r>
                  <a:rPr lang="fr-FR" b="1" dirty="0" smtClean="0"/>
                  <a:t>: </a:t>
                </a:r>
                <a:r>
                  <a:rPr lang="fr-FR" dirty="0" err="1" smtClean="0"/>
                  <a:t>C</a:t>
                </a:r>
                <a:r>
                  <a:rPr lang="fr-FR" baseline="-25000" dirty="0" err="1" smtClean="0"/>
                  <a:t>xx</a:t>
                </a:r>
                <a:r>
                  <a:rPr lang="fr-FR" dirty="0" smtClean="0"/>
                  <a:t>( </a:t>
                </a:r>
                <a:r>
                  <a:rPr lang="fr-FR" dirty="0"/>
                  <a:t>t ) </a:t>
                </a:r>
                <a:r>
                  <a:rPr lang="fr-FR" dirty="0" smtClean="0"/>
                  <a:t>, </a:t>
                </a:r>
                <a:r>
                  <a:rPr lang="fr-FR" dirty="0" err="1" smtClean="0"/>
                  <a:t>with</a:t>
                </a:r>
                <a:r>
                  <a:rPr lang="fr-FR" dirty="0" smtClean="0"/>
                  <a:t>   </a:t>
                </a:r>
                <a:r>
                  <a:rPr lang="fr-FR" dirty="0" err="1" smtClean="0"/>
                  <a:t>C</a:t>
                </a:r>
                <a:r>
                  <a:rPr lang="fr-FR" baseline="-25000" dirty="0" err="1" smtClean="0"/>
                  <a:t>xx</a:t>
                </a:r>
                <a:r>
                  <a:rPr lang="fr-FR" dirty="0"/>
                  <a:t>( t </a:t>
                </a:r>
                <a:r>
                  <a:rPr lang="fr-FR" dirty="0" smtClean="0"/>
                  <a:t>) = </a:t>
                </a:r>
                <a:r>
                  <a:rPr lang="fr-FR" dirty="0" err="1" smtClean="0"/>
                  <a:t>C</a:t>
                </a:r>
                <a:r>
                  <a:rPr lang="fr-FR" baseline="-25000" dirty="0" err="1" smtClean="0"/>
                  <a:t>xx</a:t>
                </a:r>
                <a:r>
                  <a:rPr lang="fr-FR" baseline="30000" dirty="0" smtClean="0"/>
                  <a:t>*</a:t>
                </a:r>
                <a:r>
                  <a:rPr lang="fr-FR" dirty="0" smtClean="0"/>
                  <a:t>( -t ).</a:t>
                </a:r>
              </a:p>
              <a:p>
                <a:r>
                  <a:rPr lang="fr-FR" dirty="0" smtClean="0"/>
                  <a:t>The real part of </a:t>
                </a:r>
                <a:r>
                  <a:rPr lang="fr-FR" dirty="0" err="1"/>
                  <a:t>C</a:t>
                </a:r>
                <a:r>
                  <a:rPr lang="fr-FR" baseline="-25000" dirty="0" err="1"/>
                  <a:t>xx</a:t>
                </a:r>
                <a:r>
                  <a:rPr lang="fr-FR" dirty="0"/>
                  <a:t>( t </a:t>
                </a:r>
                <a:r>
                  <a:rPr lang="fr-FR" dirty="0" smtClean="0"/>
                  <a:t>) </a:t>
                </a:r>
                <a:r>
                  <a:rPr lang="fr-FR" dirty="0" err="1" smtClean="0"/>
                  <a:t>is</a:t>
                </a:r>
                <a:r>
                  <a:rPr lang="fr-FR" dirty="0" smtClean="0"/>
                  <a:t> an </a:t>
                </a:r>
                <a:r>
                  <a:rPr lang="fr-FR" dirty="0" err="1" smtClean="0"/>
                  <a:t>even</a:t>
                </a:r>
                <a:r>
                  <a:rPr lang="fr-FR" dirty="0" smtClean="0"/>
                  <a:t> </a:t>
                </a:r>
                <a:r>
                  <a:rPr lang="fr-FR" dirty="0" err="1" smtClean="0"/>
                  <a:t>function</a:t>
                </a:r>
                <a:r>
                  <a:rPr lang="fr-FR" dirty="0" smtClean="0"/>
                  <a:t> of time, </a:t>
                </a:r>
                <a:r>
                  <a:rPr lang="fr-FR" dirty="0" err="1" smtClean="0"/>
                  <a:t>while</a:t>
                </a:r>
                <a:r>
                  <a:rPr lang="fr-FR" dirty="0" smtClean="0"/>
                  <a:t> the </a:t>
                </a:r>
                <a:r>
                  <a:rPr lang="fr-FR" dirty="0" err="1" smtClean="0"/>
                  <a:t>imaginary</a:t>
                </a:r>
                <a:r>
                  <a:rPr lang="fr-FR" dirty="0" smtClean="0"/>
                  <a:t> part </a:t>
                </a:r>
                <a:r>
                  <a:rPr lang="fr-FR" dirty="0" err="1" smtClean="0"/>
                  <a:t>is</a:t>
                </a:r>
                <a:r>
                  <a:rPr lang="fr-FR" dirty="0" smtClean="0"/>
                  <a:t> an </a:t>
                </a:r>
                <a:r>
                  <a:rPr lang="fr-FR" dirty="0" err="1" smtClean="0"/>
                  <a:t>odd</a:t>
                </a:r>
                <a:r>
                  <a:rPr lang="fr-FR" dirty="0" smtClean="0"/>
                  <a:t> </a:t>
                </a:r>
                <a:r>
                  <a:rPr lang="fr-FR" dirty="0" err="1" smtClean="0"/>
                  <a:t>function</a:t>
                </a:r>
                <a:r>
                  <a:rPr lang="fr-FR" dirty="0" smtClean="0"/>
                  <a:t> of time.</a:t>
                </a:r>
              </a:p>
              <a:p>
                <a:r>
                  <a:rPr lang="fr-FR" dirty="0" smtClean="0"/>
                  <a:t>Note </a:t>
                </a:r>
                <a:r>
                  <a:rPr lang="fr-FR" dirty="0" err="1" smtClean="0"/>
                  <a:t>that</a:t>
                </a:r>
                <a:r>
                  <a:rPr lang="fr-FR" dirty="0" smtClean="0"/>
                  <a:t> </a:t>
                </a:r>
                <a:r>
                  <a:rPr lang="fr-FR" dirty="0" err="1"/>
                  <a:t>C</a:t>
                </a:r>
                <a:r>
                  <a:rPr lang="fr-FR" baseline="-25000" dirty="0" err="1"/>
                  <a:t>xx</a:t>
                </a:r>
                <a:r>
                  <a:rPr lang="fr-FR" dirty="0"/>
                  <a:t>( </a:t>
                </a:r>
                <a:r>
                  <a:rPr lang="fr-FR" dirty="0" smtClean="0"/>
                  <a:t>0 ) = </a:t>
                </a:r>
                <a14:m>
                  <m:oMath xmlns:m="http://schemas.openxmlformats.org/officeDocument/2006/math">
                    <m:nary>
                      <m:naryPr>
                        <m:ctrlPr>
                          <a:rPr lang="fr-FR" i="1">
                            <a:latin typeface="Cambria Math"/>
                          </a:rPr>
                        </m:ctrlPr>
                      </m:naryPr>
                      <m:sub>
                        <m:r>
                          <m:rPr>
                            <m:brk m:alnAt="23"/>
                          </m:rPr>
                          <a:rPr lang="fr-FR" i="1">
                            <a:latin typeface="Cambria Math"/>
                          </a:rPr>
                          <m:t>−</m:t>
                        </m:r>
                        <m:r>
                          <a:rPr lang="fr-FR" i="1">
                            <a:latin typeface="Cambria Math"/>
                            <a:ea typeface="Cambria Math"/>
                          </a:rPr>
                          <m:t>∞</m:t>
                        </m:r>
                      </m:sub>
                      <m:sup>
                        <m:r>
                          <a:rPr lang="fr-FR" i="1">
                            <a:latin typeface="Cambria Math"/>
                          </a:rPr>
                          <m:t>+</m:t>
                        </m:r>
                        <m:r>
                          <a:rPr lang="fr-FR" i="1">
                            <a:latin typeface="Cambria Math"/>
                            <a:ea typeface="Cambria Math"/>
                          </a:rPr>
                          <m:t>∞</m:t>
                        </m:r>
                      </m:sup>
                      <m:e>
                        <m:sSup>
                          <m:sSupPr>
                            <m:ctrlPr>
                              <a:rPr lang="fr-FR" i="1">
                                <a:latin typeface="Cambria Math"/>
                              </a:rPr>
                            </m:ctrlPr>
                          </m:sSupPr>
                          <m:e>
                            <m:r>
                              <a:rPr lang="fr-FR" i="1">
                                <a:latin typeface="Cambria Math"/>
                              </a:rPr>
                              <m:t>𝑥</m:t>
                            </m:r>
                          </m:e>
                          <m:sup>
                            <m:r>
                              <a:rPr lang="fr-FR" i="1">
                                <a:latin typeface="Cambria Math"/>
                              </a:rPr>
                              <m:t>∗</m:t>
                            </m:r>
                          </m:sup>
                        </m:sSup>
                      </m:e>
                    </m:nary>
                  </m:oMath>
                </a14:m>
                <a:r>
                  <a:rPr lang="fr-FR" dirty="0"/>
                  <a:t>(t’). x</a:t>
                </a:r>
                <a:r>
                  <a:rPr lang="fr-FR" dirty="0" smtClean="0"/>
                  <a:t>(t) </a:t>
                </a:r>
                <a:r>
                  <a:rPr lang="fr-FR" dirty="0" err="1" smtClean="0"/>
                  <a:t>dt</a:t>
                </a:r>
                <a:r>
                  <a:rPr lang="fr-FR" dirty="0" smtClean="0"/>
                  <a:t>’   </a:t>
                </a:r>
                <a:r>
                  <a:rPr lang="fr-FR" dirty="0" err="1" smtClean="0"/>
                  <a:t>is</a:t>
                </a:r>
                <a:r>
                  <a:rPr lang="fr-FR" dirty="0" smtClean="0"/>
                  <a:t> the </a:t>
                </a:r>
                <a:r>
                  <a:rPr lang="fr-FR" dirty="0" err="1" smtClean="0"/>
                  <a:t>energy</a:t>
                </a:r>
                <a:r>
                  <a:rPr lang="fr-FR" dirty="0" smtClean="0"/>
                  <a:t> of x(t). </a:t>
                </a:r>
              </a:p>
              <a:p>
                <a:endParaRPr lang="fr-FR" dirty="0" smtClean="0"/>
              </a:p>
              <a:p>
                <a:r>
                  <a:rPr lang="fr-FR" dirty="0" smtClean="0"/>
                  <a:t>│</a:t>
                </a:r>
                <a:r>
                  <a:rPr lang="fr-FR" dirty="0" err="1" smtClean="0"/>
                  <a:t>C</a:t>
                </a:r>
                <a:r>
                  <a:rPr lang="fr-FR" baseline="-25000" dirty="0" err="1" smtClean="0"/>
                  <a:t>xx</a:t>
                </a:r>
                <a:r>
                  <a:rPr lang="fr-FR" dirty="0"/>
                  <a:t>( t ) </a:t>
                </a:r>
                <a:r>
                  <a:rPr lang="fr-FR" dirty="0" smtClean="0"/>
                  <a:t>│≤  </a:t>
                </a:r>
                <a:r>
                  <a:rPr lang="fr-FR" dirty="0" err="1" smtClean="0"/>
                  <a:t>C</a:t>
                </a:r>
                <a:r>
                  <a:rPr lang="fr-FR" baseline="-25000" dirty="0" err="1" smtClean="0"/>
                  <a:t>xx</a:t>
                </a:r>
                <a:r>
                  <a:rPr lang="fr-FR" dirty="0"/>
                  <a:t>( </a:t>
                </a:r>
                <a:r>
                  <a:rPr lang="fr-FR" dirty="0" smtClean="0"/>
                  <a:t>0) </a:t>
                </a:r>
              </a:p>
              <a:p>
                <a:endParaRPr lang="fr-FR" dirty="0"/>
              </a:p>
              <a:p>
                <a:r>
                  <a:rPr lang="fr-FR" dirty="0" smtClean="0"/>
                  <a:t>In addition, </a:t>
                </a:r>
                <a:r>
                  <a:rPr lang="fr-FR" dirty="0" err="1"/>
                  <a:t>C</a:t>
                </a:r>
                <a:r>
                  <a:rPr lang="fr-FR" baseline="-25000" dirty="0" err="1"/>
                  <a:t>xy</a:t>
                </a:r>
                <a:r>
                  <a:rPr lang="fr-FR" dirty="0"/>
                  <a:t>( t ) </a:t>
                </a:r>
                <a:r>
                  <a:rPr lang="fr-FR" dirty="0" smtClean="0"/>
                  <a:t>= x*( -t )</a:t>
                </a:r>
                <a:r>
                  <a:rPr lang="fr-FR" baseline="-25000" dirty="0" smtClean="0"/>
                  <a:t>*  </a:t>
                </a:r>
                <a:r>
                  <a:rPr lang="fr-FR" dirty="0" smtClean="0"/>
                  <a:t>y( t )</a:t>
                </a:r>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395536" y="260648"/>
                <a:ext cx="7920880" cy="3870547"/>
              </a:xfrm>
              <a:prstGeom prst="rect">
                <a:avLst/>
              </a:prstGeom>
              <a:blipFill rotWithShape="1">
                <a:blip r:embed="rId2"/>
                <a:stretch>
                  <a:fillRect l="-693" t="-787" b="-1575"/>
                </a:stretch>
              </a:blipFill>
            </p:spPr>
            <p:txBody>
              <a:bodyPr/>
              <a:lstStyle/>
              <a:p>
                <a:r>
                  <a:rPr lang="fr-FR">
                    <a:noFill/>
                  </a:rPr>
                  <a:t> </a:t>
                </a:r>
              </a:p>
            </p:txBody>
          </p:sp>
        </mc:Fallback>
      </mc:AlternateContent>
      <p:sp>
        <p:nvSpPr>
          <p:cNvPr id="3" name="ZoneTexte 2"/>
          <p:cNvSpPr txBox="1"/>
          <p:nvPr/>
        </p:nvSpPr>
        <p:spPr>
          <a:xfrm>
            <a:off x="395536" y="4581128"/>
            <a:ext cx="8208912" cy="1754326"/>
          </a:xfrm>
          <a:prstGeom prst="rect">
            <a:avLst/>
          </a:prstGeom>
          <a:noFill/>
        </p:spPr>
        <p:txBody>
          <a:bodyPr wrap="square" rtlCol="0">
            <a:spAutoFit/>
          </a:bodyPr>
          <a:lstStyle/>
          <a:p>
            <a:r>
              <a:rPr lang="fr-FR" b="1" dirty="0" err="1" smtClean="0"/>
              <a:t>Plancherel’s</a:t>
            </a:r>
            <a:r>
              <a:rPr lang="fr-FR" b="1" dirty="0" smtClean="0"/>
              <a:t>  </a:t>
            </a:r>
            <a:r>
              <a:rPr lang="fr-FR" b="1" dirty="0" err="1" smtClean="0"/>
              <a:t>Theorem</a:t>
            </a:r>
            <a:endParaRPr lang="fr-FR" b="1" dirty="0" smtClean="0"/>
          </a:p>
          <a:p>
            <a:endParaRPr lang="fr-FR" dirty="0"/>
          </a:p>
          <a:p>
            <a:r>
              <a:rPr lang="fr-FR" dirty="0" smtClean="0">
                <a:latin typeface="French Script MT" panose="03020402040607040605" pitchFamily="66" charset="0"/>
              </a:rPr>
              <a:t>F </a:t>
            </a:r>
            <a:r>
              <a:rPr lang="fr-FR" dirty="0" smtClean="0">
                <a:latin typeface="+mj-lt"/>
              </a:rPr>
              <a:t>[ f </a:t>
            </a:r>
            <a:r>
              <a:rPr lang="fr-FR" baseline="-25000" dirty="0" smtClean="0">
                <a:latin typeface="+mj-lt"/>
              </a:rPr>
              <a:t>* </a:t>
            </a:r>
            <a:r>
              <a:rPr lang="fr-FR" dirty="0" smtClean="0">
                <a:latin typeface="+mj-lt"/>
              </a:rPr>
              <a:t>g ] = </a:t>
            </a:r>
            <a:r>
              <a:rPr lang="fr-FR" dirty="0" smtClean="0">
                <a:latin typeface="French Script MT" panose="03020402040607040605" pitchFamily="66" charset="0"/>
              </a:rPr>
              <a:t>F </a:t>
            </a:r>
            <a:r>
              <a:rPr lang="fr-FR" dirty="0" smtClean="0">
                <a:latin typeface="+mj-lt"/>
              </a:rPr>
              <a:t>[ f ] . </a:t>
            </a:r>
            <a:r>
              <a:rPr lang="fr-FR" dirty="0" smtClean="0">
                <a:latin typeface="French Script MT" panose="03020402040607040605" pitchFamily="66" charset="0"/>
              </a:rPr>
              <a:t>F </a:t>
            </a:r>
            <a:r>
              <a:rPr lang="fr-FR" dirty="0" smtClean="0">
                <a:latin typeface="+mj-lt"/>
              </a:rPr>
              <a:t>[ g ]</a:t>
            </a:r>
          </a:p>
          <a:p>
            <a:endParaRPr lang="fr-FR" dirty="0">
              <a:latin typeface="+mj-lt"/>
            </a:endParaRPr>
          </a:p>
          <a:p>
            <a:r>
              <a:rPr lang="fr-FR" dirty="0" smtClean="0">
                <a:latin typeface="+mj-lt"/>
              </a:rPr>
              <a:t>And   </a:t>
            </a:r>
            <a:r>
              <a:rPr lang="fr-FR" dirty="0">
                <a:latin typeface="French Script MT" panose="03020402040607040605" pitchFamily="66" charset="0"/>
              </a:rPr>
              <a:t>F </a:t>
            </a:r>
            <a:r>
              <a:rPr lang="fr-FR" dirty="0"/>
              <a:t>[ f </a:t>
            </a:r>
            <a:r>
              <a:rPr lang="fr-FR" dirty="0" smtClean="0"/>
              <a:t>. </a:t>
            </a:r>
            <a:r>
              <a:rPr lang="fr-FR" dirty="0"/>
              <a:t>g ] = </a:t>
            </a:r>
            <a:r>
              <a:rPr lang="fr-FR" dirty="0">
                <a:latin typeface="French Script MT" panose="03020402040607040605" pitchFamily="66" charset="0"/>
              </a:rPr>
              <a:t>F </a:t>
            </a:r>
            <a:r>
              <a:rPr lang="fr-FR" dirty="0"/>
              <a:t>[ f ] </a:t>
            </a:r>
            <a:r>
              <a:rPr lang="fr-FR" baseline="-25000" dirty="0" smtClean="0"/>
              <a:t>*</a:t>
            </a:r>
            <a:r>
              <a:rPr lang="fr-FR" dirty="0" smtClean="0"/>
              <a:t> </a:t>
            </a:r>
            <a:r>
              <a:rPr lang="fr-FR" dirty="0">
                <a:latin typeface="French Script MT" panose="03020402040607040605" pitchFamily="66" charset="0"/>
              </a:rPr>
              <a:t>F </a:t>
            </a:r>
            <a:r>
              <a:rPr lang="fr-FR" dirty="0"/>
              <a:t>[ g ]</a:t>
            </a:r>
            <a:endParaRPr lang="fr-FR" dirty="0">
              <a:latin typeface="French Script MT" panose="03020402040607040605" pitchFamily="66" charset="0"/>
            </a:endParaRPr>
          </a:p>
          <a:p>
            <a:endParaRPr lang="fr-FR" dirty="0">
              <a:latin typeface="French Script MT" panose="03020402040607040605" pitchFamily="66" charset="0"/>
            </a:endParaRPr>
          </a:p>
        </p:txBody>
      </p:sp>
    </p:spTree>
    <p:extLst>
      <p:ext uri="{BB962C8B-B14F-4D97-AF65-F5344CB8AC3E}">
        <p14:creationId xmlns:p14="http://schemas.microsoft.com/office/powerpoint/2010/main" val="3816225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51520" y="260648"/>
            <a:ext cx="8892480" cy="4247317"/>
          </a:xfrm>
          <a:prstGeom prst="rect">
            <a:avLst/>
          </a:prstGeom>
          <a:noFill/>
        </p:spPr>
        <p:txBody>
          <a:bodyPr wrap="square" rtlCol="0">
            <a:spAutoFit/>
          </a:bodyPr>
          <a:lstStyle/>
          <a:p>
            <a:r>
              <a:rPr lang="en-US" sz="2800" dirty="0" err="1"/>
              <a:t>Programme</a:t>
            </a:r>
            <a:r>
              <a:rPr lang="en-US" sz="2800" dirty="0"/>
              <a:t> of lectures for semester 1. </a:t>
            </a:r>
            <a:endParaRPr lang="en-US" sz="2800" dirty="0" smtClean="0"/>
          </a:p>
          <a:p>
            <a:r>
              <a:rPr lang="en-US" sz="2800" dirty="0" smtClean="0"/>
              <a:t>Academic </a:t>
            </a:r>
            <a:r>
              <a:rPr lang="en-US" sz="2800" dirty="0"/>
              <a:t>year </a:t>
            </a:r>
            <a:r>
              <a:rPr lang="en-US" sz="2800" dirty="0" smtClean="0"/>
              <a:t>2017 </a:t>
            </a:r>
            <a:r>
              <a:rPr lang="en-US" sz="2800" dirty="0" smtClean="0"/>
              <a:t>– </a:t>
            </a:r>
            <a:r>
              <a:rPr lang="en-US" sz="2800" dirty="0" smtClean="0"/>
              <a:t>2018</a:t>
            </a:r>
            <a:endParaRPr lang="en-US" sz="2800" dirty="0" smtClean="0"/>
          </a:p>
          <a:p>
            <a:endParaRPr lang="en-US" sz="2800" dirty="0"/>
          </a:p>
          <a:p>
            <a:r>
              <a:rPr lang="fr-FR" sz="2800" dirty="0"/>
              <a:t>Course Module : Digital Signal </a:t>
            </a:r>
            <a:r>
              <a:rPr lang="fr-FR" sz="2800" dirty="0" err="1"/>
              <a:t>Processing</a:t>
            </a:r>
            <a:endParaRPr lang="fr-FR" sz="2800" dirty="0"/>
          </a:p>
          <a:p>
            <a:r>
              <a:rPr lang="en-US" sz="2800" dirty="0"/>
              <a:t>50 hours, 1 weight, 6 </a:t>
            </a:r>
            <a:r>
              <a:rPr lang="en-US" sz="2800" dirty="0" smtClean="0"/>
              <a:t>ECTS</a:t>
            </a:r>
          </a:p>
          <a:p>
            <a:endParaRPr lang="en-US" sz="2800" dirty="0"/>
          </a:p>
          <a:p>
            <a:r>
              <a:rPr lang="fr-FR" sz="2800" dirty="0"/>
              <a:t>Module </a:t>
            </a:r>
            <a:r>
              <a:rPr lang="fr-FR" sz="2800" dirty="0" smtClean="0"/>
              <a:t>DSP </a:t>
            </a:r>
            <a:r>
              <a:rPr lang="fr-FR" sz="2800" dirty="0" err="1" smtClean="0"/>
              <a:t>Coordinator</a:t>
            </a:r>
            <a:r>
              <a:rPr lang="fr-FR" sz="2800" dirty="0" smtClean="0"/>
              <a:t> </a:t>
            </a:r>
            <a:r>
              <a:rPr lang="fr-FR" sz="2800" dirty="0"/>
              <a:t>: Jean-Marie </a:t>
            </a:r>
            <a:r>
              <a:rPr lang="fr-FR" sz="2800" dirty="0" err="1"/>
              <a:t>Bilbault</a:t>
            </a:r>
            <a:r>
              <a:rPr lang="fr-FR" sz="2800" dirty="0"/>
              <a:t> </a:t>
            </a:r>
            <a:endParaRPr lang="fr-FR" sz="2800" dirty="0" smtClean="0"/>
          </a:p>
          <a:p>
            <a:r>
              <a:rPr lang="de-DE" sz="2800" dirty="0" smtClean="0"/>
              <a:t>Tel </a:t>
            </a:r>
            <a:r>
              <a:rPr lang="de-DE" sz="2800" dirty="0"/>
              <a:t>: 33 6 63 84 13 66</a:t>
            </a:r>
          </a:p>
          <a:p>
            <a:r>
              <a:rPr lang="fr-FR" sz="2800" dirty="0"/>
              <a:t>e-mail : </a:t>
            </a:r>
            <a:r>
              <a:rPr lang="fr-FR" sz="2800" dirty="0" smtClean="0">
                <a:hlinkClick r:id="rId2"/>
              </a:rPr>
              <a:t>bilbault@u-bourgogne.fr</a:t>
            </a:r>
            <a:endParaRPr lang="fr-FR" sz="2800" dirty="0" smtClean="0"/>
          </a:p>
          <a:p>
            <a:endParaRPr lang="fr-FR" dirty="0"/>
          </a:p>
        </p:txBody>
      </p:sp>
    </p:spTree>
    <p:extLst>
      <p:ext uri="{BB962C8B-B14F-4D97-AF65-F5344CB8AC3E}">
        <p14:creationId xmlns:p14="http://schemas.microsoft.com/office/powerpoint/2010/main" val="31527415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539552" y="404664"/>
                <a:ext cx="7488832" cy="3966599"/>
              </a:xfrm>
              <a:prstGeom prst="rect">
                <a:avLst/>
              </a:prstGeom>
              <a:noFill/>
            </p:spPr>
            <p:txBody>
              <a:bodyPr wrap="square" rtlCol="0">
                <a:spAutoFit/>
              </a:bodyPr>
              <a:lstStyle/>
              <a:p>
                <a:r>
                  <a:rPr lang="fr-FR" b="1" dirty="0" smtClean="0">
                    <a:latin typeface="+mj-lt"/>
                  </a:rPr>
                  <a:t>Wiener – </a:t>
                </a:r>
                <a:r>
                  <a:rPr lang="fr-FR" b="1" dirty="0" err="1" smtClean="0">
                    <a:latin typeface="+mj-lt"/>
                  </a:rPr>
                  <a:t>Kinchine</a:t>
                </a:r>
                <a:r>
                  <a:rPr lang="fr-FR" b="1" dirty="0" smtClean="0">
                    <a:latin typeface="+mj-lt"/>
                  </a:rPr>
                  <a:t> </a:t>
                </a:r>
                <a:r>
                  <a:rPr lang="fr-FR" b="1" dirty="0" err="1" smtClean="0">
                    <a:latin typeface="+mj-lt"/>
                  </a:rPr>
                  <a:t>theorem</a:t>
                </a:r>
                <a:endParaRPr lang="fr-FR" b="1" dirty="0" smtClean="0">
                  <a:latin typeface="+mj-lt"/>
                </a:endParaRPr>
              </a:p>
              <a:p>
                <a:endParaRPr lang="fr-FR" dirty="0">
                  <a:latin typeface="+mj-lt"/>
                </a:endParaRPr>
              </a:p>
              <a:p>
                <a:r>
                  <a:rPr lang="fr-FR" dirty="0" err="1" smtClean="0">
                    <a:latin typeface="+mj-lt"/>
                  </a:rPr>
                  <a:t>Strating</a:t>
                </a:r>
                <a:r>
                  <a:rPr lang="fr-FR" dirty="0" smtClean="0">
                    <a:latin typeface="+mj-lt"/>
                  </a:rPr>
                  <a:t> </a:t>
                </a:r>
                <a:r>
                  <a:rPr lang="fr-FR" dirty="0" err="1" smtClean="0">
                    <a:latin typeface="+mj-lt"/>
                  </a:rPr>
                  <a:t>from</a:t>
                </a:r>
                <a:r>
                  <a:rPr lang="fr-FR" dirty="0" smtClean="0">
                    <a:latin typeface="+mj-lt"/>
                  </a:rPr>
                  <a:t> </a:t>
                </a:r>
                <a:r>
                  <a:rPr lang="fr-FR" dirty="0" err="1" smtClean="0">
                    <a:latin typeface="+mj-lt"/>
                  </a:rPr>
                  <a:t>energy</a:t>
                </a:r>
                <a:r>
                  <a:rPr lang="fr-FR" dirty="0" smtClean="0">
                    <a:latin typeface="+mj-lt"/>
                  </a:rPr>
                  <a:t> spectral </a:t>
                </a:r>
                <a:r>
                  <a:rPr lang="fr-FR" dirty="0" err="1" smtClean="0">
                    <a:latin typeface="+mj-lt"/>
                  </a:rPr>
                  <a:t>density</a:t>
                </a:r>
                <a:r>
                  <a:rPr lang="fr-FR" dirty="0" smtClean="0">
                    <a:latin typeface="+mj-lt"/>
                  </a:rPr>
                  <a:t> </a:t>
                </a:r>
                <a:r>
                  <a:rPr lang="fr-FR" dirty="0" err="1" smtClean="0">
                    <a:latin typeface="Symbol" panose="05050102010706020507" pitchFamily="18" charset="2"/>
                  </a:rPr>
                  <a:t>g</a:t>
                </a:r>
                <a:r>
                  <a:rPr lang="fr-FR" baseline="-25000" dirty="0" err="1" smtClean="0">
                    <a:latin typeface="+mj-lt"/>
                  </a:rPr>
                  <a:t>xx</a:t>
                </a:r>
                <a:r>
                  <a:rPr lang="fr-FR" dirty="0" smtClean="0">
                    <a:latin typeface="+mj-lt"/>
                  </a:rPr>
                  <a:t>(f) </a:t>
                </a:r>
                <a:r>
                  <a:rPr lang="fr-FR" dirty="0" err="1" smtClean="0">
                    <a:latin typeface="+mj-lt"/>
                  </a:rPr>
                  <a:t>involded</a:t>
                </a:r>
                <a:r>
                  <a:rPr lang="fr-FR" dirty="0" smtClean="0">
                    <a:latin typeface="+mj-lt"/>
                  </a:rPr>
                  <a:t> in </a:t>
                </a:r>
                <a:r>
                  <a:rPr lang="fr-FR" dirty="0" err="1" smtClean="0">
                    <a:latin typeface="+mj-lt"/>
                  </a:rPr>
                  <a:t>Parseval’s</a:t>
                </a:r>
                <a:r>
                  <a:rPr lang="fr-FR" dirty="0" smtClean="0">
                    <a:latin typeface="+mj-lt"/>
                  </a:rPr>
                  <a:t> </a:t>
                </a:r>
                <a:r>
                  <a:rPr lang="fr-FR" dirty="0" err="1" smtClean="0">
                    <a:latin typeface="+mj-lt"/>
                  </a:rPr>
                  <a:t>identity</a:t>
                </a:r>
                <a:endParaRPr lang="fr-FR" dirty="0" smtClean="0">
                  <a:latin typeface="+mj-lt"/>
                </a:endParaRPr>
              </a:p>
              <a:p>
                <a:endParaRPr lang="fr-FR" dirty="0">
                  <a:latin typeface="+mj-lt"/>
                </a:endParaRPr>
              </a:p>
              <a:p>
                <a:r>
                  <a:rPr lang="fr-FR" dirty="0" err="1" smtClean="0">
                    <a:latin typeface="+mj-lt"/>
                  </a:rPr>
                  <a:t>Energy</a:t>
                </a:r>
                <a:r>
                  <a:rPr lang="fr-FR" dirty="0" smtClean="0">
                    <a:latin typeface="+mj-lt"/>
                  </a:rPr>
                  <a:t> </a:t>
                </a:r>
                <a:r>
                  <a:rPr lang="fr-FR" dirty="0"/>
                  <a:t>= </a:t>
                </a:r>
                <a14:m>
                  <m:oMath xmlns:m="http://schemas.openxmlformats.org/officeDocument/2006/math">
                    <m:nary>
                      <m:naryPr>
                        <m:ctrlPr>
                          <a:rPr lang="fr-FR" i="1">
                            <a:latin typeface="Cambria Math"/>
                          </a:rPr>
                        </m:ctrlPr>
                      </m:naryPr>
                      <m:sub>
                        <m:r>
                          <m:rPr>
                            <m:brk m:alnAt="23"/>
                          </m:rPr>
                          <a:rPr lang="fr-FR" i="1">
                            <a:latin typeface="Cambria Math"/>
                          </a:rPr>
                          <m:t>−</m:t>
                        </m:r>
                        <m:r>
                          <a:rPr lang="fr-FR" i="1">
                            <a:latin typeface="Cambria Math"/>
                            <a:ea typeface="Cambria Math"/>
                          </a:rPr>
                          <m:t>∞</m:t>
                        </m:r>
                      </m:sub>
                      <m:sup>
                        <m:r>
                          <a:rPr lang="fr-FR" i="1">
                            <a:latin typeface="Cambria Math"/>
                          </a:rPr>
                          <m:t>+</m:t>
                        </m:r>
                        <m:r>
                          <a:rPr lang="fr-FR" i="1">
                            <a:latin typeface="Cambria Math"/>
                            <a:ea typeface="Cambria Math"/>
                          </a:rPr>
                          <m:t>∞</m:t>
                        </m:r>
                      </m:sup>
                      <m:e>
                        <m:sSup>
                          <m:sSupPr>
                            <m:ctrlPr>
                              <a:rPr lang="fr-FR" i="1">
                                <a:latin typeface="Cambria Math"/>
                              </a:rPr>
                            </m:ctrlPr>
                          </m:sSupPr>
                          <m:e>
                            <m:r>
                              <a:rPr lang="fr-FR" i="1">
                                <a:latin typeface="Cambria Math"/>
                              </a:rPr>
                              <m:t>|</m:t>
                            </m:r>
                            <m:r>
                              <a:rPr lang="fr-FR" i="1">
                                <a:latin typeface="Cambria Math"/>
                              </a:rPr>
                              <m:t>𝑥</m:t>
                            </m:r>
                            <m:r>
                              <a:rPr lang="fr-FR" i="1">
                                <a:latin typeface="Cambria Math"/>
                              </a:rPr>
                              <m:t>(</m:t>
                            </m:r>
                            <m:r>
                              <a:rPr lang="fr-FR" i="1">
                                <a:latin typeface="Cambria Math"/>
                              </a:rPr>
                              <m:t>𝑡</m:t>
                            </m:r>
                            <m:r>
                              <a:rPr lang="fr-FR" i="1">
                                <a:latin typeface="Cambria Math"/>
                              </a:rPr>
                              <m:t>)|</m:t>
                            </m:r>
                          </m:e>
                          <m:sup>
                            <m:r>
                              <a:rPr lang="fr-FR" i="1">
                                <a:latin typeface="Cambria Math"/>
                              </a:rPr>
                              <m:t>2</m:t>
                            </m:r>
                          </m:sup>
                        </m:sSup>
                      </m:e>
                    </m:nary>
                  </m:oMath>
                </a14:m>
                <a:r>
                  <a:rPr lang="fr-FR" dirty="0"/>
                  <a:t> </a:t>
                </a:r>
                <a:r>
                  <a:rPr lang="fr-FR" dirty="0" err="1"/>
                  <a:t>dt</a:t>
                </a:r>
                <a:r>
                  <a:rPr lang="fr-FR" dirty="0"/>
                  <a:t> </a:t>
                </a:r>
                <a:r>
                  <a:rPr lang="fr-FR" dirty="0" smtClean="0">
                    <a:latin typeface="+mj-lt"/>
                  </a:rPr>
                  <a:t>=</a:t>
                </a:r>
                <a:r>
                  <a:rPr lang="fr-FR" dirty="0" smtClean="0"/>
                  <a:t> </a:t>
                </a:r>
                <a14:m>
                  <m:oMath xmlns:m="http://schemas.openxmlformats.org/officeDocument/2006/math">
                    <m:nary>
                      <m:naryPr>
                        <m:ctrlPr>
                          <a:rPr lang="fr-FR" i="1">
                            <a:latin typeface="Cambria Math"/>
                          </a:rPr>
                        </m:ctrlPr>
                      </m:naryPr>
                      <m:sub>
                        <m:r>
                          <m:rPr>
                            <m:brk m:alnAt="23"/>
                          </m:rPr>
                          <a:rPr lang="fr-FR" i="1">
                            <a:latin typeface="Cambria Math"/>
                          </a:rPr>
                          <m:t>−</m:t>
                        </m:r>
                        <m:r>
                          <a:rPr lang="fr-FR" i="1">
                            <a:latin typeface="Cambria Math"/>
                            <a:ea typeface="Cambria Math"/>
                          </a:rPr>
                          <m:t>∞</m:t>
                        </m:r>
                      </m:sub>
                      <m:sup>
                        <m:r>
                          <a:rPr lang="fr-FR" i="1">
                            <a:latin typeface="Cambria Math"/>
                          </a:rPr>
                          <m:t>+</m:t>
                        </m:r>
                        <m:r>
                          <a:rPr lang="fr-FR" i="1">
                            <a:latin typeface="Cambria Math"/>
                            <a:ea typeface="Cambria Math"/>
                          </a:rPr>
                          <m:t>∞</m:t>
                        </m:r>
                      </m:sup>
                      <m:e>
                        <m:r>
                          <m:rPr>
                            <m:nor/>
                          </m:rPr>
                          <a:rPr lang="fr-FR" dirty="0">
                            <a:latin typeface="Symbol" panose="05050102010706020507" pitchFamily="18" charset="2"/>
                          </a:rPr>
                          <m:t>g</m:t>
                        </m:r>
                        <m:r>
                          <m:rPr>
                            <m:nor/>
                          </m:rPr>
                          <a:rPr lang="fr-FR" baseline="-25000" dirty="0"/>
                          <m:t>xx</m:t>
                        </m:r>
                        <m:r>
                          <m:rPr>
                            <m:nor/>
                          </m:rPr>
                          <a:rPr lang="fr-FR" dirty="0"/>
                          <m:t>(</m:t>
                        </m:r>
                        <m:r>
                          <m:rPr>
                            <m:nor/>
                          </m:rPr>
                          <a:rPr lang="fr-FR" dirty="0"/>
                          <m:t>f</m:t>
                        </m:r>
                        <m:r>
                          <m:rPr>
                            <m:nor/>
                          </m:rPr>
                          <a:rPr lang="fr-FR" dirty="0"/>
                          <m:t>)</m:t>
                        </m:r>
                      </m:e>
                    </m:nary>
                  </m:oMath>
                </a14:m>
                <a:r>
                  <a:rPr lang="fr-FR" dirty="0"/>
                  <a:t> </a:t>
                </a:r>
                <a:r>
                  <a:rPr lang="fr-FR" dirty="0" smtClean="0"/>
                  <a:t>df</a:t>
                </a:r>
              </a:p>
              <a:p>
                <a:endParaRPr lang="fr-FR" dirty="0"/>
              </a:p>
              <a:p>
                <a:r>
                  <a:rPr lang="fr-FR" dirty="0" err="1" smtClean="0"/>
                  <a:t>with</a:t>
                </a:r>
                <a:r>
                  <a:rPr lang="fr-FR" dirty="0" smtClean="0"/>
                  <a:t> </a:t>
                </a:r>
                <a:r>
                  <a:rPr lang="fr-FR" dirty="0" err="1">
                    <a:latin typeface="Symbol" panose="05050102010706020507" pitchFamily="18" charset="2"/>
                  </a:rPr>
                  <a:t>g</a:t>
                </a:r>
                <a:r>
                  <a:rPr lang="fr-FR" baseline="-25000" dirty="0" err="1"/>
                  <a:t>xx</a:t>
                </a:r>
                <a:r>
                  <a:rPr lang="fr-FR" dirty="0"/>
                  <a:t>(f) </a:t>
                </a:r>
                <a:r>
                  <a:rPr lang="fr-FR" dirty="0" smtClean="0"/>
                  <a:t>= |X(f)|</a:t>
                </a:r>
                <a:r>
                  <a:rPr lang="fr-FR" baseline="30000" dirty="0" smtClean="0"/>
                  <a:t>2,</a:t>
                </a:r>
              </a:p>
              <a:p>
                <a:endParaRPr lang="fr-FR" baseline="30000" dirty="0">
                  <a:latin typeface="+mj-lt"/>
                </a:endParaRPr>
              </a:p>
              <a:p>
                <a:r>
                  <a:rPr lang="fr-FR" dirty="0" err="1" smtClean="0">
                    <a:latin typeface="+mj-lt"/>
                  </a:rPr>
                  <a:t>We</a:t>
                </a:r>
                <a:r>
                  <a:rPr lang="fr-FR" dirty="0" smtClean="0">
                    <a:latin typeface="+mj-lt"/>
                  </a:rPr>
                  <a:t> have: </a:t>
                </a:r>
                <a:r>
                  <a:rPr lang="fr-FR" dirty="0">
                    <a:latin typeface="French Script MT" panose="03020402040607040605" pitchFamily="66" charset="0"/>
                  </a:rPr>
                  <a:t>F</a:t>
                </a:r>
                <a:r>
                  <a:rPr lang="fr-FR" baseline="30000" dirty="0">
                    <a:latin typeface="French Script MT" panose="03020402040607040605" pitchFamily="66" charset="0"/>
                  </a:rPr>
                  <a:t>-1</a:t>
                </a:r>
                <a:r>
                  <a:rPr lang="fr-FR" dirty="0" smtClean="0">
                    <a:latin typeface="French Script MT" panose="03020402040607040605" pitchFamily="66" charset="0"/>
                  </a:rPr>
                  <a:t> </a:t>
                </a:r>
                <a:r>
                  <a:rPr lang="fr-FR" dirty="0" smtClean="0"/>
                  <a:t>[</a:t>
                </a:r>
                <a:r>
                  <a:rPr lang="fr-FR" dirty="0" err="1">
                    <a:latin typeface="Symbol" panose="05050102010706020507" pitchFamily="18" charset="2"/>
                  </a:rPr>
                  <a:t>g</a:t>
                </a:r>
                <a:r>
                  <a:rPr lang="fr-FR" baseline="-25000" dirty="0" err="1"/>
                  <a:t>xx</a:t>
                </a:r>
                <a:r>
                  <a:rPr lang="fr-FR" dirty="0"/>
                  <a:t>(f) </a:t>
                </a:r>
                <a:r>
                  <a:rPr lang="fr-FR" dirty="0" smtClean="0"/>
                  <a:t>] = </a:t>
                </a:r>
                <a:r>
                  <a:rPr lang="fr-FR" dirty="0" smtClean="0">
                    <a:latin typeface="French Script MT" panose="03020402040607040605" pitchFamily="66" charset="0"/>
                  </a:rPr>
                  <a:t>F</a:t>
                </a:r>
                <a:r>
                  <a:rPr lang="fr-FR" baseline="30000" dirty="0" smtClean="0">
                    <a:latin typeface="French Script MT" panose="03020402040607040605" pitchFamily="66" charset="0"/>
                  </a:rPr>
                  <a:t>-1</a:t>
                </a:r>
                <a:r>
                  <a:rPr lang="fr-FR" dirty="0" smtClean="0">
                    <a:latin typeface="French Script MT" panose="03020402040607040605" pitchFamily="66" charset="0"/>
                  </a:rPr>
                  <a:t> </a:t>
                </a:r>
                <a:r>
                  <a:rPr lang="fr-FR" dirty="0"/>
                  <a:t>[ </a:t>
                </a:r>
                <a:r>
                  <a:rPr lang="fr-FR" dirty="0" smtClean="0"/>
                  <a:t>X(f) </a:t>
                </a:r>
                <a:r>
                  <a:rPr lang="fr-FR" dirty="0"/>
                  <a:t>. </a:t>
                </a:r>
                <a:r>
                  <a:rPr lang="fr-FR" dirty="0" smtClean="0"/>
                  <a:t>X*(f) </a:t>
                </a:r>
                <a:r>
                  <a:rPr lang="fr-FR" dirty="0"/>
                  <a:t>] </a:t>
                </a:r>
                <a:r>
                  <a:rPr lang="fr-FR" dirty="0" smtClean="0"/>
                  <a:t>= </a:t>
                </a:r>
                <a:r>
                  <a:rPr lang="fr-FR" dirty="0">
                    <a:latin typeface="French Script MT" panose="03020402040607040605" pitchFamily="66" charset="0"/>
                  </a:rPr>
                  <a:t>F</a:t>
                </a:r>
                <a:r>
                  <a:rPr lang="fr-FR" baseline="30000" dirty="0">
                    <a:latin typeface="French Script MT" panose="03020402040607040605" pitchFamily="66" charset="0"/>
                  </a:rPr>
                  <a:t>-1</a:t>
                </a:r>
                <a:r>
                  <a:rPr lang="fr-FR" dirty="0">
                    <a:latin typeface="French Script MT" panose="03020402040607040605" pitchFamily="66" charset="0"/>
                  </a:rPr>
                  <a:t> </a:t>
                </a:r>
                <a:r>
                  <a:rPr lang="fr-FR" dirty="0"/>
                  <a:t>[ X(f</a:t>
                </a:r>
                <a:r>
                  <a:rPr lang="fr-FR" dirty="0" smtClean="0"/>
                  <a:t>)] </a:t>
                </a:r>
                <a:r>
                  <a:rPr lang="fr-FR" baseline="-25000" dirty="0" smtClean="0"/>
                  <a:t>*</a:t>
                </a:r>
                <a:r>
                  <a:rPr lang="fr-FR" dirty="0" smtClean="0"/>
                  <a:t> </a:t>
                </a:r>
                <a:r>
                  <a:rPr lang="fr-FR" dirty="0">
                    <a:latin typeface="French Script MT" panose="03020402040607040605" pitchFamily="66" charset="0"/>
                  </a:rPr>
                  <a:t>F</a:t>
                </a:r>
                <a:r>
                  <a:rPr lang="fr-FR" baseline="30000" dirty="0">
                    <a:latin typeface="French Script MT" panose="03020402040607040605" pitchFamily="66" charset="0"/>
                  </a:rPr>
                  <a:t>-1</a:t>
                </a:r>
                <a:r>
                  <a:rPr lang="fr-FR" dirty="0">
                    <a:latin typeface="French Script MT" panose="03020402040607040605" pitchFamily="66" charset="0"/>
                  </a:rPr>
                  <a:t> </a:t>
                </a:r>
                <a:r>
                  <a:rPr lang="fr-FR" dirty="0"/>
                  <a:t>[ </a:t>
                </a:r>
                <a:r>
                  <a:rPr lang="fr-FR" dirty="0" smtClean="0"/>
                  <a:t>X*(</a:t>
                </a:r>
                <a:r>
                  <a:rPr lang="fr-FR" dirty="0"/>
                  <a:t>f)] </a:t>
                </a:r>
                <a:r>
                  <a:rPr lang="fr-FR" dirty="0" smtClean="0"/>
                  <a:t>= x( t) </a:t>
                </a:r>
                <a:r>
                  <a:rPr lang="fr-FR" baseline="-25000" dirty="0" smtClean="0"/>
                  <a:t>*</a:t>
                </a:r>
                <a:r>
                  <a:rPr lang="fr-FR" dirty="0" smtClean="0"/>
                  <a:t> x*( -t)</a:t>
                </a:r>
              </a:p>
              <a:p>
                <a:endParaRPr lang="fr-FR" dirty="0">
                  <a:latin typeface="+mj-lt"/>
                </a:endParaRPr>
              </a:p>
              <a:p>
                <a:r>
                  <a:rPr lang="fr-FR" dirty="0" smtClean="0">
                    <a:latin typeface="+mj-lt"/>
                  </a:rPr>
                  <a:t>= </a:t>
                </a:r>
                <a:r>
                  <a:rPr lang="fr-FR" dirty="0" err="1"/>
                  <a:t>C</a:t>
                </a:r>
                <a:r>
                  <a:rPr lang="fr-FR" baseline="-25000" dirty="0" err="1"/>
                  <a:t>xx</a:t>
                </a:r>
                <a:r>
                  <a:rPr lang="fr-FR" dirty="0"/>
                  <a:t>( t ) </a:t>
                </a:r>
                <a:endParaRPr lang="fr-FR" dirty="0" smtClean="0"/>
              </a:p>
              <a:p>
                <a:endParaRPr lang="fr-FR" dirty="0">
                  <a:latin typeface="+mj-lt"/>
                </a:endParaRPr>
              </a:p>
              <a:p>
                <a:r>
                  <a:rPr lang="fr-FR" dirty="0" smtClean="0">
                    <a:latin typeface="+mj-lt"/>
                  </a:rPr>
                  <a:t>The </a:t>
                </a:r>
                <a:r>
                  <a:rPr lang="fr-FR" dirty="0" err="1" smtClean="0">
                    <a:latin typeface="+mj-lt"/>
                  </a:rPr>
                  <a:t>energy</a:t>
                </a:r>
                <a:r>
                  <a:rPr lang="fr-FR" dirty="0" smtClean="0">
                    <a:latin typeface="+mj-lt"/>
                  </a:rPr>
                  <a:t> spectral </a:t>
                </a:r>
                <a:r>
                  <a:rPr lang="fr-FR" dirty="0" err="1" smtClean="0">
                    <a:latin typeface="+mj-lt"/>
                  </a:rPr>
                  <a:t>density</a:t>
                </a:r>
                <a:r>
                  <a:rPr lang="fr-FR" dirty="0" smtClean="0">
                    <a:latin typeface="+mj-lt"/>
                  </a:rPr>
                  <a:t> of </a:t>
                </a:r>
                <a:r>
                  <a:rPr lang="fr-FR" dirty="0" err="1" smtClean="0">
                    <a:latin typeface="+mj-lt"/>
                  </a:rPr>
                  <a:t>any</a:t>
                </a:r>
                <a:r>
                  <a:rPr lang="fr-FR" dirty="0" smtClean="0">
                    <a:latin typeface="+mj-lt"/>
                  </a:rPr>
                  <a:t> </a:t>
                </a:r>
                <a:r>
                  <a:rPr lang="fr-FR" dirty="0" err="1" smtClean="0">
                    <a:latin typeface="+mj-lt"/>
                  </a:rPr>
                  <a:t>finite</a:t>
                </a:r>
                <a:r>
                  <a:rPr lang="fr-FR" dirty="0" smtClean="0">
                    <a:latin typeface="+mj-lt"/>
                  </a:rPr>
                  <a:t> </a:t>
                </a:r>
                <a:r>
                  <a:rPr lang="fr-FR" dirty="0" err="1" smtClean="0">
                    <a:latin typeface="+mj-lt"/>
                  </a:rPr>
                  <a:t>energy</a:t>
                </a:r>
                <a:r>
                  <a:rPr lang="fr-FR" dirty="0" smtClean="0">
                    <a:latin typeface="+mj-lt"/>
                  </a:rPr>
                  <a:t> signal </a:t>
                </a:r>
                <a:r>
                  <a:rPr lang="fr-FR" dirty="0" err="1" smtClean="0">
                    <a:latin typeface="+mj-lt"/>
                  </a:rPr>
                  <a:t>is</a:t>
                </a:r>
                <a:r>
                  <a:rPr lang="fr-FR" dirty="0" smtClean="0">
                    <a:latin typeface="+mj-lt"/>
                  </a:rPr>
                  <a:t> the Fourier </a:t>
                </a:r>
                <a:r>
                  <a:rPr lang="fr-FR" dirty="0" err="1" smtClean="0">
                    <a:latin typeface="+mj-lt"/>
                  </a:rPr>
                  <a:t>transform</a:t>
                </a:r>
                <a:r>
                  <a:rPr lang="fr-FR" dirty="0" smtClean="0">
                    <a:latin typeface="+mj-lt"/>
                  </a:rPr>
                  <a:t> of </a:t>
                </a:r>
                <a:r>
                  <a:rPr lang="fr-FR" dirty="0" err="1" smtClean="0">
                    <a:latin typeface="+mj-lt"/>
                  </a:rPr>
                  <a:t>its</a:t>
                </a:r>
                <a:r>
                  <a:rPr lang="fr-FR" dirty="0" smtClean="0">
                    <a:latin typeface="+mj-lt"/>
                  </a:rPr>
                  <a:t> </a:t>
                </a:r>
                <a:r>
                  <a:rPr lang="fr-FR" dirty="0" err="1" smtClean="0">
                    <a:latin typeface="+mj-lt"/>
                  </a:rPr>
                  <a:t>autocorrelation</a:t>
                </a:r>
                <a:r>
                  <a:rPr lang="fr-FR" dirty="0" smtClean="0">
                    <a:latin typeface="+mj-lt"/>
                  </a:rPr>
                  <a:t> </a:t>
                </a:r>
                <a:r>
                  <a:rPr lang="fr-FR" dirty="0" err="1" smtClean="0">
                    <a:latin typeface="+mj-lt"/>
                  </a:rPr>
                  <a:t>function</a:t>
                </a:r>
                <a:r>
                  <a:rPr lang="fr-FR" dirty="0" smtClean="0">
                    <a:latin typeface="+mj-lt"/>
                  </a:rPr>
                  <a:t>… </a:t>
                </a:r>
                <a:endParaRPr lang="fr-FR" dirty="0">
                  <a:latin typeface="+mj-lt"/>
                </a:endParaRPr>
              </a:p>
            </p:txBody>
          </p:sp>
        </mc:Choice>
        <mc:Fallback xmlns="">
          <p:sp>
            <p:nvSpPr>
              <p:cNvPr id="2" name="ZoneTexte 1"/>
              <p:cNvSpPr txBox="1">
                <a:spLocks noRot="1" noChangeAspect="1" noMove="1" noResize="1" noEditPoints="1" noAdjustHandles="1" noChangeArrowheads="1" noChangeShapeType="1" noTextEdit="1"/>
              </p:cNvSpPr>
              <p:nvPr/>
            </p:nvSpPr>
            <p:spPr>
              <a:xfrm>
                <a:off x="539552" y="404664"/>
                <a:ext cx="7488832" cy="3966599"/>
              </a:xfrm>
              <a:prstGeom prst="rect">
                <a:avLst/>
              </a:prstGeom>
              <a:blipFill rotWithShape="1">
                <a:blip r:embed="rId3"/>
                <a:stretch>
                  <a:fillRect l="-733" t="-768" b="-1536"/>
                </a:stretch>
              </a:blipFill>
            </p:spPr>
            <p:txBody>
              <a:bodyPr/>
              <a:lstStyle/>
              <a:p>
                <a:r>
                  <a:rPr lang="fr-FR">
                    <a:noFill/>
                  </a:rPr>
                  <a:t> </a:t>
                </a:r>
              </a:p>
            </p:txBody>
          </p:sp>
        </mc:Fallback>
      </mc:AlternateContent>
    </p:spTree>
    <p:extLst>
      <p:ext uri="{BB962C8B-B14F-4D97-AF65-F5344CB8AC3E}">
        <p14:creationId xmlns:p14="http://schemas.microsoft.com/office/powerpoint/2010/main" val="12406489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107504" y="188640"/>
                <a:ext cx="8928992" cy="6189836"/>
              </a:xfrm>
              <a:prstGeom prst="rect">
                <a:avLst/>
              </a:prstGeom>
              <a:noFill/>
            </p:spPr>
            <p:txBody>
              <a:bodyPr wrap="square" rtlCol="0">
                <a:spAutoFit/>
              </a:bodyPr>
              <a:lstStyle/>
              <a:p>
                <a:r>
                  <a:rPr lang="en-US" dirty="0" smtClean="0"/>
                  <a:t>More exercises: 1) Each </a:t>
                </a:r>
                <a:r>
                  <a:rPr lang="en-US" dirty="0"/>
                  <a:t>of the following functions is periodic in time with period T. Give either their </a:t>
                </a:r>
                <a:r>
                  <a:rPr lang="en-US" dirty="0" smtClean="0"/>
                  <a:t>Fourier series </a:t>
                </a:r>
                <a:r>
                  <a:rPr lang="en-US" dirty="0"/>
                  <a:t>or their Fourier transform. Also consider energy aspects.</a:t>
                </a:r>
              </a:p>
              <a:p>
                <a:pPr marL="342900" indent="-342900">
                  <a:buAutoNum type="alphaLcParenR"/>
                </a:pPr>
                <a:r>
                  <a:rPr lang="en-US" dirty="0" smtClean="0"/>
                  <a:t>periodic </a:t>
                </a:r>
                <a:r>
                  <a:rPr lang="en-US" dirty="0"/>
                  <a:t>rectangular impulse function with period T, </a:t>
                </a:r>
                <a:endParaRPr lang="en-US" dirty="0" smtClean="0"/>
              </a:p>
              <a:p>
                <a:r>
                  <a:rPr lang="en-US" dirty="0"/>
                  <a:t>	</a:t>
                </a:r>
                <a:r>
                  <a:rPr lang="en-US" dirty="0" smtClean="0"/>
                  <a:t>x(t</a:t>
                </a:r>
                <a:r>
                  <a:rPr lang="en-US" dirty="0"/>
                  <a:t>) = A if </a:t>
                </a:r>
                <a:r>
                  <a:rPr lang="en-US" dirty="0" smtClean="0"/>
                  <a:t>t </a:t>
                </a:r>
                <a:r>
                  <a:rPr lang="el-GR" dirty="0" smtClean="0"/>
                  <a:t>ϵ</a:t>
                </a:r>
                <a:r>
                  <a:rPr lang="en-US" dirty="0" smtClean="0"/>
                  <a:t> [ - T</a:t>
                </a:r>
                <a:r>
                  <a:rPr lang="en-US" baseline="-25000" dirty="0" smtClean="0"/>
                  <a:t>0</a:t>
                </a:r>
                <a:r>
                  <a:rPr lang="en-US" dirty="0" smtClean="0"/>
                  <a:t>/ 2; T</a:t>
                </a:r>
                <a:r>
                  <a:rPr lang="en-US" baseline="-25000" dirty="0" smtClean="0"/>
                  <a:t>0</a:t>
                </a:r>
                <a:r>
                  <a:rPr lang="en-US" dirty="0" smtClean="0"/>
                  <a:t>/2] , and </a:t>
                </a:r>
              </a:p>
              <a:p>
                <a:r>
                  <a:rPr lang="en-US" dirty="0"/>
                  <a:t>	</a:t>
                </a:r>
                <a:r>
                  <a:rPr lang="en-US" dirty="0" smtClean="0"/>
                  <a:t>x(t</a:t>
                </a:r>
                <a:r>
                  <a:rPr lang="en-US" dirty="0"/>
                  <a:t>) = </a:t>
                </a:r>
                <a:r>
                  <a:rPr lang="en-US" dirty="0" smtClean="0"/>
                  <a:t>0,  elsewhere </a:t>
                </a:r>
                <a:r>
                  <a:rPr lang="en-US" dirty="0"/>
                  <a:t>in the meantime </a:t>
                </a:r>
                <a:r>
                  <a:rPr lang="en-US" dirty="0" smtClean="0"/>
                  <a:t>[0, T]  with </a:t>
                </a:r>
                <a:r>
                  <a:rPr lang="en-US" dirty="0"/>
                  <a:t>of course, T</a:t>
                </a:r>
                <a:r>
                  <a:rPr lang="en-US" baseline="-25000" dirty="0"/>
                  <a:t>0</a:t>
                </a:r>
                <a:r>
                  <a:rPr lang="en-US" dirty="0"/>
                  <a:t> &lt; T. </a:t>
                </a:r>
                <a:endParaRPr lang="en-US" dirty="0" smtClean="0"/>
              </a:p>
              <a:p>
                <a:r>
                  <a:rPr lang="en-US" dirty="0" smtClean="0"/>
                  <a:t>	The ratio </a:t>
                </a:r>
                <a:r>
                  <a:rPr lang="en-US" i="1" dirty="0" smtClean="0"/>
                  <a:t>k = T </a:t>
                </a:r>
                <a:r>
                  <a:rPr lang="en-US" dirty="0"/>
                  <a:t>/</a:t>
                </a:r>
                <a:r>
                  <a:rPr lang="en-US" i="1" dirty="0"/>
                  <a:t>T </a:t>
                </a:r>
                <a:r>
                  <a:rPr lang="en-US" baseline="-25000" dirty="0"/>
                  <a:t>0</a:t>
                </a:r>
                <a:r>
                  <a:rPr lang="en-US" dirty="0"/>
                  <a:t> </a:t>
                </a:r>
                <a:r>
                  <a:rPr lang="en-US" dirty="0" smtClean="0"/>
                  <a:t> </a:t>
                </a:r>
                <a:r>
                  <a:rPr lang="en-US" dirty="0"/>
                  <a:t>is usually called duty cycle.</a:t>
                </a:r>
              </a:p>
              <a:p>
                <a:r>
                  <a:rPr lang="en-US" dirty="0"/>
                  <a:t>b) periodic triangle function with period T, y(t) = 2 A t /T in </a:t>
                </a:r>
                <a:r>
                  <a:rPr lang="en-US" dirty="0" smtClean="0"/>
                  <a:t>interval [ 0; T/2], </a:t>
                </a:r>
                <a:r>
                  <a:rPr lang="en-US" dirty="0"/>
                  <a:t>then</a:t>
                </a:r>
              </a:p>
              <a:p>
                <a:r>
                  <a:rPr lang="fr-FR" dirty="0"/>
                  <a:t>y(t) = 2 A (1 – t/T) in </a:t>
                </a:r>
                <a:r>
                  <a:rPr lang="fr-FR" dirty="0" smtClean="0"/>
                  <a:t>[T/2; T].</a:t>
                </a:r>
                <a:endParaRPr lang="fr-FR" dirty="0"/>
              </a:p>
              <a:p>
                <a:r>
                  <a:rPr lang="en-US" dirty="0"/>
                  <a:t>c) periodic </a:t>
                </a:r>
                <a:r>
                  <a:rPr lang="en-US" dirty="0" err="1"/>
                  <a:t>sawtooth</a:t>
                </a:r>
                <a:r>
                  <a:rPr lang="en-US" dirty="0"/>
                  <a:t> function with period T, z(t) = A t/T in the </a:t>
                </a:r>
                <a:r>
                  <a:rPr lang="en-US" dirty="0" smtClean="0"/>
                  <a:t>meantime [0; T].</a:t>
                </a:r>
              </a:p>
              <a:p>
                <a:endParaRPr lang="en-US" dirty="0"/>
              </a:p>
              <a:p>
                <a:r>
                  <a:rPr lang="en-US" dirty="0"/>
                  <a:t>2</a:t>
                </a:r>
                <a:r>
                  <a:rPr lang="en-US" dirty="0" smtClean="0"/>
                  <a:t>) </a:t>
                </a:r>
                <a:r>
                  <a:rPr lang="en-US" dirty="0"/>
                  <a:t>The sampling process of a given signal x(t</a:t>
                </a:r>
                <a:r>
                  <a:rPr lang="en-US" dirty="0" smtClean="0"/>
                  <a:t>), </a:t>
                </a:r>
                <a:r>
                  <a:rPr lang="en-US" dirty="0"/>
                  <a:t>with a sampling frequency f</a:t>
                </a:r>
                <a:r>
                  <a:rPr lang="en-US" baseline="-25000" dirty="0"/>
                  <a:t>s</a:t>
                </a:r>
                <a:r>
                  <a:rPr lang="en-US" dirty="0"/>
                  <a:t> </a:t>
                </a:r>
                <a:r>
                  <a:rPr lang="en-US" dirty="0" smtClean="0"/>
                  <a:t>= 1/</a:t>
                </a:r>
                <a:r>
                  <a:rPr lang="en-US" dirty="0" err="1" smtClean="0"/>
                  <a:t>T</a:t>
                </a:r>
                <a:r>
                  <a:rPr lang="en-US" baseline="-25000" dirty="0" err="1" smtClean="0"/>
                  <a:t>s</a:t>
                </a:r>
                <a:r>
                  <a:rPr lang="en-US" dirty="0" smtClean="0"/>
                  <a:t>, corresponds in time </a:t>
                </a:r>
                <a:r>
                  <a:rPr lang="en-US" dirty="0"/>
                  <a:t>to multiply x(t) by the Dirac comb distribution </a:t>
                </a:r>
                <a:endParaRPr lang="en-US" dirty="0" smtClean="0"/>
              </a:p>
              <a:p>
                <a:r>
                  <a:rPr lang="en-US" dirty="0"/>
                  <a:t>	</a:t>
                </a:r>
                <a:r>
                  <a:rPr lang="en-US" dirty="0" smtClean="0"/>
                  <a:t>			</a:t>
                </a:r>
                <a:r>
                  <a:rPr lang="az-Cyrl-AZ" dirty="0" smtClean="0"/>
                  <a:t>Ш</a:t>
                </a:r>
                <a:r>
                  <a:rPr lang="en-US" dirty="0" smtClean="0"/>
                  <a:t>(t</a:t>
                </a:r>
                <a:r>
                  <a:rPr lang="en-US" dirty="0"/>
                  <a:t>) = </a:t>
                </a:r>
                <a14:m>
                  <m:oMath xmlns:m="http://schemas.openxmlformats.org/officeDocument/2006/math">
                    <m:nary>
                      <m:naryPr>
                        <m:chr m:val="∑"/>
                        <m:ctrlPr>
                          <a:rPr lang="en-US" i="1" smtClean="0">
                            <a:latin typeface="Cambria Math"/>
                          </a:rPr>
                        </m:ctrlPr>
                      </m:naryPr>
                      <m:sub>
                        <m:r>
                          <m:rPr>
                            <m:brk m:alnAt="23"/>
                          </m:rPr>
                          <a:rPr lang="fr-FR" b="0" i="1" smtClean="0">
                            <a:latin typeface="Cambria Math"/>
                          </a:rPr>
                          <m:t>𝑘</m:t>
                        </m:r>
                        <m:r>
                          <a:rPr lang="fr-FR" b="0" i="1" smtClean="0">
                            <a:latin typeface="Cambria Math"/>
                          </a:rPr>
                          <m:t>=−∞</m:t>
                        </m:r>
                      </m:sub>
                      <m:sup>
                        <m:r>
                          <a:rPr lang="fr-FR" b="0" i="1" smtClean="0">
                            <a:latin typeface="Cambria Math"/>
                          </a:rPr>
                          <m:t>+</m:t>
                        </m:r>
                        <m:r>
                          <a:rPr lang="fr-FR" b="0" i="1" smtClean="0">
                            <a:latin typeface="Cambria Math"/>
                            <a:ea typeface="Cambria Math"/>
                          </a:rPr>
                          <m:t>∞</m:t>
                        </m:r>
                      </m:sup>
                      <m:e>
                        <m:r>
                          <a:rPr lang="en-US" i="1" smtClean="0">
                            <a:latin typeface="Cambria Math"/>
                            <a:ea typeface="Cambria Math"/>
                          </a:rPr>
                          <m:t>𝛿</m:t>
                        </m:r>
                        <m:r>
                          <a:rPr lang="fr-FR" b="0" i="1" smtClean="0">
                            <a:latin typeface="Cambria Math"/>
                            <a:ea typeface="Cambria Math"/>
                          </a:rPr>
                          <m:t>(</m:t>
                        </m:r>
                        <m:r>
                          <a:rPr lang="fr-FR" b="0" i="1" smtClean="0">
                            <a:latin typeface="Cambria Math"/>
                            <a:ea typeface="Cambria Math"/>
                          </a:rPr>
                          <m:t>𝑡</m:t>
                        </m:r>
                        <m:r>
                          <a:rPr lang="fr-FR" b="0" i="1" smtClean="0">
                            <a:latin typeface="Cambria Math"/>
                            <a:ea typeface="Cambria Math"/>
                          </a:rPr>
                          <m:t>−</m:t>
                        </m:r>
                        <m:r>
                          <a:rPr lang="fr-FR" b="0" i="1" smtClean="0">
                            <a:latin typeface="Cambria Math"/>
                            <a:ea typeface="Cambria Math"/>
                          </a:rPr>
                          <m:t>𝑘</m:t>
                        </m:r>
                        <m:sSub>
                          <m:sSubPr>
                            <m:ctrlPr>
                              <a:rPr lang="fr-FR" b="0" i="1" smtClean="0">
                                <a:latin typeface="Cambria Math"/>
                                <a:ea typeface="Cambria Math"/>
                              </a:rPr>
                            </m:ctrlPr>
                          </m:sSubPr>
                          <m:e>
                            <m:r>
                              <a:rPr lang="fr-FR" b="0" i="1" smtClean="0">
                                <a:latin typeface="Cambria Math"/>
                                <a:ea typeface="Cambria Math"/>
                              </a:rPr>
                              <m:t>𝑇</m:t>
                            </m:r>
                          </m:e>
                          <m:sub>
                            <m:r>
                              <a:rPr lang="fr-FR" b="0" i="1" smtClean="0">
                                <a:latin typeface="Cambria Math"/>
                                <a:ea typeface="Cambria Math"/>
                              </a:rPr>
                              <m:t>𝑠</m:t>
                            </m:r>
                          </m:sub>
                        </m:sSub>
                      </m:e>
                    </m:nary>
                  </m:oMath>
                </a14:m>
                <a:r>
                  <a:rPr lang="en-US" dirty="0" smtClean="0"/>
                  <a:t>)</a:t>
                </a:r>
                <a:endParaRPr lang="en-US" dirty="0"/>
              </a:p>
              <a:p>
                <a:endParaRPr lang="fr-FR" dirty="0" smtClean="0"/>
              </a:p>
              <a:p>
                <a:r>
                  <a:rPr lang="fr-FR" dirty="0" err="1" smtClean="0"/>
                  <a:t>that</a:t>
                </a:r>
                <a:r>
                  <a:rPr lang="fr-FR" dirty="0" smtClean="0"/>
                  <a:t> </a:t>
                </a:r>
                <a:r>
                  <a:rPr lang="fr-FR" dirty="0" err="1"/>
                  <a:t>is</a:t>
                </a:r>
                <a:r>
                  <a:rPr lang="fr-FR" dirty="0"/>
                  <a:t>, </a:t>
                </a:r>
                <a:r>
                  <a:rPr lang="fr-FR" dirty="0" err="1"/>
                  <a:t>x</a:t>
                </a:r>
                <a:r>
                  <a:rPr lang="fr-FR" baseline="-25000" dirty="0" err="1"/>
                  <a:t>s</a:t>
                </a:r>
                <a:r>
                  <a:rPr lang="fr-FR" dirty="0"/>
                  <a:t>(t) = x(t) . </a:t>
                </a:r>
                <a:r>
                  <a:rPr lang="az-Cyrl-AZ" dirty="0"/>
                  <a:t>Ш</a:t>
                </a:r>
                <a:r>
                  <a:rPr lang="fr-FR" dirty="0" smtClean="0"/>
                  <a:t>(t</a:t>
                </a:r>
                <a:r>
                  <a:rPr lang="fr-FR" dirty="0"/>
                  <a:t>)</a:t>
                </a:r>
              </a:p>
              <a:p>
                <a:r>
                  <a:rPr lang="en-US" dirty="0" err="1"/>
                  <a:t>Determin</a:t>
                </a:r>
                <a:r>
                  <a:rPr lang="en-US" dirty="0"/>
                  <a:t> the Fourier transform of </a:t>
                </a:r>
                <a:r>
                  <a:rPr lang="en-US" dirty="0" err="1"/>
                  <a:t>x</a:t>
                </a:r>
                <a:r>
                  <a:rPr lang="en-US" baseline="-25000" dirty="0" err="1"/>
                  <a:t>s</a:t>
                </a:r>
                <a:r>
                  <a:rPr lang="en-US" dirty="0"/>
                  <a:t>(t).</a:t>
                </a:r>
              </a:p>
              <a:p>
                <a:r>
                  <a:rPr lang="en-US" dirty="0"/>
                  <a:t>Study the conditions (relation involving f</a:t>
                </a:r>
                <a:r>
                  <a:rPr lang="en-US" baseline="-25000" dirty="0"/>
                  <a:t>s</a:t>
                </a:r>
                <a:r>
                  <a:rPr lang="en-US" dirty="0"/>
                  <a:t>, and the maximal frequency </a:t>
                </a:r>
                <a:r>
                  <a:rPr lang="en-US" dirty="0" err="1"/>
                  <a:t>f</a:t>
                </a:r>
                <a:r>
                  <a:rPr lang="en-US" baseline="-25000" dirty="0" err="1"/>
                  <a:t>max</a:t>
                </a:r>
                <a:r>
                  <a:rPr lang="en-US" baseline="-25000" dirty="0"/>
                  <a:t> </a:t>
                </a:r>
                <a:r>
                  <a:rPr lang="en-US" dirty="0"/>
                  <a:t>of x(t)’s spectrum)</a:t>
                </a:r>
              </a:p>
              <a:p>
                <a:r>
                  <a:rPr lang="en-US" dirty="0"/>
                  <a:t>under which the overlap between the spectral bands appears).</a:t>
                </a:r>
              </a:p>
              <a:p>
                <a:r>
                  <a:rPr lang="en-US" dirty="0"/>
                  <a:t>Apply this to the case of signal </a:t>
                </a:r>
                <a:r>
                  <a:rPr lang="en-US" dirty="0" smtClean="0"/>
                  <a:t>x(t</a:t>
                </a:r>
                <a:r>
                  <a:rPr lang="en-US" dirty="0"/>
                  <a:t>) of exercise 1.</a:t>
                </a:r>
              </a:p>
              <a:p>
                <a:r>
                  <a:rPr lang="en-US" dirty="0"/>
                  <a:t>3</a:t>
                </a:r>
                <a:r>
                  <a:rPr lang="en-US" dirty="0" smtClean="0"/>
                  <a:t>) </a:t>
                </a:r>
                <a:r>
                  <a:rPr lang="en-US" dirty="0"/>
                  <a:t>Reproduce periodically the signal </a:t>
                </a:r>
                <a:r>
                  <a:rPr lang="en-US" dirty="0" smtClean="0"/>
                  <a:t>x(t</a:t>
                </a:r>
                <a:r>
                  <a:rPr lang="en-US" dirty="0"/>
                  <a:t>) of exercise 1, in order to have a repetitive trapeze</a:t>
                </a:r>
              </a:p>
              <a:p>
                <a:r>
                  <a:rPr lang="fr-FR" dirty="0"/>
                  <a:t>signal </a:t>
                </a:r>
                <a:r>
                  <a:rPr lang="fr-FR" dirty="0" err="1" smtClean="0"/>
                  <a:t>x</a:t>
                </a:r>
                <a:r>
                  <a:rPr lang="fr-FR" baseline="-25000" dirty="0" err="1" smtClean="0"/>
                  <a:t>R</a:t>
                </a:r>
                <a:r>
                  <a:rPr lang="fr-FR" dirty="0" smtClean="0"/>
                  <a:t>(t</a:t>
                </a:r>
                <a:r>
                  <a:rPr lang="fr-FR" dirty="0"/>
                  <a:t>) </a:t>
                </a:r>
                <a:r>
                  <a:rPr lang="fr-FR" dirty="0" err="1"/>
                  <a:t>with</a:t>
                </a:r>
                <a:r>
                  <a:rPr lang="fr-FR" dirty="0"/>
                  <a:t> </a:t>
                </a:r>
                <a:r>
                  <a:rPr lang="fr-FR" dirty="0" err="1" smtClean="0"/>
                  <a:t>period</a:t>
                </a:r>
                <a:r>
                  <a:rPr lang="fr-FR" dirty="0" smtClean="0"/>
                  <a:t> T</a:t>
                </a:r>
                <a:r>
                  <a:rPr lang="fr-FR" baseline="-25000" dirty="0" smtClean="0"/>
                  <a:t>R</a:t>
                </a:r>
                <a:r>
                  <a:rPr lang="fr-FR" dirty="0" smtClean="0"/>
                  <a:t>. </a:t>
                </a:r>
                <a:r>
                  <a:rPr lang="fr-FR" dirty="0" err="1" smtClean="0"/>
                  <a:t>Calculate</a:t>
                </a:r>
                <a:r>
                  <a:rPr lang="fr-FR" dirty="0" smtClean="0"/>
                  <a:t> </a:t>
                </a:r>
                <a:r>
                  <a:rPr lang="fr-FR" dirty="0" err="1" smtClean="0"/>
                  <a:t>its</a:t>
                </a:r>
                <a:r>
                  <a:rPr lang="fr-FR" dirty="0" smtClean="0"/>
                  <a:t> </a:t>
                </a:r>
                <a:r>
                  <a:rPr lang="fr-FR" dirty="0"/>
                  <a:t>F</a:t>
                </a:r>
                <a:r>
                  <a:rPr lang="fr-FR" dirty="0" smtClean="0"/>
                  <a:t>ourier </a:t>
                </a:r>
                <a:r>
                  <a:rPr lang="fr-FR" dirty="0" err="1" smtClean="0"/>
                  <a:t>properties</a:t>
                </a:r>
                <a:r>
                  <a:rPr lang="fr-FR" dirty="0" smtClean="0"/>
                  <a:t>.</a:t>
                </a:r>
              </a:p>
              <a:p>
                <a:r>
                  <a:rPr lang="fr-FR" dirty="0" smtClean="0"/>
                  <a:t>Notice </a:t>
                </a:r>
                <a:r>
                  <a:rPr lang="fr-FR" dirty="0" err="1" smtClean="0"/>
                  <a:t>that</a:t>
                </a:r>
                <a:r>
                  <a:rPr lang="fr-FR" dirty="0" smtClean="0"/>
                  <a:t> </a:t>
                </a:r>
                <a:r>
                  <a:rPr lang="fr-FR" dirty="0" err="1"/>
                  <a:t>x</a:t>
                </a:r>
                <a:r>
                  <a:rPr lang="fr-FR" baseline="-25000" dirty="0" err="1"/>
                  <a:t>R</a:t>
                </a:r>
                <a:r>
                  <a:rPr lang="fr-FR" dirty="0"/>
                  <a:t>(t) </a:t>
                </a:r>
                <a:r>
                  <a:rPr lang="fr-FR" dirty="0" smtClean="0"/>
                  <a:t>= x(t) * </a:t>
                </a:r>
                <a:r>
                  <a:rPr lang="az-Cyrl-AZ" dirty="0"/>
                  <a:t>Ш</a:t>
                </a:r>
                <a:r>
                  <a:rPr lang="fr-FR" dirty="0" smtClean="0"/>
                  <a:t>(t)</a:t>
                </a:r>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107504" y="188640"/>
                <a:ext cx="8928992" cy="6189836"/>
              </a:xfrm>
              <a:prstGeom prst="rect">
                <a:avLst/>
              </a:prstGeom>
              <a:blipFill rotWithShape="1">
                <a:blip r:embed="rId2"/>
                <a:stretch>
                  <a:fillRect l="-615" t="-493" r="-888" b="-690"/>
                </a:stretch>
              </a:blipFill>
            </p:spPr>
            <p:txBody>
              <a:bodyPr/>
              <a:lstStyle/>
              <a:p>
                <a:r>
                  <a:rPr lang="fr-FR">
                    <a:noFill/>
                  </a:rPr>
                  <a:t> </a:t>
                </a:r>
              </a:p>
            </p:txBody>
          </p:sp>
        </mc:Fallback>
      </mc:AlternateContent>
    </p:spTree>
    <p:extLst>
      <p:ext uri="{BB962C8B-B14F-4D97-AF65-F5344CB8AC3E}">
        <p14:creationId xmlns:p14="http://schemas.microsoft.com/office/powerpoint/2010/main" val="20430521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323528" y="548680"/>
                <a:ext cx="8366720" cy="6432402"/>
              </a:xfrm>
              <a:prstGeom prst="rect">
                <a:avLst/>
              </a:prstGeom>
              <a:noFill/>
            </p:spPr>
            <p:txBody>
              <a:bodyPr wrap="square" rtlCol="0">
                <a:spAutoFit/>
              </a:bodyPr>
              <a:lstStyle/>
              <a:p>
                <a:pPr algn="ctr"/>
                <a:r>
                  <a:rPr lang="fr-FR" sz="3200" dirty="0" smtClean="0"/>
                  <a:t>Sampling of a </a:t>
                </a:r>
                <a:r>
                  <a:rPr lang="fr-FR" sz="3200" dirty="0" err="1" smtClean="0"/>
                  <a:t>continuous</a:t>
                </a:r>
                <a:r>
                  <a:rPr lang="fr-FR" sz="3200" dirty="0"/>
                  <a:t>-</a:t>
                </a:r>
                <a:r>
                  <a:rPr lang="fr-FR" sz="3200" dirty="0" smtClean="0"/>
                  <a:t>time signal</a:t>
                </a:r>
              </a:p>
              <a:p>
                <a:endParaRPr lang="fr-FR" dirty="0"/>
              </a:p>
              <a:p>
                <a:r>
                  <a:rPr lang="fr-FR" sz="2400" dirty="0" smtClean="0"/>
                  <a:t>Let us </a:t>
                </a:r>
                <a:r>
                  <a:rPr lang="fr-FR" sz="2400" dirty="0" err="1" smtClean="0"/>
                  <a:t>consider</a:t>
                </a:r>
                <a:r>
                  <a:rPr lang="fr-FR" sz="2400" dirty="0" smtClean="0"/>
                  <a:t> a </a:t>
                </a:r>
                <a:r>
                  <a:rPr lang="fr-FR" sz="2400" dirty="0" err="1" smtClean="0"/>
                  <a:t>continuous</a:t>
                </a:r>
                <a:r>
                  <a:rPr lang="fr-FR" sz="2400" dirty="0"/>
                  <a:t>-</a:t>
                </a:r>
                <a:r>
                  <a:rPr lang="fr-FR" sz="2400" dirty="0" smtClean="0"/>
                  <a:t>time signal s(t) </a:t>
                </a:r>
                <a:r>
                  <a:rPr lang="fr-FR" sz="2400" dirty="0" err="1" smtClean="0"/>
                  <a:t>whose</a:t>
                </a:r>
                <a:r>
                  <a:rPr lang="fr-FR" sz="2400" dirty="0" smtClean="0"/>
                  <a:t> </a:t>
                </a:r>
                <a:r>
                  <a:rPr lang="fr-FR" sz="2400" dirty="0"/>
                  <a:t>F</a:t>
                </a:r>
                <a:r>
                  <a:rPr lang="fr-FR" sz="2400" dirty="0" smtClean="0"/>
                  <a:t>ourier </a:t>
                </a:r>
                <a:r>
                  <a:rPr lang="fr-FR" sz="2400" dirty="0" err="1" smtClean="0"/>
                  <a:t>Transform</a:t>
                </a:r>
                <a:r>
                  <a:rPr lang="fr-FR" sz="2400" dirty="0" smtClean="0"/>
                  <a:t>  </a:t>
                </a:r>
                <a:r>
                  <a:rPr lang="fr-FR" sz="2400" dirty="0" err="1" smtClean="0"/>
                  <a:t>is</a:t>
                </a:r>
                <a:r>
                  <a:rPr lang="fr-FR" sz="2400" dirty="0" smtClean="0"/>
                  <a:t> S(f), </a:t>
                </a:r>
                <a:r>
                  <a:rPr lang="fr-FR" sz="2400" dirty="0" err="1" smtClean="0"/>
                  <a:t>such</a:t>
                </a:r>
                <a:r>
                  <a:rPr lang="fr-FR" sz="2400" dirty="0" smtClean="0"/>
                  <a:t> as:</a:t>
                </a:r>
              </a:p>
              <a:p>
                <a:endParaRPr lang="fr-FR" sz="2400" dirty="0" smtClean="0"/>
              </a:p>
              <a:p>
                <a:endParaRPr lang="fr-FR" sz="2400" dirty="0"/>
              </a:p>
              <a:p>
                <a14:m>
                  <m:oMath xmlns:m="http://schemas.openxmlformats.org/officeDocument/2006/math">
                    <m:r>
                      <a:rPr lang="fr-FR" sz="2400" b="0" i="1" smtClean="0">
                        <a:latin typeface="Cambria Math"/>
                      </a:rPr>
                      <m:t>𝑆</m:t>
                    </m:r>
                    <m:d>
                      <m:dPr>
                        <m:ctrlPr>
                          <a:rPr lang="fr-FR" sz="2400" b="0" i="1" smtClean="0">
                            <a:latin typeface="Cambria Math"/>
                          </a:rPr>
                        </m:ctrlPr>
                      </m:dPr>
                      <m:e>
                        <m:r>
                          <a:rPr lang="fr-FR" sz="2400" b="0" i="1" smtClean="0">
                            <a:latin typeface="Cambria Math"/>
                          </a:rPr>
                          <m:t>𝑓</m:t>
                        </m:r>
                      </m:e>
                    </m:d>
                    <m:r>
                      <a:rPr lang="fr-FR" sz="2400" b="0" i="1" smtClean="0">
                        <a:latin typeface="Cambria Math"/>
                      </a:rPr>
                      <m:t>= </m:t>
                    </m:r>
                    <m:nary>
                      <m:naryPr>
                        <m:ctrlPr>
                          <a:rPr lang="fr-FR" sz="2400" b="0" i="1" smtClean="0">
                            <a:latin typeface="Cambria Math"/>
                          </a:rPr>
                        </m:ctrlPr>
                      </m:naryPr>
                      <m:sub>
                        <m:r>
                          <m:rPr>
                            <m:brk m:alnAt="23"/>
                          </m:rPr>
                          <a:rPr lang="fr-FR" sz="2400" b="0" i="1" smtClean="0">
                            <a:latin typeface="Cambria Math"/>
                          </a:rPr>
                          <m:t>−</m:t>
                        </m:r>
                        <m:r>
                          <a:rPr lang="fr-FR" sz="2400" b="0" i="1" smtClean="0">
                            <a:latin typeface="Cambria Math"/>
                            <a:ea typeface="Cambria Math"/>
                          </a:rPr>
                          <m:t>∞</m:t>
                        </m:r>
                      </m:sub>
                      <m:sup>
                        <m:r>
                          <a:rPr lang="fr-FR" sz="2400" b="0" i="1" smtClean="0">
                            <a:latin typeface="Cambria Math"/>
                          </a:rPr>
                          <m:t>+</m:t>
                        </m:r>
                        <m:r>
                          <a:rPr lang="fr-FR" sz="2400" b="0" i="1" smtClean="0">
                            <a:latin typeface="Cambria Math"/>
                            <a:ea typeface="Cambria Math"/>
                          </a:rPr>
                          <m:t>∞</m:t>
                        </m:r>
                      </m:sup>
                      <m:e>
                        <m:r>
                          <a:rPr lang="fr-FR" sz="2400" b="0" i="1" smtClean="0">
                            <a:latin typeface="Cambria Math"/>
                          </a:rPr>
                          <m:t>𝑠</m:t>
                        </m:r>
                        <m:r>
                          <a:rPr lang="fr-FR" sz="2400" b="0" i="1" smtClean="0">
                            <a:latin typeface="Cambria Math"/>
                          </a:rPr>
                          <m:t>(</m:t>
                        </m:r>
                        <m:r>
                          <a:rPr lang="fr-FR" sz="2400" b="0" i="1" smtClean="0">
                            <a:latin typeface="Cambria Math"/>
                          </a:rPr>
                          <m:t>𝑡</m:t>
                        </m:r>
                        <m:r>
                          <a:rPr lang="fr-FR" sz="2400" b="0" i="1" smtClean="0">
                            <a:latin typeface="Cambria Math"/>
                          </a:rPr>
                          <m:t>)</m:t>
                        </m:r>
                        <m:sSup>
                          <m:sSupPr>
                            <m:ctrlPr>
                              <a:rPr lang="fr-FR" sz="2400" b="0" i="1" smtClean="0">
                                <a:latin typeface="Cambria Math"/>
                              </a:rPr>
                            </m:ctrlPr>
                          </m:sSupPr>
                          <m:e>
                            <m:r>
                              <a:rPr lang="fr-FR" sz="2400" b="0" i="1" smtClean="0">
                                <a:latin typeface="Cambria Math"/>
                              </a:rPr>
                              <m:t>𝑒</m:t>
                            </m:r>
                          </m:e>
                          <m:sup>
                            <m:r>
                              <a:rPr lang="fr-FR" sz="2400" b="0" i="1" smtClean="0">
                                <a:latin typeface="Cambria Math"/>
                              </a:rPr>
                              <m:t>−2</m:t>
                            </m:r>
                            <m:r>
                              <a:rPr lang="fr-FR" sz="2400" b="0" i="1" smtClean="0">
                                <a:latin typeface="Cambria Math"/>
                              </a:rPr>
                              <m:t>𝑗</m:t>
                            </m:r>
                            <m:r>
                              <m:rPr>
                                <m:sty m:val="p"/>
                              </m:rPr>
                              <a:rPr lang="el-GR" sz="2400" b="0" i="1" smtClean="0">
                                <a:latin typeface="Cambria Math"/>
                              </a:rPr>
                              <m:t>π</m:t>
                            </m:r>
                            <m:r>
                              <a:rPr lang="fr-FR" sz="2400" b="0" i="1" smtClean="0">
                                <a:latin typeface="Cambria Math"/>
                              </a:rPr>
                              <m:t>𝑓𝑡</m:t>
                            </m:r>
                          </m:sup>
                        </m:sSup>
                      </m:e>
                    </m:nary>
                  </m:oMath>
                </a14:m>
                <a:r>
                  <a:rPr lang="fr-FR" sz="2400" dirty="0" smtClean="0"/>
                  <a:t> </a:t>
                </a:r>
                <a:r>
                  <a:rPr lang="fr-FR" sz="2400" i="1" dirty="0" err="1" smtClean="0"/>
                  <a:t>dt</a:t>
                </a:r>
                <a:r>
                  <a:rPr lang="fr-FR" sz="2400" dirty="0" smtClean="0"/>
                  <a:t> .</a:t>
                </a:r>
              </a:p>
              <a:p>
                <a:endParaRPr lang="fr-FR" sz="2400" dirty="0" smtClean="0"/>
              </a:p>
              <a:p>
                <a:endParaRPr lang="fr-FR" sz="2400" dirty="0" smtClean="0"/>
              </a:p>
              <a:p>
                <a:endParaRPr lang="fr-FR" sz="2400" dirty="0"/>
              </a:p>
              <a:p>
                <a:endParaRPr lang="fr-FR" sz="2400" dirty="0"/>
              </a:p>
              <a:p>
                <a:r>
                  <a:rPr lang="fr-FR" sz="2400" dirty="0" smtClean="0"/>
                  <a:t>The </a:t>
                </a:r>
                <a:r>
                  <a:rPr lang="fr-FR" sz="2400" dirty="0" err="1" smtClean="0"/>
                  <a:t>sampled</a:t>
                </a:r>
                <a:r>
                  <a:rPr lang="fr-FR" sz="2400" dirty="0" smtClean="0"/>
                  <a:t> version of s(t), </a:t>
                </a:r>
                <a:r>
                  <a:rPr lang="fr-FR" sz="2400" dirty="0" err="1" smtClean="0"/>
                  <a:t>that</a:t>
                </a:r>
                <a:r>
                  <a:rPr lang="fr-FR" sz="2400" dirty="0" smtClean="0"/>
                  <a:t> </a:t>
                </a:r>
                <a:r>
                  <a:rPr lang="fr-FR" sz="2400" dirty="0" err="1" smtClean="0"/>
                  <a:t>we</a:t>
                </a:r>
                <a:r>
                  <a:rPr lang="fr-FR" sz="2400" dirty="0" smtClean="0"/>
                  <a:t> </a:t>
                </a:r>
                <a:r>
                  <a:rPr lang="fr-FR" sz="2400" dirty="0" err="1" smtClean="0"/>
                  <a:t>will</a:t>
                </a:r>
                <a:r>
                  <a:rPr lang="fr-FR" sz="2400" dirty="0" smtClean="0"/>
                  <a:t> call s</a:t>
                </a:r>
                <a:r>
                  <a:rPr lang="fr-FR" sz="2400" baseline="-25000" dirty="0" smtClean="0"/>
                  <a:t>n</a:t>
                </a:r>
                <a:r>
                  <a:rPr lang="fr-FR" sz="2400" dirty="0" smtClean="0"/>
                  <a:t>(k), </a:t>
                </a:r>
                <a:r>
                  <a:rPr lang="fr-FR" sz="2400" dirty="0" err="1" smtClean="0"/>
                  <a:t>can</a:t>
                </a:r>
                <a:r>
                  <a:rPr lang="fr-FR" sz="2400" dirty="0" smtClean="0"/>
                  <a:t> </a:t>
                </a:r>
                <a:r>
                  <a:rPr lang="fr-FR" sz="2400" dirty="0" err="1" smtClean="0"/>
                  <a:t>be</a:t>
                </a:r>
                <a:r>
                  <a:rPr lang="fr-FR" sz="2400" dirty="0" smtClean="0"/>
                  <a:t> </a:t>
                </a:r>
                <a:r>
                  <a:rPr lang="fr-FR" sz="2400" dirty="0" err="1" smtClean="0"/>
                  <a:t>seen</a:t>
                </a:r>
                <a:r>
                  <a:rPr lang="fr-FR" sz="2400" dirty="0" smtClean="0"/>
                  <a:t> as:</a:t>
                </a:r>
              </a:p>
              <a:p>
                <a:endParaRPr lang="fr-FR" sz="2400" dirty="0"/>
              </a:p>
              <a:p>
                <a:r>
                  <a:rPr lang="fr-FR" sz="2400" dirty="0"/>
                  <a:t>s</a:t>
                </a:r>
                <a:r>
                  <a:rPr lang="fr-FR" sz="2400" baseline="-25000" dirty="0"/>
                  <a:t>n</a:t>
                </a:r>
                <a:r>
                  <a:rPr lang="fr-FR" sz="2400" dirty="0"/>
                  <a:t>(k</a:t>
                </a:r>
                <a:r>
                  <a:rPr lang="fr-FR" sz="2400" dirty="0" smtClean="0"/>
                  <a:t>) = s(t) . </a:t>
                </a:r>
                <a:r>
                  <a:rPr lang="az-Cyrl-AZ" sz="2400" dirty="0" smtClean="0"/>
                  <a:t>Ш</a:t>
                </a:r>
                <a:r>
                  <a:rPr lang="fr-FR" sz="2400" baseline="-25000" dirty="0" err="1" smtClean="0"/>
                  <a:t>Ts</a:t>
                </a:r>
                <a:r>
                  <a:rPr lang="fr-FR" sz="2400" dirty="0" smtClean="0"/>
                  <a:t> (t) = </a:t>
                </a:r>
                <a:r>
                  <a:rPr lang="fr-FR" sz="2400" dirty="0"/>
                  <a:t>s(t) </a:t>
                </a:r>
                <a:r>
                  <a:rPr lang="fr-FR" sz="2400" dirty="0" smtClean="0"/>
                  <a:t>. </a:t>
                </a:r>
                <a:r>
                  <a:rPr lang="fr-FR" sz="2400" dirty="0" err="1" smtClean="0"/>
                  <a:t>T</a:t>
                </a:r>
                <a:r>
                  <a:rPr lang="fr-FR" sz="2400" baseline="-25000" dirty="0" err="1" smtClean="0"/>
                  <a:t>s</a:t>
                </a:r>
                <a:r>
                  <a:rPr lang="fr-FR" sz="2400" dirty="0" smtClean="0"/>
                  <a:t> . </a:t>
                </a:r>
                <a14:m>
                  <m:oMath xmlns:m="http://schemas.openxmlformats.org/officeDocument/2006/math">
                    <m:nary>
                      <m:naryPr>
                        <m:chr m:val="∑"/>
                        <m:ctrlPr>
                          <a:rPr lang="fr-FR" sz="2400" b="0" i="1" smtClean="0">
                            <a:latin typeface="Cambria Math"/>
                          </a:rPr>
                        </m:ctrlPr>
                      </m:naryPr>
                      <m:sub>
                        <m:r>
                          <m:rPr>
                            <m:brk m:alnAt="23"/>
                          </m:rPr>
                          <a:rPr lang="fr-FR" sz="2400" b="0" i="1" smtClean="0">
                            <a:latin typeface="Cambria Math"/>
                          </a:rPr>
                          <m:t>𝑘</m:t>
                        </m:r>
                        <m:r>
                          <a:rPr lang="fr-FR" sz="2400" b="0" i="1" smtClean="0">
                            <a:latin typeface="Cambria Math"/>
                          </a:rPr>
                          <m:t> =−∞</m:t>
                        </m:r>
                      </m:sub>
                      <m:sup>
                        <m:r>
                          <a:rPr lang="fr-FR" sz="2400" b="0" i="1" smtClean="0">
                            <a:latin typeface="Cambria Math"/>
                          </a:rPr>
                          <m:t>+</m:t>
                        </m:r>
                        <m:r>
                          <a:rPr lang="fr-FR" sz="2400" b="0" i="1" smtClean="0">
                            <a:latin typeface="Cambria Math"/>
                            <a:ea typeface="Cambria Math"/>
                          </a:rPr>
                          <m:t>∞</m:t>
                        </m:r>
                      </m:sup>
                      <m:e>
                        <m:r>
                          <a:rPr lang="fr-FR" sz="2400" b="0" i="1" smtClean="0">
                            <a:latin typeface="Cambria Math"/>
                          </a:rPr>
                          <m:t>  </m:t>
                        </m:r>
                        <m:r>
                          <a:rPr lang="fr-FR" sz="2400" b="0" i="1" smtClean="0">
                            <a:latin typeface="Cambria Math"/>
                            <a:ea typeface="Cambria Math"/>
                          </a:rPr>
                          <m:t>𝛿</m:t>
                        </m:r>
                        <m:r>
                          <a:rPr lang="fr-FR" sz="2400" b="0" i="1" smtClean="0">
                            <a:latin typeface="Cambria Math"/>
                            <a:ea typeface="Cambria Math"/>
                          </a:rPr>
                          <m:t>(</m:t>
                        </m:r>
                        <m:r>
                          <a:rPr lang="fr-FR" sz="2400" b="0" i="1" smtClean="0">
                            <a:latin typeface="Cambria Math"/>
                            <a:ea typeface="Cambria Math"/>
                          </a:rPr>
                          <m:t>𝑡</m:t>
                        </m:r>
                        <m:r>
                          <a:rPr lang="fr-FR" sz="2400" b="0" i="1" smtClean="0">
                            <a:latin typeface="Cambria Math"/>
                            <a:ea typeface="Cambria Math"/>
                          </a:rPr>
                          <m:t> −</m:t>
                        </m:r>
                        <m:r>
                          <a:rPr lang="fr-FR" sz="2400" b="0" i="1" smtClean="0">
                            <a:latin typeface="Cambria Math"/>
                            <a:ea typeface="Cambria Math"/>
                          </a:rPr>
                          <m:t>𝑘</m:t>
                        </m:r>
                        <m:r>
                          <a:rPr lang="fr-FR" sz="2400" b="0" i="1" smtClean="0">
                            <a:latin typeface="Cambria Math"/>
                            <a:ea typeface="Cambria Math"/>
                          </a:rPr>
                          <m:t> </m:t>
                        </m:r>
                        <m:r>
                          <a:rPr lang="fr-FR" sz="2400" b="0" i="1" smtClean="0">
                            <a:latin typeface="Cambria Math"/>
                            <a:ea typeface="Cambria Math"/>
                          </a:rPr>
                          <m:t>𝑇𝑠</m:t>
                        </m:r>
                        <m:r>
                          <a:rPr lang="fr-FR" sz="2400" b="0" i="1" smtClean="0">
                            <a:latin typeface="Cambria Math"/>
                            <a:ea typeface="Cambria Math"/>
                          </a:rPr>
                          <m:t>)</m:t>
                        </m:r>
                      </m:e>
                    </m:nary>
                    <m:r>
                      <a:rPr lang="fr-FR" sz="2400" b="0" i="1" smtClean="0">
                        <a:latin typeface="Cambria Math"/>
                      </a:rPr>
                      <m:t> </m:t>
                    </m:r>
                  </m:oMath>
                </a14:m>
                <a:endParaRPr lang="fr-FR" sz="2400" dirty="0" smtClean="0"/>
              </a:p>
              <a:p>
                <a:endParaRPr lang="fr-FR" sz="2400" dirty="0" smtClean="0"/>
              </a:p>
              <a:p>
                <a:endParaRPr lang="fr-FR" sz="2400" dirty="0" smtClean="0"/>
              </a:p>
              <a:p>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323528" y="548680"/>
                <a:ext cx="8366720" cy="6432402"/>
              </a:xfrm>
              <a:prstGeom prst="rect">
                <a:avLst/>
              </a:prstGeom>
              <a:blipFill rotWithShape="1">
                <a:blip r:embed="rId2"/>
                <a:stretch>
                  <a:fillRect l="-1092" t="-1232"/>
                </a:stretch>
              </a:blipFill>
            </p:spPr>
            <p:txBody>
              <a:bodyPr/>
              <a:lstStyle/>
              <a:p>
                <a:r>
                  <a:rPr lang="fr-FR">
                    <a:noFill/>
                  </a:rPr>
                  <a:t> </a:t>
                </a:r>
              </a:p>
            </p:txBody>
          </p:sp>
        </mc:Fallback>
      </mc:AlternateContent>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601" y="1988840"/>
            <a:ext cx="3143743"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47044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899592" y="188640"/>
                <a:ext cx="7848872" cy="4810804"/>
              </a:xfrm>
              <a:prstGeom prst="rect">
                <a:avLst/>
              </a:prstGeom>
              <a:noFill/>
            </p:spPr>
            <p:txBody>
              <a:bodyPr wrap="square" rtlCol="0">
                <a:spAutoFit/>
              </a:bodyPr>
              <a:lstStyle/>
              <a:p>
                <a:r>
                  <a:rPr lang="fr-FR" sz="2400" dirty="0" smtClean="0"/>
                  <a:t>The Fourier </a:t>
                </a:r>
                <a:r>
                  <a:rPr lang="fr-FR" sz="2400" dirty="0" err="1" smtClean="0"/>
                  <a:t>Transform</a:t>
                </a:r>
                <a:r>
                  <a:rPr lang="fr-FR" sz="2400" dirty="0" smtClean="0"/>
                  <a:t> of the signal </a:t>
                </a:r>
              </a:p>
              <a:p>
                <a:r>
                  <a:rPr lang="fr-FR" sz="2400" dirty="0"/>
                  <a:t>	</a:t>
                </a:r>
                <a:r>
                  <a:rPr lang="fr-FR" sz="2400" dirty="0" smtClean="0"/>
                  <a:t>	</a:t>
                </a:r>
              </a:p>
              <a:p>
                <a:r>
                  <a:rPr lang="fr-FR" sz="2400" dirty="0"/>
                  <a:t>	</a:t>
                </a:r>
                <a:r>
                  <a:rPr lang="fr-FR" sz="2400" dirty="0" smtClean="0"/>
                  <a:t>	s</a:t>
                </a:r>
                <a:r>
                  <a:rPr lang="fr-FR" sz="2400" baseline="-25000" dirty="0" smtClean="0"/>
                  <a:t>n</a:t>
                </a:r>
                <a:r>
                  <a:rPr lang="fr-FR" sz="2400" dirty="0" smtClean="0"/>
                  <a:t>(k</a:t>
                </a:r>
                <a:r>
                  <a:rPr lang="fr-FR" sz="2400" dirty="0"/>
                  <a:t>) = s(t) . </a:t>
                </a:r>
                <a:r>
                  <a:rPr lang="az-Cyrl-AZ" sz="2400" dirty="0"/>
                  <a:t>Ш</a:t>
                </a:r>
                <a:r>
                  <a:rPr lang="fr-FR" sz="2400" baseline="-25000" dirty="0" err="1"/>
                  <a:t>Ts</a:t>
                </a:r>
                <a:r>
                  <a:rPr lang="fr-FR" sz="2400" dirty="0"/>
                  <a:t> (t) </a:t>
                </a:r>
                <a:endParaRPr lang="fr-FR" sz="2400" dirty="0" smtClean="0"/>
              </a:p>
              <a:p>
                <a:endParaRPr lang="fr-FR" sz="2400" dirty="0" smtClean="0"/>
              </a:p>
              <a:p>
                <a:r>
                  <a:rPr lang="fr-FR" sz="2400" dirty="0"/>
                  <a:t>	</a:t>
                </a:r>
                <a:r>
                  <a:rPr lang="fr-FR" sz="2400" dirty="0" smtClean="0"/>
                  <a:t>		= </a:t>
                </a:r>
                <a:r>
                  <a:rPr lang="fr-FR" sz="2400" dirty="0"/>
                  <a:t>s(t) . </a:t>
                </a:r>
                <a:r>
                  <a:rPr lang="fr-FR" sz="2400" dirty="0" err="1"/>
                  <a:t>T</a:t>
                </a:r>
                <a:r>
                  <a:rPr lang="fr-FR" sz="2400" baseline="-25000" dirty="0" err="1"/>
                  <a:t>s</a:t>
                </a:r>
                <a:r>
                  <a:rPr lang="fr-FR" sz="2400" dirty="0"/>
                  <a:t> . </a:t>
                </a:r>
                <a14:m>
                  <m:oMath xmlns:m="http://schemas.openxmlformats.org/officeDocument/2006/math">
                    <m:nary>
                      <m:naryPr>
                        <m:chr m:val="∑"/>
                        <m:ctrlPr>
                          <a:rPr lang="fr-FR" sz="2400" i="1">
                            <a:latin typeface="Cambria Math"/>
                          </a:rPr>
                        </m:ctrlPr>
                      </m:naryPr>
                      <m:sub>
                        <m:r>
                          <m:rPr>
                            <m:brk m:alnAt="23"/>
                          </m:rPr>
                          <a:rPr lang="fr-FR" sz="2400" i="1">
                            <a:latin typeface="Cambria Math"/>
                          </a:rPr>
                          <m:t>𝑘</m:t>
                        </m:r>
                        <m:r>
                          <a:rPr lang="fr-FR" sz="2400" i="1">
                            <a:latin typeface="Cambria Math"/>
                          </a:rPr>
                          <m:t> =−∞</m:t>
                        </m:r>
                      </m:sub>
                      <m:sup>
                        <m:r>
                          <a:rPr lang="fr-FR" sz="2400" i="1">
                            <a:latin typeface="Cambria Math"/>
                          </a:rPr>
                          <m:t>+</m:t>
                        </m:r>
                        <m:r>
                          <a:rPr lang="fr-FR" sz="2400" i="1">
                            <a:latin typeface="Cambria Math"/>
                            <a:ea typeface="Cambria Math"/>
                          </a:rPr>
                          <m:t>∞</m:t>
                        </m:r>
                      </m:sup>
                      <m:e>
                        <m:r>
                          <a:rPr lang="fr-FR" sz="2400" i="1">
                            <a:latin typeface="Cambria Math"/>
                          </a:rPr>
                          <m:t>  </m:t>
                        </m:r>
                        <m:r>
                          <a:rPr lang="fr-FR" sz="2400" i="1">
                            <a:latin typeface="Cambria Math"/>
                            <a:ea typeface="Cambria Math"/>
                          </a:rPr>
                          <m:t>𝛿</m:t>
                        </m:r>
                        <m:r>
                          <a:rPr lang="fr-FR" sz="2400" i="1">
                            <a:latin typeface="Cambria Math"/>
                            <a:ea typeface="Cambria Math"/>
                          </a:rPr>
                          <m:t>(</m:t>
                        </m:r>
                        <m:r>
                          <a:rPr lang="fr-FR" sz="2400" i="1">
                            <a:latin typeface="Cambria Math"/>
                            <a:ea typeface="Cambria Math"/>
                          </a:rPr>
                          <m:t>𝑡</m:t>
                        </m:r>
                        <m:r>
                          <a:rPr lang="fr-FR" sz="2400" i="1">
                            <a:latin typeface="Cambria Math"/>
                            <a:ea typeface="Cambria Math"/>
                          </a:rPr>
                          <m:t> −</m:t>
                        </m:r>
                        <m:r>
                          <a:rPr lang="fr-FR" sz="2400" i="1">
                            <a:latin typeface="Cambria Math"/>
                            <a:ea typeface="Cambria Math"/>
                          </a:rPr>
                          <m:t>𝑘</m:t>
                        </m:r>
                        <m:r>
                          <a:rPr lang="fr-FR" sz="2400" i="1">
                            <a:latin typeface="Cambria Math"/>
                            <a:ea typeface="Cambria Math"/>
                          </a:rPr>
                          <m:t> </m:t>
                        </m:r>
                        <m:r>
                          <a:rPr lang="fr-FR" sz="2400" i="1">
                            <a:latin typeface="Cambria Math"/>
                            <a:ea typeface="Cambria Math"/>
                          </a:rPr>
                          <m:t>𝑇𝑠</m:t>
                        </m:r>
                        <m:r>
                          <a:rPr lang="fr-FR" sz="2400" i="1">
                            <a:latin typeface="Cambria Math"/>
                            <a:ea typeface="Cambria Math"/>
                          </a:rPr>
                          <m:t>)</m:t>
                        </m:r>
                      </m:e>
                    </m:nary>
                    <m:r>
                      <a:rPr lang="fr-FR" sz="2400" i="1">
                        <a:latin typeface="Cambria Math"/>
                      </a:rPr>
                      <m:t> </m:t>
                    </m:r>
                  </m:oMath>
                </a14:m>
                <a:endParaRPr lang="fr-FR" sz="2400" dirty="0"/>
              </a:p>
              <a:p>
                <a:endParaRPr lang="fr-FR" sz="2400" dirty="0"/>
              </a:p>
              <a:p>
                <a:r>
                  <a:rPr lang="fr-FR" sz="2400" dirty="0" err="1" smtClean="0"/>
                  <a:t>is</a:t>
                </a:r>
                <a:r>
                  <a:rPr lang="fr-FR" sz="2400" dirty="0" smtClean="0"/>
                  <a:t>  S</a:t>
                </a:r>
                <a:r>
                  <a:rPr lang="fr-FR" sz="2400" baseline="-25000" dirty="0" smtClean="0"/>
                  <a:t>n</a:t>
                </a:r>
                <a:r>
                  <a:rPr lang="fr-FR" sz="2400" dirty="0" smtClean="0"/>
                  <a:t>(f</a:t>
                </a:r>
                <a:r>
                  <a:rPr lang="fr-FR" sz="2400" dirty="0"/>
                  <a:t>) = S(f) * </a:t>
                </a:r>
                <a:r>
                  <a:rPr lang="fr-FR" sz="2400" dirty="0" err="1"/>
                  <a:t>T</a:t>
                </a:r>
                <a:r>
                  <a:rPr lang="fr-FR" sz="2400" baseline="-25000" dirty="0" err="1"/>
                  <a:t>s</a:t>
                </a:r>
                <a:r>
                  <a:rPr lang="fr-FR" sz="2400" dirty="0"/>
                  <a:t> . </a:t>
                </a:r>
                <a:r>
                  <a:rPr lang="fr-FR" sz="2400" dirty="0" err="1"/>
                  <a:t>f</a:t>
                </a:r>
                <a:r>
                  <a:rPr lang="fr-FR" sz="2400" baseline="-25000" dirty="0" err="1" smtClean="0"/>
                  <a:t>s</a:t>
                </a:r>
                <a:r>
                  <a:rPr lang="fr-FR" sz="2400" dirty="0" smtClean="0"/>
                  <a:t> </a:t>
                </a:r>
                <a:r>
                  <a:rPr lang="az-Cyrl-AZ" sz="2400" dirty="0"/>
                  <a:t>Ш</a:t>
                </a:r>
                <a:r>
                  <a:rPr lang="fr-FR" sz="2400" baseline="-25000" dirty="0" err="1"/>
                  <a:t>fs</a:t>
                </a:r>
                <a:r>
                  <a:rPr lang="fr-FR" sz="2400" dirty="0"/>
                  <a:t> (f) =  </a:t>
                </a:r>
                <a:r>
                  <a:rPr lang="fr-FR" sz="2400" dirty="0" smtClean="0"/>
                  <a:t>S(f</a:t>
                </a:r>
                <a:r>
                  <a:rPr lang="fr-FR" sz="2400" dirty="0"/>
                  <a:t>) *</a:t>
                </a:r>
                <a:r>
                  <a:rPr lang="fr-FR" sz="2400" dirty="0" smtClean="0"/>
                  <a:t> </a:t>
                </a:r>
                <a14:m>
                  <m:oMath xmlns:m="http://schemas.openxmlformats.org/officeDocument/2006/math">
                    <m:nary>
                      <m:naryPr>
                        <m:chr m:val="∑"/>
                        <m:ctrlPr>
                          <a:rPr lang="fr-FR" sz="2400" i="1">
                            <a:latin typeface="Cambria Math"/>
                          </a:rPr>
                        </m:ctrlPr>
                      </m:naryPr>
                      <m:sub>
                        <m:r>
                          <m:rPr>
                            <m:brk m:alnAt="23"/>
                          </m:rPr>
                          <a:rPr lang="fr-FR" sz="2400" i="1">
                            <a:latin typeface="Cambria Math"/>
                          </a:rPr>
                          <m:t>𝑘</m:t>
                        </m:r>
                        <m:r>
                          <a:rPr lang="fr-FR" sz="2400" i="1">
                            <a:latin typeface="Cambria Math"/>
                          </a:rPr>
                          <m:t>′ =−∞</m:t>
                        </m:r>
                      </m:sub>
                      <m:sup>
                        <m:r>
                          <a:rPr lang="fr-FR" sz="2400" i="1">
                            <a:latin typeface="Cambria Math"/>
                          </a:rPr>
                          <m:t>+</m:t>
                        </m:r>
                        <m:r>
                          <a:rPr lang="fr-FR" sz="2400" i="1">
                            <a:latin typeface="Cambria Math"/>
                            <a:ea typeface="Cambria Math"/>
                          </a:rPr>
                          <m:t>∞</m:t>
                        </m:r>
                      </m:sup>
                      <m:e>
                        <m:r>
                          <a:rPr lang="fr-FR" sz="2400" i="1">
                            <a:latin typeface="Cambria Math"/>
                          </a:rPr>
                          <m:t>  </m:t>
                        </m:r>
                        <m:r>
                          <a:rPr lang="fr-FR" sz="2400" i="1">
                            <a:latin typeface="Cambria Math"/>
                            <a:ea typeface="Cambria Math"/>
                          </a:rPr>
                          <m:t>𝛿</m:t>
                        </m:r>
                        <m:r>
                          <a:rPr lang="fr-FR" sz="2400" i="1">
                            <a:latin typeface="Cambria Math"/>
                            <a:ea typeface="Cambria Math"/>
                          </a:rPr>
                          <m:t>(</m:t>
                        </m:r>
                        <m:r>
                          <a:rPr lang="fr-FR" sz="2400" i="1">
                            <a:latin typeface="Cambria Math"/>
                            <a:ea typeface="Cambria Math"/>
                          </a:rPr>
                          <m:t>𝑓</m:t>
                        </m:r>
                        <m:r>
                          <a:rPr lang="fr-FR" sz="2400" i="1">
                            <a:latin typeface="Cambria Math"/>
                            <a:ea typeface="Cambria Math"/>
                          </a:rPr>
                          <m:t> −</m:t>
                        </m:r>
                        <m:r>
                          <a:rPr lang="fr-FR" sz="2400" i="1">
                            <a:latin typeface="Cambria Math"/>
                            <a:ea typeface="Cambria Math"/>
                          </a:rPr>
                          <m:t>𝑘</m:t>
                        </m:r>
                        <m:r>
                          <a:rPr lang="fr-FR" sz="2400" i="1">
                            <a:latin typeface="Cambria Math"/>
                            <a:ea typeface="Cambria Math"/>
                          </a:rPr>
                          <m:t>′</m:t>
                        </m:r>
                        <m:r>
                          <a:rPr lang="fr-FR" sz="2400" i="1">
                            <a:latin typeface="Cambria Math"/>
                            <a:ea typeface="Cambria Math"/>
                          </a:rPr>
                          <m:t>𝑓𝑠</m:t>
                        </m:r>
                        <m:r>
                          <a:rPr lang="fr-FR" sz="2400" i="1">
                            <a:latin typeface="Cambria Math"/>
                            <a:ea typeface="Cambria Math"/>
                          </a:rPr>
                          <m:t>)</m:t>
                        </m:r>
                      </m:e>
                    </m:nary>
                    <m:r>
                      <a:rPr lang="fr-FR" sz="2400" i="1">
                        <a:latin typeface="Cambria Math"/>
                        <a:ea typeface="Cambria Math"/>
                      </a:rPr>
                      <m:t>,</m:t>
                    </m:r>
                  </m:oMath>
                </a14:m>
                <a:endParaRPr lang="fr-FR" sz="2400" dirty="0">
                  <a:ea typeface="Cambria Math"/>
                </a:endParaRPr>
              </a:p>
              <a:p>
                <a:endParaRPr lang="fr-FR" sz="2400" dirty="0"/>
              </a:p>
              <a:p>
                <a:r>
                  <a:rPr lang="fr-FR" sz="2400" dirty="0" err="1" smtClean="0"/>
                  <a:t>that</a:t>
                </a:r>
                <a:r>
                  <a:rPr lang="fr-FR" sz="2400" dirty="0" smtClean="0"/>
                  <a:t> </a:t>
                </a:r>
                <a:r>
                  <a:rPr lang="fr-FR" sz="2400" dirty="0" err="1"/>
                  <a:t>is</a:t>
                </a:r>
                <a:r>
                  <a:rPr lang="fr-FR" sz="2400" dirty="0"/>
                  <a:t>, a  </a:t>
                </a:r>
                <a:r>
                  <a:rPr lang="fr-FR" sz="2400" dirty="0" err="1"/>
                  <a:t>periodic</a:t>
                </a:r>
                <a:r>
                  <a:rPr lang="fr-FR" sz="2400" dirty="0"/>
                  <a:t> </a:t>
                </a:r>
                <a:r>
                  <a:rPr lang="fr-FR" sz="2400" dirty="0" smtClean="0"/>
                  <a:t> </a:t>
                </a:r>
                <a:r>
                  <a:rPr lang="fr-FR" sz="2400" dirty="0" err="1" smtClean="0"/>
                  <a:t>f</a:t>
                </a:r>
                <a:r>
                  <a:rPr lang="fr-FR" sz="2400" baseline="-25000" dirty="0" err="1" smtClean="0"/>
                  <a:t>s</a:t>
                </a:r>
                <a:r>
                  <a:rPr lang="fr-FR" sz="2400" dirty="0" smtClean="0"/>
                  <a:t>- </a:t>
                </a:r>
                <a:r>
                  <a:rPr lang="fr-FR" sz="2400" dirty="0"/>
                  <a:t>reproduction of S(f)  </a:t>
                </a:r>
                <a:r>
                  <a:rPr lang="fr-FR" sz="2400" dirty="0" smtClean="0"/>
                  <a:t>…</a:t>
                </a:r>
              </a:p>
              <a:p>
                <a:endParaRPr lang="fr-FR" dirty="0"/>
              </a:p>
              <a:p>
                <a:endParaRPr lang="fr-FR" dirty="0" smtClean="0"/>
              </a:p>
              <a:p>
                <a:endParaRPr lang="fr-FR" dirty="0"/>
              </a:p>
              <a:p>
                <a:endParaRPr lang="fr-FR" dirty="0" smtClean="0"/>
              </a:p>
              <a:p>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899592" y="188640"/>
                <a:ext cx="7848872" cy="4810804"/>
              </a:xfrm>
              <a:prstGeom prst="rect">
                <a:avLst/>
              </a:prstGeom>
              <a:blipFill rotWithShape="1">
                <a:blip r:embed="rId2"/>
                <a:stretch>
                  <a:fillRect l="-1243" t="-1014"/>
                </a:stretch>
              </a:blipFill>
            </p:spPr>
            <p:txBody>
              <a:bodyPr/>
              <a:lstStyle/>
              <a:p>
                <a:r>
                  <a:rPr lang="fr-FR">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996" y="3508216"/>
            <a:ext cx="6090340" cy="2982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56441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hannon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980728"/>
            <a:ext cx="5293080"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p:cNvSpPr txBox="1"/>
          <p:nvPr/>
        </p:nvSpPr>
        <p:spPr>
          <a:xfrm>
            <a:off x="323528" y="1916832"/>
            <a:ext cx="2088232" cy="646331"/>
          </a:xfrm>
          <a:prstGeom prst="rect">
            <a:avLst/>
          </a:prstGeom>
          <a:noFill/>
        </p:spPr>
        <p:txBody>
          <a:bodyPr wrap="square" rtlCol="0">
            <a:spAutoFit/>
          </a:bodyPr>
          <a:lstStyle/>
          <a:p>
            <a:r>
              <a:rPr lang="fr-FR" dirty="0" smtClean="0"/>
              <a:t>Fig. 2: </a:t>
            </a:r>
            <a:r>
              <a:rPr lang="fr-FR" dirty="0" err="1" smtClean="0"/>
              <a:t>badly</a:t>
            </a:r>
            <a:r>
              <a:rPr lang="fr-FR" dirty="0" smtClean="0"/>
              <a:t> </a:t>
            </a:r>
            <a:r>
              <a:rPr lang="fr-FR" dirty="0" err="1" smtClean="0"/>
              <a:t>sampled</a:t>
            </a:r>
            <a:r>
              <a:rPr lang="fr-FR" dirty="0" smtClean="0"/>
              <a:t> !!</a:t>
            </a:r>
            <a:endParaRPr lang="fr-FR" dirty="0"/>
          </a:p>
        </p:txBody>
      </p:sp>
      <p:sp>
        <p:nvSpPr>
          <p:cNvPr id="3" name="ZoneTexte 2"/>
          <p:cNvSpPr txBox="1"/>
          <p:nvPr/>
        </p:nvSpPr>
        <p:spPr>
          <a:xfrm>
            <a:off x="344634" y="4941168"/>
            <a:ext cx="3075237" cy="923330"/>
          </a:xfrm>
          <a:prstGeom prst="rect">
            <a:avLst/>
          </a:prstGeom>
          <a:noFill/>
        </p:spPr>
        <p:txBody>
          <a:bodyPr wrap="square" rtlCol="0">
            <a:spAutoFit/>
          </a:bodyPr>
          <a:lstStyle/>
          <a:p>
            <a:r>
              <a:rPr lang="fr-FR" dirty="0" smtClean="0"/>
              <a:t>Fig. 4: </a:t>
            </a:r>
            <a:r>
              <a:rPr lang="fr-FR" dirty="0" err="1" smtClean="0"/>
              <a:t>could</a:t>
            </a:r>
            <a:r>
              <a:rPr lang="fr-FR" dirty="0" smtClean="0"/>
              <a:t> </a:t>
            </a:r>
            <a:r>
              <a:rPr lang="fr-FR" dirty="0" err="1" smtClean="0"/>
              <a:t>be</a:t>
            </a:r>
            <a:r>
              <a:rPr lang="fr-FR" dirty="0" smtClean="0"/>
              <a:t> </a:t>
            </a:r>
            <a:r>
              <a:rPr lang="fr-FR" dirty="0" err="1" smtClean="0"/>
              <a:t>correctly</a:t>
            </a:r>
            <a:r>
              <a:rPr lang="fr-FR" dirty="0" smtClean="0"/>
              <a:t> </a:t>
            </a:r>
            <a:r>
              <a:rPr lang="fr-FR" dirty="0" err="1" smtClean="0"/>
              <a:t>sampled</a:t>
            </a:r>
            <a:r>
              <a:rPr lang="fr-FR" dirty="0" smtClean="0"/>
              <a:t>  (</a:t>
            </a:r>
            <a:r>
              <a:rPr lang="fr-FR" dirty="0" err="1" smtClean="0"/>
              <a:t>strictly</a:t>
            </a:r>
            <a:r>
              <a:rPr lang="fr-FR" dirty="0" smtClean="0"/>
              <a:t> </a:t>
            </a:r>
            <a:r>
              <a:rPr lang="fr-FR" dirty="0" err="1" smtClean="0"/>
              <a:t>said</a:t>
            </a:r>
            <a:r>
              <a:rPr lang="fr-FR" dirty="0" smtClean="0"/>
              <a:t>), but </a:t>
            </a:r>
            <a:r>
              <a:rPr lang="fr-FR" dirty="0" err="1" smtClean="0"/>
              <a:t>dangereous</a:t>
            </a:r>
            <a:r>
              <a:rPr lang="fr-FR" dirty="0" smtClean="0"/>
              <a:t> in </a:t>
            </a:r>
            <a:r>
              <a:rPr lang="fr-FR" dirty="0" err="1" smtClean="0"/>
              <a:t>fact</a:t>
            </a:r>
            <a:r>
              <a:rPr lang="fr-FR" dirty="0" smtClean="0"/>
              <a:t>….</a:t>
            </a:r>
            <a:endParaRPr lang="fr-FR" dirty="0"/>
          </a:p>
        </p:txBody>
      </p:sp>
    </p:spTree>
    <p:extLst>
      <p:ext uri="{BB962C8B-B14F-4D97-AF65-F5344CB8AC3E}">
        <p14:creationId xmlns:p14="http://schemas.microsoft.com/office/powerpoint/2010/main" val="25682787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753375" y="404663"/>
                <a:ext cx="7992888" cy="5633915"/>
              </a:xfrm>
              <a:prstGeom prst="rect">
                <a:avLst/>
              </a:prstGeom>
              <a:noFill/>
            </p:spPr>
            <p:txBody>
              <a:bodyPr wrap="square" rtlCol="0">
                <a:spAutoFit/>
              </a:bodyPr>
              <a:lstStyle/>
              <a:p>
                <a:r>
                  <a:rPr lang="fr-FR" sz="2800" dirty="0" smtClean="0"/>
                  <a:t>An </a:t>
                </a:r>
                <a:r>
                  <a:rPr lang="fr-FR" sz="2800" dirty="0" err="1" smtClean="0"/>
                  <a:t>other</a:t>
                </a:r>
                <a:r>
                  <a:rPr lang="fr-FR" sz="2800" dirty="0" smtClean="0"/>
                  <a:t> </a:t>
                </a:r>
                <a:r>
                  <a:rPr lang="fr-FR" sz="2800" dirty="0" err="1" smtClean="0"/>
                  <a:t>useful</a:t>
                </a:r>
                <a:r>
                  <a:rPr lang="fr-FR" sz="2800" dirty="0" smtClean="0"/>
                  <a:t> expression for S</a:t>
                </a:r>
                <a:r>
                  <a:rPr lang="fr-FR" sz="2800" baseline="-25000" dirty="0" smtClean="0"/>
                  <a:t>n</a:t>
                </a:r>
                <a:r>
                  <a:rPr lang="fr-FR" sz="2800" dirty="0" smtClean="0"/>
                  <a:t>(f) </a:t>
                </a:r>
                <a:r>
                  <a:rPr lang="fr-FR" sz="2800" dirty="0" err="1" smtClean="0"/>
                  <a:t>comes</a:t>
                </a:r>
                <a:r>
                  <a:rPr lang="fr-FR" sz="2800" dirty="0" smtClean="0"/>
                  <a:t> </a:t>
                </a:r>
                <a:r>
                  <a:rPr lang="fr-FR" sz="2800" dirty="0" err="1" smtClean="0"/>
                  <a:t>from</a:t>
                </a:r>
                <a:r>
                  <a:rPr lang="fr-FR" sz="2800" dirty="0" smtClean="0"/>
                  <a:t> the </a:t>
                </a:r>
                <a:r>
                  <a:rPr lang="fr-FR" sz="2800" dirty="0" err="1" smtClean="0"/>
                  <a:t>definition</a:t>
                </a:r>
                <a:r>
                  <a:rPr lang="fr-FR" sz="2800" dirty="0" smtClean="0"/>
                  <a:t> of Fourier </a:t>
                </a:r>
                <a:r>
                  <a:rPr lang="fr-FR" sz="2800" dirty="0" err="1" smtClean="0"/>
                  <a:t>Transform</a:t>
                </a:r>
                <a:r>
                  <a:rPr lang="fr-FR" sz="2800" dirty="0" smtClean="0"/>
                  <a:t>:</a:t>
                </a:r>
              </a:p>
              <a:p>
                <a:endParaRPr lang="fr-FR" sz="2800" dirty="0"/>
              </a:p>
              <a:p>
                <a:r>
                  <a:rPr lang="fr-FR" sz="2800" dirty="0" err="1" smtClean="0"/>
                  <a:t>Remember</a:t>
                </a:r>
                <a:r>
                  <a:rPr lang="fr-FR" sz="2800" dirty="0" smtClean="0"/>
                  <a:t>: G(f) = </a:t>
                </a:r>
                <a14:m>
                  <m:oMath xmlns:m="http://schemas.openxmlformats.org/officeDocument/2006/math">
                    <m:nary>
                      <m:naryPr>
                        <m:ctrlPr>
                          <a:rPr lang="fr-FR" sz="2800" i="1" smtClean="0">
                            <a:latin typeface="Cambria Math"/>
                          </a:rPr>
                        </m:ctrlPr>
                      </m:naryPr>
                      <m:sub>
                        <m:r>
                          <m:rPr>
                            <m:brk m:alnAt="23"/>
                          </m:rPr>
                          <a:rPr lang="fr-FR" sz="2800" b="0" i="1" smtClean="0">
                            <a:latin typeface="Cambria Math"/>
                          </a:rPr>
                          <m:t>−</m:t>
                        </m:r>
                        <m:r>
                          <a:rPr lang="fr-FR" sz="2800" b="0" i="1" smtClean="0">
                            <a:latin typeface="Cambria Math"/>
                            <a:ea typeface="Cambria Math"/>
                          </a:rPr>
                          <m:t>∞</m:t>
                        </m:r>
                      </m:sub>
                      <m:sup>
                        <m:r>
                          <a:rPr lang="fr-FR" sz="2800" b="0" i="1" smtClean="0">
                            <a:latin typeface="Cambria Math"/>
                          </a:rPr>
                          <m:t>+</m:t>
                        </m:r>
                        <m:r>
                          <a:rPr lang="fr-FR" sz="2800" b="0" i="1" smtClean="0">
                            <a:latin typeface="Cambria Math"/>
                            <a:ea typeface="Cambria Math"/>
                          </a:rPr>
                          <m:t>∞</m:t>
                        </m:r>
                      </m:sup>
                      <m:e>
                        <m:r>
                          <a:rPr lang="fr-FR" sz="2800" b="0" i="1" smtClean="0">
                            <a:latin typeface="Cambria Math"/>
                          </a:rPr>
                          <m:t>𝑔</m:t>
                        </m:r>
                        <m:d>
                          <m:dPr>
                            <m:ctrlPr>
                              <a:rPr lang="fr-FR" sz="2800" b="0" i="1" smtClean="0">
                                <a:latin typeface="Cambria Math"/>
                              </a:rPr>
                            </m:ctrlPr>
                          </m:dPr>
                          <m:e>
                            <m:r>
                              <a:rPr lang="fr-FR" sz="2800" b="0" i="1" smtClean="0">
                                <a:latin typeface="Cambria Math"/>
                              </a:rPr>
                              <m:t>𝑡</m:t>
                            </m:r>
                          </m:e>
                        </m:d>
                        <m:r>
                          <a:rPr lang="fr-FR" sz="2800" b="0" i="1" smtClean="0">
                            <a:latin typeface="Cambria Math"/>
                          </a:rPr>
                          <m:t> </m:t>
                        </m:r>
                        <m:sSup>
                          <m:sSupPr>
                            <m:ctrlPr>
                              <a:rPr lang="fr-FR" sz="2800" b="0" i="1" smtClean="0">
                                <a:latin typeface="Cambria Math"/>
                              </a:rPr>
                            </m:ctrlPr>
                          </m:sSupPr>
                          <m:e>
                            <m:r>
                              <a:rPr lang="fr-FR" sz="2800" b="0" i="1" smtClean="0">
                                <a:latin typeface="Cambria Math"/>
                              </a:rPr>
                              <m:t>𝑒</m:t>
                            </m:r>
                          </m:e>
                          <m:sup>
                            <m:r>
                              <a:rPr lang="fr-FR" sz="2800" b="0" i="1" smtClean="0">
                                <a:latin typeface="Cambria Math"/>
                              </a:rPr>
                              <m:t>−2</m:t>
                            </m:r>
                            <m:r>
                              <a:rPr lang="fr-FR" sz="2800" b="0" i="1" smtClean="0">
                                <a:latin typeface="Cambria Math"/>
                              </a:rPr>
                              <m:t>𝑗</m:t>
                            </m:r>
                            <m:r>
                              <a:rPr lang="fr-FR" sz="2800" b="0" i="1" smtClean="0">
                                <a:latin typeface="Cambria Math"/>
                                <a:ea typeface="Cambria Math"/>
                              </a:rPr>
                              <m:t>𝜋</m:t>
                            </m:r>
                            <m:r>
                              <a:rPr lang="fr-FR" sz="2800" b="0" i="1" smtClean="0">
                                <a:latin typeface="Cambria Math"/>
                                <a:ea typeface="Cambria Math"/>
                              </a:rPr>
                              <m:t>𝑓𝑡</m:t>
                            </m:r>
                          </m:sup>
                        </m:sSup>
                        <m:r>
                          <a:rPr lang="fr-FR" sz="2800" b="0" i="1" smtClean="0">
                            <a:latin typeface="Cambria Math"/>
                          </a:rPr>
                          <m:t>𝑑𝑡</m:t>
                        </m:r>
                        <m:r>
                          <a:rPr lang="fr-FR" sz="2800" b="0" i="1" smtClean="0">
                            <a:latin typeface="Cambria Math"/>
                          </a:rPr>
                          <m:t> </m:t>
                        </m:r>
                      </m:e>
                    </m:nary>
                  </m:oMath>
                </a14:m>
                <a:r>
                  <a:rPr lang="fr-FR" sz="2800" dirty="0" smtClean="0"/>
                  <a:t>    for </a:t>
                </a:r>
                <a:r>
                  <a:rPr lang="fr-FR" sz="2800" dirty="0" err="1" smtClean="0"/>
                  <a:t>any</a:t>
                </a:r>
                <a:r>
                  <a:rPr lang="fr-FR" sz="2800" dirty="0" smtClean="0"/>
                  <a:t> signal </a:t>
                </a:r>
                <a:r>
                  <a:rPr lang="fr-FR" sz="2800" dirty="0"/>
                  <a:t>g</a:t>
                </a:r>
                <a:r>
                  <a:rPr lang="fr-FR" sz="2800" dirty="0" smtClean="0"/>
                  <a:t>(t),</a:t>
                </a:r>
              </a:p>
              <a:p>
                <a:endParaRPr lang="fr-FR" sz="2800" dirty="0"/>
              </a:p>
              <a:p>
                <a:r>
                  <a:rPr lang="fr-FR" sz="2800" dirty="0" err="1" smtClean="0"/>
                  <a:t>Here</a:t>
                </a:r>
                <a:r>
                  <a:rPr lang="fr-FR" sz="2800" dirty="0" smtClean="0"/>
                  <a:t> for s</a:t>
                </a:r>
                <a:r>
                  <a:rPr lang="fr-FR" sz="2800" baseline="-25000" dirty="0" smtClean="0"/>
                  <a:t>n</a:t>
                </a:r>
                <a:r>
                  <a:rPr lang="fr-FR" sz="2800" dirty="0" smtClean="0"/>
                  <a:t>(k), S</a:t>
                </a:r>
                <a:r>
                  <a:rPr lang="fr-FR" sz="2800" baseline="-25000" dirty="0" smtClean="0"/>
                  <a:t>n</a:t>
                </a:r>
                <a:r>
                  <a:rPr lang="fr-FR" sz="2800" dirty="0" smtClean="0"/>
                  <a:t>(f) = </a:t>
                </a:r>
              </a:p>
              <a:p>
                <a:endParaRPr lang="fr-FR" sz="2800" i="1" dirty="0">
                  <a:latin typeface="Cambria Math"/>
                </a:endParaRPr>
              </a:p>
              <a:p>
                <a14:m>
                  <m:oMath xmlns:m="http://schemas.openxmlformats.org/officeDocument/2006/math">
                    <m:nary>
                      <m:naryPr>
                        <m:ctrlPr>
                          <a:rPr lang="fr-FR" sz="3200" i="1">
                            <a:latin typeface="Cambria Math"/>
                          </a:rPr>
                        </m:ctrlPr>
                      </m:naryPr>
                      <m:sub>
                        <m:r>
                          <m:rPr>
                            <m:brk m:alnAt="23"/>
                          </m:rPr>
                          <a:rPr lang="fr-FR" sz="3200" i="1">
                            <a:latin typeface="Cambria Math"/>
                          </a:rPr>
                          <m:t>−</m:t>
                        </m:r>
                        <m:r>
                          <a:rPr lang="fr-FR" sz="3200" i="1">
                            <a:latin typeface="Cambria Math"/>
                            <a:ea typeface="Cambria Math"/>
                          </a:rPr>
                          <m:t>∞</m:t>
                        </m:r>
                      </m:sub>
                      <m:sup>
                        <m:r>
                          <a:rPr lang="fr-FR" sz="3200" i="1">
                            <a:latin typeface="Cambria Math"/>
                          </a:rPr>
                          <m:t>+</m:t>
                        </m:r>
                        <m:r>
                          <a:rPr lang="fr-FR" sz="3200" i="1">
                            <a:latin typeface="Cambria Math"/>
                            <a:ea typeface="Cambria Math"/>
                          </a:rPr>
                          <m:t>∞</m:t>
                        </m:r>
                      </m:sup>
                      <m:e>
                        <m:sSup>
                          <m:sSupPr>
                            <m:ctrlPr>
                              <a:rPr lang="fr-FR" sz="3200" i="1">
                                <a:latin typeface="Cambria Math"/>
                              </a:rPr>
                            </m:ctrlPr>
                          </m:sSupPr>
                          <m:e>
                            <m:r>
                              <m:rPr>
                                <m:nor/>
                              </m:rPr>
                              <a:rPr lang="fr-FR" sz="3200" dirty="0"/>
                              <m:t>s</m:t>
                            </m:r>
                            <m:r>
                              <m:rPr>
                                <m:nor/>
                              </m:rPr>
                              <a:rPr lang="fr-FR" sz="3200" dirty="0"/>
                              <m:t>(</m:t>
                            </m:r>
                            <m:r>
                              <m:rPr>
                                <m:nor/>
                              </m:rPr>
                              <a:rPr lang="fr-FR" sz="3200" dirty="0"/>
                              <m:t>t</m:t>
                            </m:r>
                            <m:r>
                              <m:rPr>
                                <m:nor/>
                              </m:rPr>
                              <a:rPr lang="fr-FR" sz="3200" dirty="0"/>
                              <m:t>) .</m:t>
                            </m:r>
                            <m:r>
                              <m:rPr>
                                <m:nor/>
                              </m:rPr>
                              <a:rPr lang="fr-FR" sz="2800" dirty="0"/>
                              <m:t>T</m:t>
                            </m:r>
                            <m:r>
                              <m:rPr>
                                <m:nor/>
                              </m:rPr>
                              <a:rPr lang="fr-FR" sz="2800" baseline="-25000" dirty="0"/>
                              <m:t>s</m:t>
                            </m:r>
                            <m:r>
                              <m:rPr>
                                <m:nor/>
                              </m:rPr>
                              <a:rPr lang="fr-FR" sz="2800" dirty="0"/>
                              <m:t> .</m:t>
                            </m:r>
                            <m:nary>
                              <m:naryPr>
                                <m:chr m:val="∑"/>
                                <m:ctrlPr>
                                  <a:rPr lang="fr-FR" sz="3200" i="1">
                                    <a:latin typeface="Cambria Math"/>
                                  </a:rPr>
                                </m:ctrlPr>
                              </m:naryPr>
                              <m:sub>
                                <m:r>
                                  <a:rPr lang="fr-FR" sz="3200" b="0" i="1" smtClean="0">
                                    <a:latin typeface="Cambria Math"/>
                                  </a:rPr>
                                  <m:t>𝑛</m:t>
                                </m:r>
                                <m:r>
                                  <a:rPr lang="fr-FR" sz="3200" i="1">
                                    <a:latin typeface="Cambria Math"/>
                                  </a:rPr>
                                  <m:t> =−∞</m:t>
                                </m:r>
                              </m:sub>
                              <m:sup>
                                <m:r>
                                  <a:rPr lang="fr-FR" sz="3200" i="1">
                                    <a:latin typeface="Cambria Math"/>
                                  </a:rPr>
                                  <m:t>+</m:t>
                                </m:r>
                                <m:r>
                                  <a:rPr lang="fr-FR" sz="3200" i="1">
                                    <a:latin typeface="Cambria Math"/>
                                    <a:ea typeface="Cambria Math"/>
                                  </a:rPr>
                                  <m:t>∞</m:t>
                                </m:r>
                              </m:sup>
                              <m:e>
                                <m:r>
                                  <a:rPr lang="fr-FR" sz="3200" i="1">
                                    <a:latin typeface="Cambria Math"/>
                                  </a:rPr>
                                  <m:t>  </m:t>
                                </m:r>
                                <m:r>
                                  <a:rPr lang="fr-FR" sz="3200" i="1">
                                    <a:latin typeface="Cambria Math"/>
                                    <a:ea typeface="Cambria Math"/>
                                  </a:rPr>
                                  <m:t>𝛿</m:t>
                                </m:r>
                                <m:r>
                                  <a:rPr lang="fr-FR" sz="3200" i="1">
                                    <a:latin typeface="Cambria Math"/>
                                    <a:ea typeface="Cambria Math"/>
                                  </a:rPr>
                                  <m:t>(</m:t>
                                </m:r>
                                <m:r>
                                  <a:rPr lang="fr-FR" sz="3200" i="1">
                                    <a:latin typeface="Cambria Math"/>
                                    <a:ea typeface="Cambria Math"/>
                                  </a:rPr>
                                  <m:t>𝑡</m:t>
                                </m:r>
                                <m:r>
                                  <a:rPr lang="fr-FR" sz="3200" i="1">
                                    <a:latin typeface="Cambria Math"/>
                                    <a:ea typeface="Cambria Math"/>
                                  </a:rPr>
                                  <m:t> −</m:t>
                                </m:r>
                                <m:r>
                                  <a:rPr lang="fr-FR" sz="3200" b="0" i="1" smtClean="0">
                                    <a:latin typeface="Cambria Math"/>
                                    <a:ea typeface="Cambria Math"/>
                                  </a:rPr>
                                  <m:t>𝑛</m:t>
                                </m:r>
                                <m:r>
                                  <a:rPr lang="fr-FR" sz="3200" b="0" i="1" smtClean="0">
                                    <a:latin typeface="Cambria Math"/>
                                    <a:ea typeface="Cambria Math"/>
                                  </a:rPr>
                                  <m:t>  </m:t>
                                </m:r>
                                <m:r>
                                  <a:rPr lang="fr-FR" sz="3200" i="1">
                                    <a:latin typeface="Cambria Math"/>
                                    <a:ea typeface="Cambria Math"/>
                                  </a:rPr>
                                  <m:t>𝑇𝑠</m:t>
                                </m:r>
                                <m:r>
                                  <a:rPr lang="fr-FR" sz="3200" i="1">
                                    <a:latin typeface="Cambria Math"/>
                                    <a:ea typeface="Cambria Math"/>
                                  </a:rPr>
                                  <m:t>)</m:t>
                                </m:r>
                              </m:e>
                            </m:nary>
                            <m:r>
                              <a:rPr lang="fr-FR" sz="3200" b="0" i="1" smtClean="0">
                                <a:latin typeface="Cambria Math"/>
                                <a:ea typeface="Cambria Math"/>
                              </a:rPr>
                              <m:t>.</m:t>
                            </m:r>
                            <m:r>
                              <a:rPr lang="fr-FR" sz="3200" i="1">
                                <a:latin typeface="Cambria Math"/>
                              </a:rPr>
                              <m:t> </m:t>
                            </m:r>
                            <m:r>
                              <m:rPr>
                                <m:nor/>
                              </m:rPr>
                              <a:rPr lang="fr-FR" sz="3200" dirty="0"/>
                              <m:t> </m:t>
                            </m:r>
                            <m:r>
                              <a:rPr lang="fr-FR" sz="3200" i="1">
                                <a:latin typeface="Cambria Math"/>
                              </a:rPr>
                              <m:t>𝑒</m:t>
                            </m:r>
                          </m:e>
                          <m:sup>
                            <m:r>
                              <a:rPr lang="fr-FR" sz="3200" i="1">
                                <a:latin typeface="Cambria Math"/>
                              </a:rPr>
                              <m:t>−2</m:t>
                            </m:r>
                            <m:r>
                              <a:rPr lang="fr-FR" sz="3200" i="1">
                                <a:latin typeface="Cambria Math"/>
                              </a:rPr>
                              <m:t>𝑗</m:t>
                            </m:r>
                            <m:r>
                              <a:rPr lang="fr-FR" sz="3200" i="1">
                                <a:latin typeface="Cambria Math"/>
                                <a:ea typeface="Cambria Math"/>
                              </a:rPr>
                              <m:t>𝜋</m:t>
                            </m:r>
                            <m:r>
                              <a:rPr lang="fr-FR" sz="3200" i="1">
                                <a:latin typeface="Cambria Math"/>
                                <a:ea typeface="Cambria Math"/>
                              </a:rPr>
                              <m:t>𝑓𝑡</m:t>
                            </m:r>
                          </m:sup>
                        </m:sSup>
                        <m:r>
                          <a:rPr lang="fr-FR" sz="3200" i="1">
                            <a:latin typeface="Cambria Math"/>
                          </a:rPr>
                          <m:t>𝑑𝑡</m:t>
                        </m:r>
                        <m:r>
                          <a:rPr lang="fr-FR" sz="3200" i="1">
                            <a:latin typeface="Cambria Math"/>
                          </a:rPr>
                          <m:t> </m:t>
                        </m:r>
                      </m:e>
                    </m:nary>
                  </m:oMath>
                </a14:m>
                <a:r>
                  <a:rPr lang="fr-FR" sz="2800" dirty="0"/>
                  <a:t> </a:t>
                </a:r>
                <a:endParaRPr lang="fr-FR" sz="2800" dirty="0" smtClean="0"/>
              </a:p>
              <a:p>
                <a:endParaRPr lang="fr-FR" sz="2800" dirty="0"/>
              </a:p>
              <a:p>
                <a:r>
                  <a:rPr lang="fr-FR" sz="2800" dirty="0" smtClean="0"/>
                  <a:t>		  = </a:t>
                </a:r>
                <a:r>
                  <a:rPr lang="fr-FR" sz="2800" dirty="0"/>
                  <a:t>T</a:t>
                </a:r>
                <a:r>
                  <a:rPr lang="fr-FR" sz="2800" baseline="-25000" dirty="0" err="1"/>
                  <a:t>s</a:t>
                </a:r>
                <a:r>
                  <a:rPr lang="fr-FR" sz="2800" dirty="0"/>
                  <a:t> . </a:t>
                </a:r>
                <a14:m>
                  <m:oMath xmlns:m="http://schemas.openxmlformats.org/officeDocument/2006/math">
                    <m:nary>
                      <m:naryPr>
                        <m:chr m:val="∑"/>
                        <m:ctrlPr>
                          <a:rPr lang="fr-FR" sz="2800" i="1" smtClean="0">
                            <a:latin typeface="Cambria Math"/>
                          </a:rPr>
                        </m:ctrlPr>
                      </m:naryPr>
                      <m:sub>
                        <m:r>
                          <a:rPr lang="fr-FR" sz="2800" b="0" i="1" smtClean="0">
                            <a:latin typeface="Cambria Math"/>
                          </a:rPr>
                          <m:t>𝑛</m:t>
                        </m:r>
                        <m:r>
                          <a:rPr lang="fr-FR" sz="2800" i="1">
                            <a:latin typeface="Cambria Math"/>
                          </a:rPr>
                          <m:t> =−∞</m:t>
                        </m:r>
                      </m:sub>
                      <m:sup>
                        <m:r>
                          <a:rPr lang="fr-FR" sz="2800" i="1">
                            <a:latin typeface="Cambria Math"/>
                          </a:rPr>
                          <m:t>+</m:t>
                        </m:r>
                        <m:r>
                          <a:rPr lang="fr-FR" sz="2800" i="1">
                            <a:latin typeface="Cambria Math"/>
                            <a:ea typeface="Cambria Math"/>
                          </a:rPr>
                          <m:t>∞</m:t>
                        </m:r>
                      </m:sup>
                      <m:e>
                        <m:sSup>
                          <m:sSupPr>
                            <m:ctrlPr>
                              <a:rPr lang="fr-FR" sz="2800" i="1">
                                <a:latin typeface="Cambria Math"/>
                              </a:rPr>
                            </m:ctrlPr>
                          </m:sSupPr>
                          <m:e>
                            <m:r>
                              <m:rPr>
                                <m:nor/>
                              </m:rPr>
                              <a:rPr lang="fr-FR" sz="2800" dirty="0"/>
                              <m:t>s</m:t>
                            </m:r>
                            <m:r>
                              <m:rPr>
                                <m:nor/>
                              </m:rPr>
                              <a:rPr lang="fr-FR" sz="2800" dirty="0"/>
                              <m:t>(</m:t>
                            </m:r>
                            <m:r>
                              <m:rPr>
                                <m:nor/>
                              </m:rPr>
                              <a:rPr lang="fr-FR" sz="2800" i="1" dirty="0"/>
                              <m:t>n</m:t>
                            </m:r>
                            <m:sSub>
                              <m:sSubPr>
                                <m:ctrlPr>
                                  <a:rPr lang="fr-FR" sz="2800" i="1" dirty="0">
                                    <a:latin typeface="Cambria Math"/>
                                  </a:rPr>
                                </m:ctrlPr>
                              </m:sSubPr>
                              <m:e>
                                <m:r>
                                  <a:rPr lang="fr-FR" sz="2800" i="1" dirty="0">
                                    <a:latin typeface="Cambria Math"/>
                                  </a:rPr>
                                  <m:t>𝑇</m:t>
                                </m:r>
                              </m:e>
                              <m:sub>
                                <m:r>
                                  <a:rPr lang="fr-FR" sz="2800" i="1" dirty="0">
                                    <a:latin typeface="Cambria Math"/>
                                  </a:rPr>
                                  <m:t>𝑠</m:t>
                                </m:r>
                              </m:sub>
                            </m:sSub>
                            <m:r>
                              <m:rPr>
                                <m:nor/>
                              </m:rPr>
                              <a:rPr lang="fr-FR" sz="2800" dirty="0"/>
                              <m:t>) </m:t>
                            </m:r>
                            <m:r>
                              <a:rPr lang="fr-FR" sz="2800" i="1">
                                <a:latin typeface="Cambria Math"/>
                              </a:rPr>
                              <m:t>𝑒</m:t>
                            </m:r>
                          </m:e>
                          <m:sup>
                            <m:r>
                              <a:rPr lang="fr-FR" sz="2800" i="1">
                                <a:latin typeface="Cambria Math"/>
                              </a:rPr>
                              <m:t>−2</m:t>
                            </m:r>
                            <m:r>
                              <a:rPr lang="fr-FR" sz="2800" i="1">
                                <a:latin typeface="Cambria Math"/>
                              </a:rPr>
                              <m:t>𝑗</m:t>
                            </m:r>
                            <m:r>
                              <a:rPr lang="fr-FR" sz="2800" i="1">
                                <a:latin typeface="Cambria Math"/>
                                <a:ea typeface="Cambria Math"/>
                              </a:rPr>
                              <m:t>𝜋</m:t>
                            </m:r>
                            <m:r>
                              <a:rPr lang="fr-FR" sz="2800" i="1">
                                <a:latin typeface="Cambria Math"/>
                                <a:ea typeface="Cambria Math"/>
                              </a:rPr>
                              <m:t>𝑓𝑛</m:t>
                            </m:r>
                            <m:sSub>
                              <m:sSubPr>
                                <m:ctrlPr>
                                  <a:rPr lang="fr-FR" sz="2800" i="1">
                                    <a:latin typeface="Cambria Math"/>
                                    <a:ea typeface="Cambria Math"/>
                                  </a:rPr>
                                </m:ctrlPr>
                              </m:sSubPr>
                              <m:e>
                                <m:r>
                                  <a:rPr lang="fr-FR" sz="2800" i="1">
                                    <a:latin typeface="Cambria Math"/>
                                    <a:ea typeface="Cambria Math"/>
                                  </a:rPr>
                                  <m:t>𝑇</m:t>
                                </m:r>
                              </m:e>
                              <m:sub>
                                <m:r>
                                  <a:rPr lang="fr-FR" sz="2800" i="1">
                                    <a:latin typeface="Cambria Math"/>
                                    <a:ea typeface="Cambria Math"/>
                                  </a:rPr>
                                  <m:t>𝑠</m:t>
                                </m:r>
                              </m:sub>
                            </m:sSub>
                          </m:sup>
                        </m:sSup>
                      </m:e>
                    </m:nary>
                  </m:oMath>
                </a14:m>
                <a:endParaRPr lang="fr-FR" sz="2800" dirty="0" smtClean="0"/>
              </a:p>
              <a:p>
                <a:endParaRPr lang="fr-FR" sz="2800" dirty="0"/>
              </a:p>
            </p:txBody>
          </p:sp>
        </mc:Choice>
        <mc:Fallback xmlns="">
          <p:sp>
            <p:nvSpPr>
              <p:cNvPr id="2" name="ZoneTexte 1"/>
              <p:cNvSpPr txBox="1">
                <a:spLocks noRot="1" noChangeAspect="1" noMove="1" noResize="1" noEditPoints="1" noAdjustHandles="1" noChangeArrowheads="1" noChangeShapeType="1" noTextEdit="1"/>
              </p:cNvSpPr>
              <p:nvPr/>
            </p:nvSpPr>
            <p:spPr>
              <a:xfrm>
                <a:off x="753375" y="404663"/>
                <a:ext cx="7992888" cy="5633915"/>
              </a:xfrm>
              <a:prstGeom prst="rect">
                <a:avLst/>
              </a:prstGeom>
              <a:blipFill rotWithShape="1">
                <a:blip r:embed="rId2"/>
                <a:stretch>
                  <a:fillRect l="-1602" t="-973"/>
                </a:stretch>
              </a:blipFill>
            </p:spPr>
            <p:txBody>
              <a:bodyPr/>
              <a:lstStyle/>
              <a:p>
                <a:r>
                  <a:rPr lang="fr-FR">
                    <a:noFill/>
                  </a:rPr>
                  <a:t> </a:t>
                </a:r>
              </a:p>
            </p:txBody>
          </p:sp>
        </mc:Fallback>
      </mc:AlternateContent>
    </p:spTree>
    <p:extLst>
      <p:ext uri="{BB962C8B-B14F-4D97-AF65-F5344CB8AC3E}">
        <p14:creationId xmlns:p14="http://schemas.microsoft.com/office/powerpoint/2010/main" val="31948216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23528" y="116632"/>
            <a:ext cx="7992888" cy="4247317"/>
          </a:xfrm>
          <a:prstGeom prst="rect">
            <a:avLst/>
          </a:prstGeom>
          <a:noFill/>
        </p:spPr>
        <p:txBody>
          <a:bodyPr wrap="square" rtlCol="0">
            <a:spAutoFit/>
          </a:bodyPr>
          <a:lstStyle/>
          <a:p>
            <a:r>
              <a:rPr lang="fr-FR" dirty="0" smtClean="0"/>
              <a:t>To </a:t>
            </a:r>
            <a:r>
              <a:rPr lang="fr-FR" dirty="0" err="1" smtClean="0"/>
              <a:t>illustrate</a:t>
            </a:r>
            <a:r>
              <a:rPr lang="fr-FR" dirty="0" smtClean="0"/>
              <a:t> the </a:t>
            </a:r>
            <a:r>
              <a:rPr lang="fr-FR" dirty="0" err="1" smtClean="0"/>
              <a:t>necessity</a:t>
            </a:r>
            <a:r>
              <a:rPr lang="fr-FR" dirty="0" smtClean="0"/>
              <a:t>  of a strict relation « </a:t>
            </a:r>
            <a:r>
              <a:rPr lang="fr-FR" dirty="0" err="1" smtClean="0"/>
              <a:t>greater</a:t>
            </a:r>
            <a:r>
              <a:rPr lang="fr-FR" dirty="0" smtClean="0"/>
              <a:t> </a:t>
            </a:r>
            <a:r>
              <a:rPr lang="fr-FR" dirty="0" err="1" smtClean="0"/>
              <a:t>than</a:t>
            </a:r>
            <a:r>
              <a:rPr lang="fr-FR" dirty="0" smtClean="0"/>
              <a:t> » </a:t>
            </a:r>
            <a:r>
              <a:rPr lang="fr-FR" dirty="0" err="1" smtClean="0"/>
              <a:t>between</a:t>
            </a:r>
            <a:r>
              <a:rPr lang="fr-FR" dirty="0" smtClean="0"/>
              <a:t> </a:t>
            </a:r>
            <a:r>
              <a:rPr lang="fr-FR" dirty="0" err="1" smtClean="0"/>
              <a:t>f</a:t>
            </a:r>
            <a:r>
              <a:rPr lang="fr-FR" baseline="-25000" dirty="0" err="1" smtClean="0"/>
              <a:t>s</a:t>
            </a:r>
            <a:r>
              <a:rPr lang="fr-FR" dirty="0" smtClean="0"/>
              <a:t> and 2 </a:t>
            </a:r>
            <a:r>
              <a:rPr lang="fr-FR" dirty="0" err="1" smtClean="0"/>
              <a:t>f</a:t>
            </a:r>
            <a:r>
              <a:rPr lang="fr-FR" baseline="-25000" dirty="0" err="1" smtClean="0"/>
              <a:t>max</a:t>
            </a:r>
            <a:r>
              <a:rPr lang="fr-FR" dirty="0" smtClean="0"/>
              <a:t>, let us </a:t>
            </a:r>
            <a:r>
              <a:rPr lang="fr-FR" dirty="0" err="1" smtClean="0"/>
              <a:t>consider</a:t>
            </a:r>
            <a:r>
              <a:rPr lang="fr-FR" dirty="0" smtClean="0"/>
              <a:t> </a:t>
            </a:r>
            <a:r>
              <a:rPr lang="fr-FR" dirty="0" err="1" smtClean="0"/>
              <a:t>two</a:t>
            </a:r>
            <a:r>
              <a:rPr lang="fr-FR" dirty="0" smtClean="0"/>
              <a:t> </a:t>
            </a:r>
            <a:r>
              <a:rPr lang="fr-FR" dirty="0" err="1" smtClean="0"/>
              <a:t>different</a:t>
            </a:r>
            <a:r>
              <a:rPr lang="fr-FR" dirty="0" smtClean="0"/>
              <a:t> sine </a:t>
            </a:r>
            <a:r>
              <a:rPr lang="fr-FR" dirty="0" err="1" smtClean="0"/>
              <a:t>functions</a:t>
            </a:r>
            <a:r>
              <a:rPr lang="fr-FR" dirty="0" smtClean="0"/>
              <a:t> :</a:t>
            </a:r>
          </a:p>
          <a:p>
            <a:r>
              <a:rPr lang="fr-FR" dirty="0" smtClean="0"/>
              <a:t>s</a:t>
            </a:r>
            <a:r>
              <a:rPr lang="fr-FR" baseline="-25000" dirty="0" smtClean="0"/>
              <a:t>1</a:t>
            </a:r>
            <a:r>
              <a:rPr lang="fr-FR" dirty="0" smtClean="0"/>
              <a:t>(t) = A cos (2 </a:t>
            </a:r>
            <a:r>
              <a:rPr lang="fr-FR" dirty="0" smtClean="0">
                <a:latin typeface="Symbol" panose="05050102010706020507" pitchFamily="18" charset="2"/>
              </a:rPr>
              <a:t>p</a:t>
            </a:r>
            <a:r>
              <a:rPr lang="fr-FR" dirty="0" smtClean="0"/>
              <a:t> </a:t>
            </a:r>
            <a:r>
              <a:rPr lang="fr-FR" dirty="0" err="1" smtClean="0"/>
              <a:t>f</a:t>
            </a:r>
            <a:r>
              <a:rPr lang="fr-FR" baseline="-25000" dirty="0" err="1" smtClean="0"/>
              <a:t>max</a:t>
            </a:r>
            <a:r>
              <a:rPr lang="fr-FR" dirty="0" smtClean="0"/>
              <a:t> t + </a:t>
            </a:r>
            <a:r>
              <a:rPr lang="fr-FR" dirty="0" smtClean="0">
                <a:latin typeface="Symbol" panose="05050102010706020507" pitchFamily="18" charset="2"/>
              </a:rPr>
              <a:t>J</a:t>
            </a:r>
            <a:r>
              <a:rPr lang="fr-FR" dirty="0" smtClean="0"/>
              <a:t>) = A cos </a:t>
            </a:r>
            <a:r>
              <a:rPr lang="fr-FR" dirty="0"/>
              <a:t>(2 </a:t>
            </a:r>
            <a:r>
              <a:rPr lang="fr-FR" dirty="0">
                <a:latin typeface="Symbol" panose="05050102010706020507" pitchFamily="18" charset="2"/>
              </a:rPr>
              <a:t>p</a:t>
            </a:r>
            <a:r>
              <a:rPr lang="fr-FR" dirty="0"/>
              <a:t> </a:t>
            </a:r>
            <a:r>
              <a:rPr lang="fr-FR" dirty="0" err="1"/>
              <a:t>f</a:t>
            </a:r>
            <a:r>
              <a:rPr lang="fr-FR" baseline="-25000" dirty="0" err="1"/>
              <a:t>max</a:t>
            </a:r>
            <a:r>
              <a:rPr lang="fr-FR" dirty="0"/>
              <a:t> t </a:t>
            </a:r>
            <a:r>
              <a:rPr lang="fr-FR" dirty="0" smtClean="0"/>
              <a:t>) . cos ( </a:t>
            </a:r>
            <a:r>
              <a:rPr lang="fr-FR" dirty="0">
                <a:latin typeface="Symbol" panose="05050102010706020507" pitchFamily="18" charset="2"/>
              </a:rPr>
              <a:t>J</a:t>
            </a:r>
            <a:r>
              <a:rPr lang="fr-FR" dirty="0"/>
              <a:t>) </a:t>
            </a:r>
            <a:r>
              <a:rPr lang="fr-FR" dirty="0" smtClean="0"/>
              <a:t>– A sin </a:t>
            </a:r>
            <a:r>
              <a:rPr lang="fr-FR" dirty="0"/>
              <a:t>(2 </a:t>
            </a:r>
            <a:r>
              <a:rPr lang="fr-FR" dirty="0">
                <a:latin typeface="Symbol" panose="05050102010706020507" pitchFamily="18" charset="2"/>
              </a:rPr>
              <a:t>p</a:t>
            </a:r>
            <a:r>
              <a:rPr lang="fr-FR" dirty="0"/>
              <a:t> </a:t>
            </a:r>
            <a:r>
              <a:rPr lang="fr-FR" dirty="0" err="1"/>
              <a:t>f</a:t>
            </a:r>
            <a:r>
              <a:rPr lang="fr-FR" baseline="-25000" dirty="0" err="1"/>
              <a:t>max</a:t>
            </a:r>
            <a:r>
              <a:rPr lang="fr-FR" dirty="0"/>
              <a:t> t </a:t>
            </a:r>
            <a:r>
              <a:rPr lang="fr-FR" dirty="0" smtClean="0"/>
              <a:t>). sin ( </a:t>
            </a:r>
            <a:r>
              <a:rPr lang="fr-FR" dirty="0">
                <a:latin typeface="Symbol" panose="05050102010706020507" pitchFamily="18" charset="2"/>
              </a:rPr>
              <a:t>J</a:t>
            </a:r>
            <a:r>
              <a:rPr lang="fr-FR" dirty="0" smtClean="0"/>
              <a:t>).</a:t>
            </a:r>
          </a:p>
          <a:p>
            <a:endParaRPr lang="fr-FR" dirty="0"/>
          </a:p>
          <a:p>
            <a:r>
              <a:rPr lang="fr-FR" dirty="0"/>
              <a:t>s</a:t>
            </a:r>
            <a:r>
              <a:rPr lang="fr-FR" baseline="-25000" dirty="0" smtClean="0"/>
              <a:t>2</a:t>
            </a:r>
            <a:r>
              <a:rPr lang="fr-FR" dirty="0" smtClean="0"/>
              <a:t>(t) = A </a:t>
            </a:r>
            <a:r>
              <a:rPr lang="fr-FR" dirty="0"/>
              <a:t>cos (2 </a:t>
            </a:r>
            <a:r>
              <a:rPr lang="fr-FR" dirty="0">
                <a:latin typeface="Symbol" panose="05050102010706020507" pitchFamily="18" charset="2"/>
              </a:rPr>
              <a:t>p</a:t>
            </a:r>
            <a:r>
              <a:rPr lang="fr-FR" dirty="0"/>
              <a:t> </a:t>
            </a:r>
            <a:r>
              <a:rPr lang="fr-FR" dirty="0" err="1"/>
              <a:t>f</a:t>
            </a:r>
            <a:r>
              <a:rPr lang="fr-FR" baseline="-25000" dirty="0" err="1"/>
              <a:t>max</a:t>
            </a:r>
            <a:r>
              <a:rPr lang="fr-FR" dirty="0"/>
              <a:t> t ) . cos ( </a:t>
            </a:r>
            <a:r>
              <a:rPr lang="fr-FR" dirty="0">
                <a:latin typeface="Symbol" panose="05050102010706020507" pitchFamily="18" charset="2"/>
              </a:rPr>
              <a:t>J</a:t>
            </a:r>
            <a:r>
              <a:rPr lang="fr-FR" dirty="0"/>
              <a:t>) </a:t>
            </a:r>
            <a:endParaRPr lang="fr-FR" dirty="0" smtClean="0"/>
          </a:p>
          <a:p>
            <a:endParaRPr lang="fr-FR" dirty="0"/>
          </a:p>
          <a:p>
            <a:r>
              <a:rPr lang="fr-FR" dirty="0" err="1" smtClean="0"/>
              <a:t>With</a:t>
            </a:r>
            <a:r>
              <a:rPr lang="fr-FR" dirty="0" smtClean="0"/>
              <a:t> </a:t>
            </a:r>
            <a:r>
              <a:rPr lang="fr-FR" dirty="0" err="1" smtClean="0"/>
              <a:t>f</a:t>
            </a:r>
            <a:r>
              <a:rPr lang="fr-FR" baseline="-25000" dirty="0" err="1" smtClean="0"/>
              <a:t>s</a:t>
            </a:r>
            <a:r>
              <a:rPr lang="fr-FR" dirty="0" smtClean="0"/>
              <a:t> = 2 </a:t>
            </a:r>
            <a:r>
              <a:rPr lang="fr-FR" dirty="0" err="1" smtClean="0"/>
              <a:t>f</a:t>
            </a:r>
            <a:r>
              <a:rPr lang="fr-FR" baseline="-25000" dirty="0" err="1" smtClean="0"/>
              <a:t>max</a:t>
            </a:r>
            <a:r>
              <a:rPr lang="fr-FR" dirty="0" smtClean="0"/>
              <a:t>, </a:t>
            </a:r>
            <a:r>
              <a:rPr lang="fr-FR" dirty="0" err="1" smtClean="0"/>
              <a:t>that</a:t>
            </a:r>
            <a:r>
              <a:rPr lang="fr-FR" dirty="0" smtClean="0"/>
              <a:t> </a:t>
            </a:r>
            <a:r>
              <a:rPr lang="fr-FR" dirty="0" err="1" smtClean="0"/>
              <a:t>is</a:t>
            </a:r>
            <a:r>
              <a:rPr lang="fr-FR" dirty="0" smtClean="0"/>
              <a:t>, </a:t>
            </a:r>
            <a:r>
              <a:rPr lang="fr-FR" dirty="0" err="1" smtClean="0"/>
              <a:t>T</a:t>
            </a:r>
            <a:r>
              <a:rPr lang="fr-FR" baseline="-25000" dirty="0" err="1" smtClean="0"/>
              <a:t>s</a:t>
            </a:r>
            <a:r>
              <a:rPr lang="fr-FR" dirty="0" smtClean="0"/>
              <a:t> = 1/(2 </a:t>
            </a:r>
            <a:r>
              <a:rPr lang="fr-FR" dirty="0" err="1" smtClean="0"/>
              <a:t>f</a:t>
            </a:r>
            <a:r>
              <a:rPr lang="fr-FR" baseline="-25000" dirty="0" err="1" smtClean="0"/>
              <a:t>max</a:t>
            </a:r>
            <a:r>
              <a:rPr lang="fr-FR" dirty="0" smtClean="0"/>
              <a:t>), the </a:t>
            </a:r>
            <a:r>
              <a:rPr lang="fr-FR" dirty="0" err="1" smtClean="0"/>
              <a:t>different</a:t>
            </a:r>
            <a:r>
              <a:rPr lang="fr-FR" dirty="0" smtClean="0"/>
              <a:t> </a:t>
            </a:r>
            <a:r>
              <a:rPr lang="fr-FR" dirty="0" err="1" smtClean="0"/>
              <a:t>samples</a:t>
            </a:r>
            <a:r>
              <a:rPr lang="fr-FR" dirty="0" smtClean="0"/>
              <a:t> are </a:t>
            </a:r>
            <a:r>
              <a:rPr lang="fr-FR" dirty="0" err="1" smtClean="0"/>
              <a:t>given</a:t>
            </a:r>
            <a:r>
              <a:rPr lang="fr-FR" dirty="0" smtClean="0"/>
              <a:t> by:</a:t>
            </a:r>
          </a:p>
          <a:p>
            <a:endParaRPr lang="fr-FR" dirty="0"/>
          </a:p>
          <a:p>
            <a:r>
              <a:rPr lang="fr-FR" dirty="0"/>
              <a:t>s</a:t>
            </a:r>
            <a:r>
              <a:rPr lang="fr-FR" baseline="-25000" dirty="0" smtClean="0"/>
              <a:t>1</a:t>
            </a:r>
            <a:r>
              <a:rPr lang="fr-FR" dirty="0" smtClean="0"/>
              <a:t>(</a:t>
            </a:r>
            <a:r>
              <a:rPr lang="fr-FR" dirty="0" err="1" smtClean="0"/>
              <a:t>nTs</a:t>
            </a:r>
            <a:r>
              <a:rPr lang="fr-FR" dirty="0" smtClean="0"/>
              <a:t>) =  A cos (</a:t>
            </a:r>
            <a:r>
              <a:rPr lang="fr-FR" dirty="0" smtClean="0">
                <a:latin typeface="Symbol" panose="05050102010706020507" pitchFamily="18" charset="2"/>
              </a:rPr>
              <a:t>p</a:t>
            </a:r>
            <a:r>
              <a:rPr lang="fr-FR" dirty="0" smtClean="0"/>
              <a:t> n). Cos ( </a:t>
            </a:r>
            <a:r>
              <a:rPr lang="fr-FR" dirty="0">
                <a:latin typeface="Symbol" panose="05050102010706020507" pitchFamily="18" charset="2"/>
              </a:rPr>
              <a:t>J</a:t>
            </a:r>
            <a:r>
              <a:rPr lang="fr-FR" dirty="0" smtClean="0"/>
              <a:t>) – sin (</a:t>
            </a:r>
            <a:r>
              <a:rPr lang="fr-FR" dirty="0" smtClean="0">
                <a:latin typeface="Symbol" panose="05050102010706020507" pitchFamily="18" charset="2"/>
              </a:rPr>
              <a:t>p</a:t>
            </a:r>
            <a:r>
              <a:rPr lang="fr-FR" dirty="0" smtClean="0"/>
              <a:t> n) . Sin ( </a:t>
            </a:r>
            <a:r>
              <a:rPr lang="fr-FR" dirty="0">
                <a:latin typeface="Symbol" panose="05050102010706020507" pitchFamily="18" charset="2"/>
              </a:rPr>
              <a:t>J</a:t>
            </a:r>
            <a:r>
              <a:rPr lang="fr-FR" dirty="0" smtClean="0"/>
              <a:t>) = </a:t>
            </a:r>
            <a:r>
              <a:rPr lang="fr-FR" dirty="0"/>
              <a:t>A </a:t>
            </a:r>
            <a:r>
              <a:rPr lang="fr-FR" dirty="0" smtClean="0"/>
              <a:t>(-1)</a:t>
            </a:r>
            <a:r>
              <a:rPr lang="fr-FR" baseline="30000" dirty="0" smtClean="0"/>
              <a:t>n</a:t>
            </a:r>
            <a:r>
              <a:rPr lang="fr-FR" dirty="0" smtClean="0"/>
              <a:t> . </a:t>
            </a:r>
            <a:r>
              <a:rPr lang="fr-FR" dirty="0"/>
              <a:t>c</a:t>
            </a:r>
            <a:r>
              <a:rPr lang="fr-FR" dirty="0" smtClean="0"/>
              <a:t>os </a:t>
            </a:r>
            <a:r>
              <a:rPr lang="fr-FR" dirty="0"/>
              <a:t>( </a:t>
            </a:r>
            <a:r>
              <a:rPr lang="fr-FR" dirty="0">
                <a:latin typeface="Symbol" panose="05050102010706020507" pitchFamily="18" charset="2"/>
              </a:rPr>
              <a:t>J</a:t>
            </a:r>
            <a:r>
              <a:rPr lang="fr-FR" dirty="0"/>
              <a:t>) </a:t>
            </a:r>
            <a:endParaRPr lang="fr-FR" dirty="0" smtClean="0"/>
          </a:p>
          <a:p>
            <a:r>
              <a:rPr lang="fr-FR" dirty="0" smtClean="0"/>
              <a:t>	</a:t>
            </a:r>
          </a:p>
          <a:p>
            <a:r>
              <a:rPr lang="fr-FR" dirty="0" smtClean="0"/>
              <a:t>s</a:t>
            </a:r>
            <a:r>
              <a:rPr lang="fr-FR" baseline="-25000" dirty="0" smtClean="0"/>
              <a:t>2</a:t>
            </a:r>
            <a:r>
              <a:rPr lang="fr-FR" dirty="0" smtClean="0"/>
              <a:t>(</a:t>
            </a:r>
            <a:r>
              <a:rPr lang="fr-FR" dirty="0" err="1" smtClean="0"/>
              <a:t>nTs</a:t>
            </a:r>
            <a:r>
              <a:rPr lang="fr-FR" dirty="0"/>
              <a:t>) =  A cos (</a:t>
            </a:r>
            <a:r>
              <a:rPr lang="fr-FR" dirty="0">
                <a:latin typeface="Symbol" panose="05050102010706020507" pitchFamily="18" charset="2"/>
              </a:rPr>
              <a:t>p</a:t>
            </a:r>
            <a:r>
              <a:rPr lang="fr-FR" dirty="0"/>
              <a:t> n). Cos ( </a:t>
            </a:r>
            <a:r>
              <a:rPr lang="fr-FR" dirty="0">
                <a:latin typeface="Symbol" panose="05050102010706020507" pitchFamily="18" charset="2"/>
              </a:rPr>
              <a:t>J</a:t>
            </a:r>
            <a:r>
              <a:rPr lang="fr-FR" dirty="0"/>
              <a:t>) </a:t>
            </a:r>
            <a:r>
              <a:rPr lang="fr-FR" dirty="0" smtClean="0"/>
              <a:t>= </a:t>
            </a:r>
            <a:r>
              <a:rPr lang="fr-FR" dirty="0"/>
              <a:t>A (-1)</a:t>
            </a:r>
            <a:r>
              <a:rPr lang="fr-FR" baseline="30000" dirty="0"/>
              <a:t>n</a:t>
            </a:r>
            <a:r>
              <a:rPr lang="fr-FR" dirty="0"/>
              <a:t> . cos ( </a:t>
            </a:r>
            <a:r>
              <a:rPr lang="fr-FR" dirty="0">
                <a:latin typeface="Symbol" panose="05050102010706020507" pitchFamily="18" charset="2"/>
              </a:rPr>
              <a:t>J</a:t>
            </a:r>
            <a:r>
              <a:rPr lang="fr-FR" dirty="0"/>
              <a:t>) </a:t>
            </a:r>
            <a:r>
              <a:rPr lang="fr-FR" dirty="0" smtClean="0"/>
              <a:t> </a:t>
            </a:r>
          </a:p>
          <a:p>
            <a:endParaRPr lang="fr-FR" dirty="0" smtClean="0"/>
          </a:p>
          <a:p>
            <a:r>
              <a:rPr lang="fr-FR" dirty="0" smtClean="0"/>
              <a:t>And </a:t>
            </a:r>
            <a:r>
              <a:rPr lang="fr-FR" dirty="0" err="1" smtClean="0"/>
              <a:t>therefore</a:t>
            </a:r>
            <a:r>
              <a:rPr lang="fr-FR" dirty="0" smtClean="0"/>
              <a:t>, the </a:t>
            </a:r>
            <a:r>
              <a:rPr lang="fr-FR" dirty="0" err="1" smtClean="0"/>
              <a:t>sampled</a:t>
            </a:r>
            <a:r>
              <a:rPr lang="fr-FR" dirty="0" smtClean="0"/>
              <a:t> </a:t>
            </a:r>
            <a:r>
              <a:rPr lang="fr-FR" dirty="0" err="1" smtClean="0"/>
              <a:t>signals</a:t>
            </a:r>
            <a:r>
              <a:rPr lang="fr-FR" dirty="0" smtClean="0"/>
              <a:t> </a:t>
            </a:r>
            <a:r>
              <a:rPr lang="fr-FR" dirty="0" err="1" smtClean="0"/>
              <a:t>cannot</a:t>
            </a:r>
            <a:r>
              <a:rPr lang="fr-FR" dirty="0" smtClean="0"/>
              <a:t> </a:t>
            </a:r>
            <a:r>
              <a:rPr lang="fr-FR" dirty="0" err="1" smtClean="0"/>
              <a:t>be</a:t>
            </a:r>
            <a:r>
              <a:rPr lang="fr-FR" dirty="0" smtClean="0"/>
              <a:t> </a:t>
            </a:r>
            <a:r>
              <a:rPr lang="fr-FR" dirty="0" err="1" smtClean="0"/>
              <a:t>recognized</a:t>
            </a:r>
            <a:r>
              <a:rPr lang="fr-FR" dirty="0" smtClean="0"/>
              <a:t>… </a:t>
            </a:r>
          </a:p>
          <a:p>
            <a:endParaRPr lang="fr-FR" dirty="0"/>
          </a:p>
          <a:p>
            <a:r>
              <a:rPr lang="fr-FR" dirty="0" smtClean="0"/>
              <a:t>              </a:t>
            </a:r>
            <a:endParaRPr lang="fr-FR" dirty="0"/>
          </a:p>
        </p:txBody>
      </p:sp>
      <p:sp>
        <p:nvSpPr>
          <p:cNvPr id="3" name="Rectangle 2"/>
          <p:cNvSpPr/>
          <p:nvPr/>
        </p:nvSpPr>
        <p:spPr>
          <a:xfrm>
            <a:off x="179512" y="4139029"/>
            <a:ext cx="4608512" cy="2031325"/>
          </a:xfrm>
          <a:prstGeom prst="rect">
            <a:avLst/>
          </a:prstGeom>
        </p:spPr>
        <p:txBody>
          <a:bodyPr wrap="square">
            <a:spAutoFit/>
          </a:bodyPr>
          <a:lstStyle/>
          <a:p>
            <a:pPr lvl="0"/>
            <a:r>
              <a:rPr lang="fr-FR" dirty="0" err="1">
                <a:solidFill>
                  <a:prstClr val="black"/>
                </a:solidFill>
              </a:rPr>
              <a:t>Other</a:t>
            </a:r>
            <a:r>
              <a:rPr lang="fr-FR" dirty="0">
                <a:solidFill>
                  <a:prstClr val="black"/>
                </a:solidFill>
              </a:rPr>
              <a:t> proof: a </a:t>
            </a:r>
            <a:r>
              <a:rPr lang="fr-FR" dirty="0" err="1">
                <a:solidFill>
                  <a:prstClr val="black"/>
                </a:solidFill>
              </a:rPr>
              <a:t>family</a:t>
            </a:r>
            <a:r>
              <a:rPr lang="fr-FR" dirty="0">
                <a:solidFill>
                  <a:prstClr val="black"/>
                </a:solidFill>
              </a:rPr>
              <a:t> of sine </a:t>
            </a:r>
            <a:r>
              <a:rPr lang="fr-FR" dirty="0" err="1">
                <a:solidFill>
                  <a:prstClr val="black"/>
                </a:solidFill>
              </a:rPr>
              <a:t>functions</a:t>
            </a:r>
            <a:r>
              <a:rPr lang="fr-FR" dirty="0">
                <a:solidFill>
                  <a:prstClr val="black"/>
                </a:solidFill>
              </a:rPr>
              <a:t> at the </a:t>
            </a:r>
            <a:r>
              <a:rPr lang="fr-FR" dirty="0" err="1">
                <a:solidFill>
                  <a:prstClr val="black"/>
                </a:solidFill>
              </a:rPr>
              <a:t>critical</a:t>
            </a:r>
            <a:r>
              <a:rPr lang="fr-FR" dirty="0">
                <a:solidFill>
                  <a:prstClr val="black"/>
                </a:solidFill>
              </a:rPr>
              <a:t> </a:t>
            </a:r>
            <a:r>
              <a:rPr lang="fr-FR" dirty="0" err="1">
                <a:solidFill>
                  <a:prstClr val="black"/>
                </a:solidFill>
              </a:rPr>
              <a:t>sampling</a:t>
            </a:r>
            <a:r>
              <a:rPr lang="fr-FR" dirty="0">
                <a:solidFill>
                  <a:prstClr val="black"/>
                </a:solidFill>
              </a:rPr>
              <a:t> </a:t>
            </a:r>
            <a:r>
              <a:rPr lang="fr-FR" dirty="0" err="1">
                <a:solidFill>
                  <a:prstClr val="black"/>
                </a:solidFill>
              </a:rPr>
              <a:t>frequency</a:t>
            </a:r>
            <a:r>
              <a:rPr lang="fr-FR" dirty="0">
                <a:solidFill>
                  <a:prstClr val="black"/>
                </a:solidFill>
              </a:rPr>
              <a:t> </a:t>
            </a:r>
            <a:r>
              <a:rPr lang="fr-FR" dirty="0" err="1">
                <a:solidFill>
                  <a:prstClr val="black"/>
                </a:solidFill>
              </a:rPr>
              <a:t>f</a:t>
            </a:r>
            <a:r>
              <a:rPr lang="fr-FR" baseline="-25000" dirty="0" err="1">
                <a:solidFill>
                  <a:prstClr val="black"/>
                </a:solidFill>
              </a:rPr>
              <a:t>s</a:t>
            </a:r>
            <a:r>
              <a:rPr lang="fr-FR" dirty="0">
                <a:solidFill>
                  <a:prstClr val="black"/>
                </a:solidFill>
              </a:rPr>
              <a:t> = 2 f</a:t>
            </a:r>
            <a:r>
              <a:rPr lang="fr-FR" baseline="-25000" dirty="0">
                <a:solidFill>
                  <a:prstClr val="black"/>
                </a:solidFill>
              </a:rPr>
              <a:t>0</a:t>
            </a:r>
            <a:r>
              <a:rPr lang="fr-FR" dirty="0">
                <a:solidFill>
                  <a:prstClr val="black"/>
                </a:solidFill>
              </a:rPr>
              <a:t>, all </a:t>
            </a:r>
            <a:r>
              <a:rPr lang="fr-FR" dirty="0" err="1">
                <a:solidFill>
                  <a:prstClr val="black"/>
                </a:solidFill>
              </a:rPr>
              <a:t>having</a:t>
            </a:r>
            <a:r>
              <a:rPr lang="fr-FR" dirty="0">
                <a:solidFill>
                  <a:prstClr val="black"/>
                </a:solidFill>
              </a:rPr>
              <a:t> the </a:t>
            </a:r>
            <a:r>
              <a:rPr lang="fr-FR" dirty="0" err="1">
                <a:solidFill>
                  <a:prstClr val="black"/>
                </a:solidFill>
              </a:rPr>
              <a:t>same</a:t>
            </a:r>
            <a:r>
              <a:rPr lang="fr-FR" dirty="0">
                <a:solidFill>
                  <a:prstClr val="black"/>
                </a:solidFill>
              </a:rPr>
              <a:t> </a:t>
            </a:r>
            <a:r>
              <a:rPr lang="fr-FR" dirty="0" err="1">
                <a:solidFill>
                  <a:prstClr val="black"/>
                </a:solidFill>
              </a:rPr>
              <a:t>sample</a:t>
            </a:r>
            <a:r>
              <a:rPr lang="fr-FR" dirty="0">
                <a:solidFill>
                  <a:prstClr val="black"/>
                </a:solidFill>
              </a:rPr>
              <a:t> </a:t>
            </a:r>
            <a:r>
              <a:rPr lang="fr-FR" dirty="0" err="1">
                <a:solidFill>
                  <a:prstClr val="black"/>
                </a:solidFill>
              </a:rPr>
              <a:t>sequence</a:t>
            </a:r>
            <a:r>
              <a:rPr lang="fr-FR" dirty="0">
                <a:solidFill>
                  <a:prstClr val="black"/>
                </a:solidFill>
              </a:rPr>
              <a:t> of </a:t>
            </a:r>
            <a:r>
              <a:rPr lang="fr-FR" dirty="0" err="1">
                <a:solidFill>
                  <a:prstClr val="black"/>
                </a:solidFill>
              </a:rPr>
              <a:t>alternating</a:t>
            </a:r>
            <a:r>
              <a:rPr lang="fr-FR" dirty="0">
                <a:solidFill>
                  <a:prstClr val="black"/>
                </a:solidFill>
              </a:rPr>
              <a:t> + 1 and – 1… </a:t>
            </a:r>
          </a:p>
          <a:p>
            <a:pPr lvl="0"/>
            <a:r>
              <a:rPr lang="fr-FR" dirty="0" err="1">
                <a:solidFill>
                  <a:prstClr val="black"/>
                </a:solidFill>
              </a:rPr>
              <a:t>They</a:t>
            </a:r>
            <a:r>
              <a:rPr lang="fr-FR" dirty="0">
                <a:solidFill>
                  <a:prstClr val="black"/>
                </a:solidFill>
              </a:rPr>
              <a:t> are all </a:t>
            </a:r>
            <a:r>
              <a:rPr lang="fr-FR" dirty="0" err="1">
                <a:solidFill>
                  <a:prstClr val="black"/>
                </a:solidFill>
              </a:rPr>
              <a:t>aliases</a:t>
            </a:r>
            <a:r>
              <a:rPr lang="fr-FR" dirty="0">
                <a:solidFill>
                  <a:prstClr val="black"/>
                </a:solidFill>
              </a:rPr>
              <a:t> of </a:t>
            </a:r>
            <a:r>
              <a:rPr lang="fr-FR" dirty="0" err="1">
                <a:solidFill>
                  <a:prstClr val="black"/>
                </a:solidFill>
              </a:rPr>
              <a:t>each</a:t>
            </a:r>
            <a:r>
              <a:rPr lang="fr-FR" dirty="0">
                <a:solidFill>
                  <a:prstClr val="black"/>
                </a:solidFill>
              </a:rPr>
              <a:t> </a:t>
            </a:r>
            <a:r>
              <a:rPr lang="fr-FR" dirty="0" err="1">
                <a:solidFill>
                  <a:prstClr val="black"/>
                </a:solidFill>
              </a:rPr>
              <a:t>other</a:t>
            </a:r>
            <a:r>
              <a:rPr lang="fr-FR" dirty="0">
                <a:solidFill>
                  <a:prstClr val="black"/>
                </a:solidFill>
              </a:rPr>
              <a:t>, </a:t>
            </a:r>
            <a:r>
              <a:rPr lang="fr-FR" dirty="0" err="1">
                <a:solidFill>
                  <a:prstClr val="black"/>
                </a:solidFill>
              </a:rPr>
              <a:t>even</a:t>
            </a:r>
            <a:r>
              <a:rPr lang="fr-FR" dirty="0">
                <a:solidFill>
                  <a:prstClr val="black"/>
                </a:solidFill>
              </a:rPr>
              <a:t> </a:t>
            </a:r>
            <a:r>
              <a:rPr lang="fr-FR" dirty="0" err="1">
                <a:solidFill>
                  <a:prstClr val="black"/>
                </a:solidFill>
              </a:rPr>
              <a:t>though</a:t>
            </a:r>
            <a:r>
              <a:rPr lang="fr-FR" dirty="0">
                <a:solidFill>
                  <a:prstClr val="black"/>
                </a:solidFill>
              </a:rPr>
              <a:t> </a:t>
            </a:r>
            <a:r>
              <a:rPr lang="fr-FR" dirty="0" err="1">
                <a:solidFill>
                  <a:prstClr val="black"/>
                </a:solidFill>
              </a:rPr>
              <a:t>their</a:t>
            </a:r>
            <a:r>
              <a:rPr lang="fr-FR" dirty="0">
                <a:solidFill>
                  <a:prstClr val="black"/>
                </a:solidFill>
              </a:rPr>
              <a:t> </a:t>
            </a:r>
            <a:r>
              <a:rPr lang="fr-FR" dirty="0" err="1">
                <a:solidFill>
                  <a:prstClr val="black"/>
                </a:solidFill>
              </a:rPr>
              <a:t>frequency</a:t>
            </a:r>
            <a:r>
              <a:rPr lang="fr-FR" dirty="0">
                <a:solidFill>
                  <a:prstClr val="black"/>
                </a:solidFill>
              </a:rPr>
              <a:t> </a:t>
            </a:r>
            <a:r>
              <a:rPr lang="fr-FR" dirty="0" err="1">
                <a:solidFill>
                  <a:prstClr val="black"/>
                </a:solidFill>
              </a:rPr>
              <a:t>stays</a:t>
            </a:r>
            <a:r>
              <a:rPr lang="fr-FR" dirty="0">
                <a:solidFill>
                  <a:prstClr val="black"/>
                </a:solidFill>
              </a:rPr>
              <a:t> </a:t>
            </a:r>
            <a:r>
              <a:rPr lang="fr-FR" dirty="0" err="1">
                <a:solidFill>
                  <a:prstClr val="black"/>
                </a:solidFill>
              </a:rPr>
              <a:t>strictly</a:t>
            </a:r>
            <a:r>
              <a:rPr lang="fr-FR" dirty="0">
                <a:solidFill>
                  <a:prstClr val="black"/>
                </a:solidFill>
              </a:rPr>
              <a:t> </a:t>
            </a:r>
            <a:r>
              <a:rPr lang="fr-FR" dirty="0" err="1">
                <a:solidFill>
                  <a:prstClr val="black"/>
                </a:solidFill>
              </a:rPr>
              <a:t>inside</a:t>
            </a:r>
            <a:r>
              <a:rPr lang="fr-FR" dirty="0">
                <a:solidFill>
                  <a:prstClr val="black"/>
                </a:solidFill>
              </a:rPr>
              <a:t> the </a:t>
            </a:r>
            <a:r>
              <a:rPr lang="fr-FR" dirty="0" err="1">
                <a:solidFill>
                  <a:prstClr val="black"/>
                </a:solidFill>
              </a:rPr>
              <a:t>Shannon’s</a:t>
            </a:r>
            <a:r>
              <a:rPr lang="fr-FR" dirty="0">
                <a:solidFill>
                  <a:prstClr val="black"/>
                </a:solidFill>
              </a:rPr>
              <a:t> </a:t>
            </a:r>
            <a:r>
              <a:rPr lang="fr-FR" dirty="0" err="1">
                <a:solidFill>
                  <a:prstClr val="black"/>
                </a:solidFill>
              </a:rPr>
              <a:t>interval</a:t>
            </a:r>
            <a:r>
              <a:rPr lang="fr-FR" dirty="0">
                <a:solidFill>
                  <a:prstClr val="black"/>
                </a:solidFill>
              </a:rPr>
              <a:t> [0, </a:t>
            </a:r>
            <a:r>
              <a:rPr lang="fr-FR" dirty="0" err="1">
                <a:solidFill>
                  <a:prstClr val="black"/>
                </a:solidFill>
              </a:rPr>
              <a:t>f</a:t>
            </a:r>
            <a:r>
              <a:rPr lang="fr-FR" baseline="-25000" dirty="0" err="1">
                <a:solidFill>
                  <a:prstClr val="black"/>
                </a:solidFill>
              </a:rPr>
              <a:t>s</a:t>
            </a:r>
            <a:r>
              <a:rPr lang="fr-FR" dirty="0">
                <a:solidFill>
                  <a:prstClr val="black"/>
                </a:solidFill>
              </a:rPr>
              <a:t>/2].</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0244" y="3756212"/>
            <a:ext cx="3460188" cy="3285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92194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827584" y="692696"/>
            <a:ext cx="7344816" cy="5109091"/>
          </a:xfrm>
          <a:prstGeom prst="rect">
            <a:avLst/>
          </a:prstGeom>
          <a:noFill/>
        </p:spPr>
        <p:txBody>
          <a:bodyPr wrap="square" rtlCol="0">
            <a:spAutoFit/>
          </a:bodyPr>
          <a:lstStyle/>
          <a:p>
            <a:r>
              <a:rPr lang="fr-FR" sz="2800" dirty="0" err="1" smtClean="0"/>
              <a:t>Thus</a:t>
            </a:r>
            <a:r>
              <a:rPr lang="fr-FR" sz="2800" dirty="0" smtClean="0"/>
              <a:t>, to </a:t>
            </a:r>
            <a:r>
              <a:rPr lang="fr-FR" sz="2800" dirty="0" err="1" smtClean="0"/>
              <a:t>correctly</a:t>
            </a:r>
            <a:r>
              <a:rPr lang="fr-FR" sz="2800" dirty="0" smtClean="0"/>
              <a:t> </a:t>
            </a:r>
            <a:r>
              <a:rPr lang="fr-FR" sz="2800" dirty="0" err="1" smtClean="0"/>
              <a:t>sample</a:t>
            </a:r>
            <a:r>
              <a:rPr lang="fr-FR" sz="2800" dirty="0" smtClean="0"/>
              <a:t> a </a:t>
            </a:r>
            <a:r>
              <a:rPr lang="fr-FR" sz="2800" dirty="0" err="1" smtClean="0"/>
              <a:t>continuous</a:t>
            </a:r>
            <a:r>
              <a:rPr lang="fr-FR" sz="2800" dirty="0" smtClean="0"/>
              <a:t>-time signal </a:t>
            </a:r>
            <a:r>
              <a:rPr lang="fr-FR" sz="2800" dirty="0" err="1" smtClean="0"/>
              <a:t>whose</a:t>
            </a:r>
            <a:r>
              <a:rPr lang="fr-FR" sz="2800" dirty="0" smtClean="0"/>
              <a:t> </a:t>
            </a:r>
            <a:r>
              <a:rPr lang="fr-FR" sz="2800" dirty="0" err="1" smtClean="0"/>
              <a:t>spectrum</a:t>
            </a:r>
            <a:r>
              <a:rPr lang="fr-FR" sz="2800" dirty="0" smtClean="0"/>
              <a:t> </a:t>
            </a:r>
            <a:r>
              <a:rPr lang="fr-FR" sz="2800" dirty="0" err="1" smtClean="0"/>
              <a:t>is</a:t>
            </a:r>
            <a:r>
              <a:rPr lang="fr-FR" sz="2800" dirty="0" smtClean="0"/>
              <a:t> </a:t>
            </a:r>
            <a:r>
              <a:rPr lang="fr-FR" sz="2800" dirty="0" err="1" smtClean="0"/>
              <a:t>limited</a:t>
            </a:r>
            <a:r>
              <a:rPr lang="fr-FR" sz="2800" dirty="0" smtClean="0"/>
              <a:t> by a maximum </a:t>
            </a:r>
            <a:r>
              <a:rPr lang="fr-FR" sz="2800" dirty="0" err="1" smtClean="0"/>
              <a:t>frequency</a:t>
            </a:r>
            <a:r>
              <a:rPr lang="fr-FR" sz="2800" dirty="0" smtClean="0"/>
              <a:t> </a:t>
            </a:r>
            <a:r>
              <a:rPr lang="fr-FR" sz="2800" dirty="0" err="1" smtClean="0"/>
              <a:t>f</a:t>
            </a:r>
            <a:r>
              <a:rPr lang="fr-FR" sz="2800" baseline="-25000" dirty="0" err="1" smtClean="0"/>
              <a:t>max</a:t>
            </a:r>
            <a:r>
              <a:rPr lang="fr-FR" sz="2800" dirty="0" smtClean="0"/>
              <a:t>, </a:t>
            </a:r>
            <a:r>
              <a:rPr lang="fr-FR" sz="2800" dirty="0" err="1" smtClean="0"/>
              <a:t>it</a:t>
            </a:r>
            <a:r>
              <a:rPr lang="fr-FR" sz="2800" dirty="0" smtClean="0"/>
              <a:t> </a:t>
            </a:r>
            <a:r>
              <a:rPr lang="fr-FR" sz="2800" dirty="0" err="1" smtClean="0"/>
              <a:t>is</a:t>
            </a:r>
            <a:r>
              <a:rPr lang="fr-FR" sz="2800" dirty="0" smtClean="0"/>
              <a:t> </a:t>
            </a:r>
            <a:r>
              <a:rPr lang="fr-FR" sz="2800" dirty="0" err="1" smtClean="0"/>
              <a:t>required</a:t>
            </a:r>
            <a:r>
              <a:rPr lang="fr-FR" sz="2800" dirty="0" smtClean="0"/>
              <a:t> to </a:t>
            </a:r>
            <a:r>
              <a:rPr lang="fr-FR" sz="2800" dirty="0" err="1" smtClean="0"/>
              <a:t>take</a:t>
            </a:r>
            <a:r>
              <a:rPr lang="fr-FR" sz="2800" dirty="0" smtClean="0"/>
              <a:t> a </a:t>
            </a:r>
            <a:r>
              <a:rPr lang="fr-FR" sz="2800" dirty="0" err="1" smtClean="0"/>
              <a:t>sampling</a:t>
            </a:r>
            <a:r>
              <a:rPr lang="fr-FR" sz="2800" dirty="0" smtClean="0"/>
              <a:t> </a:t>
            </a:r>
            <a:r>
              <a:rPr lang="fr-FR" sz="2800" dirty="0" err="1" smtClean="0"/>
              <a:t>frequency</a:t>
            </a:r>
            <a:r>
              <a:rPr lang="fr-FR" sz="2800" dirty="0" smtClean="0"/>
              <a:t> </a:t>
            </a:r>
            <a:r>
              <a:rPr lang="fr-FR" sz="2800" dirty="0" err="1" smtClean="0"/>
              <a:t>much</a:t>
            </a:r>
            <a:r>
              <a:rPr lang="fr-FR" sz="2800" dirty="0" smtClean="0"/>
              <a:t> </a:t>
            </a:r>
            <a:r>
              <a:rPr lang="fr-FR" sz="2800" dirty="0" err="1" smtClean="0"/>
              <a:t>greater</a:t>
            </a:r>
            <a:r>
              <a:rPr lang="fr-FR" sz="2800" dirty="0" smtClean="0"/>
              <a:t> </a:t>
            </a:r>
            <a:r>
              <a:rPr lang="fr-FR" sz="2800" dirty="0" err="1" smtClean="0"/>
              <a:t>that</a:t>
            </a:r>
            <a:r>
              <a:rPr lang="fr-FR" sz="2800" dirty="0" smtClean="0"/>
              <a:t> </a:t>
            </a:r>
            <a:r>
              <a:rPr lang="fr-FR" sz="2800" dirty="0" err="1" smtClean="0"/>
              <a:t>twice</a:t>
            </a:r>
            <a:r>
              <a:rPr lang="fr-FR" sz="2800" dirty="0" smtClean="0"/>
              <a:t> the maximum </a:t>
            </a:r>
            <a:r>
              <a:rPr lang="fr-FR" sz="2800" dirty="0" err="1" smtClean="0"/>
              <a:t>frequency</a:t>
            </a:r>
            <a:r>
              <a:rPr lang="fr-FR" sz="2800" dirty="0" smtClean="0"/>
              <a:t>:</a:t>
            </a:r>
          </a:p>
          <a:p>
            <a:endParaRPr lang="fr-FR" sz="2800" dirty="0"/>
          </a:p>
          <a:p>
            <a:r>
              <a:rPr lang="fr-FR" sz="2800" dirty="0" smtClean="0"/>
              <a:t>			</a:t>
            </a:r>
            <a:r>
              <a:rPr lang="fr-FR" sz="2800" dirty="0" err="1" smtClean="0"/>
              <a:t>f</a:t>
            </a:r>
            <a:r>
              <a:rPr lang="fr-FR" sz="2800" baseline="-25000" dirty="0" err="1" smtClean="0"/>
              <a:t>s</a:t>
            </a:r>
            <a:r>
              <a:rPr lang="fr-FR" sz="2800" dirty="0" smtClean="0"/>
              <a:t> &gt;&gt; 2 </a:t>
            </a:r>
            <a:r>
              <a:rPr lang="fr-FR" sz="2800" dirty="0" err="1" smtClean="0"/>
              <a:t>f</a:t>
            </a:r>
            <a:r>
              <a:rPr lang="fr-FR" sz="2800" baseline="-25000" dirty="0" err="1" smtClean="0"/>
              <a:t>max</a:t>
            </a:r>
            <a:r>
              <a:rPr lang="fr-FR" sz="2800" baseline="-25000" dirty="0" smtClean="0"/>
              <a:t>  </a:t>
            </a:r>
            <a:r>
              <a:rPr lang="fr-FR" sz="2800" dirty="0" smtClean="0"/>
              <a:t>,</a:t>
            </a:r>
          </a:p>
          <a:p>
            <a:endParaRPr lang="fr-FR" sz="2800" dirty="0"/>
          </a:p>
          <a:p>
            <a:r>
              <a:rPr lang="fr-FR" sz="2800" dirty="0" err="1"/>
              <a:t>e</a:t>
            </a:r>
            <a:r>
              <a:rPr lang="fr-FR" sz="2800" dirty="0" err="1" smtClean="0"/>
              <a:t>ven</a:t>
            </a:r>
            <a:r>
              <a:rPr lang="fr-FR" sz="2800" dirty="0" smtClean="0"/>
              <a:t> if Shannon – </a:t>
            </a:r>
            <a:r>
              <a:rPr lang="fr-FR" sz="2800" dirty="0" err="1" smtClean="0"/>
              <a:t>Nyquist</a:t>
            </a:r>
            <a:r>
              <a:rPr lang="fr-FR" sz="2800" dirty="0" smtClean="0"/>
              <a:t> </a:t>
            </a:r>
            <a:r>
              <a:rPr lang="fr-FR" sz="2800" dirty="0" err="1" smtClean="0"/>
              <a:t>Theorem</a:t>
            </a:r>
            <a:r>
              <a:rPr lang="fr-FR" sz="2800" dirty="0" smtClean="0"/>
              <a:t> tells us </a:t>
            </a:r>
            <a:r>
              <a:rPr lang="fr-FR" sz="2800" dirty="0" err="1" smtClean="0"/>
              <a:t>only</a:t>
            </a:r>
            <a:r>
              <a:rPr lang="fr-FR" sz="2800" dirty="0" smtClean="0"/>
              <a:t>  </a:t>
            </a:r>
            <a:r>
              <a:rPr lang="fr-FR" sz="2800" dirty="0" err="1"/>
              <a:t>f</a:t>
            </a:r>
            <a:r>
              <a:rPr lang="fr-FR" sz="2800" baseline="-25000" dirty="0" err="1"/>
              <a:t>s</a:t>
            </a:r>
            <a:r>
              <a:rPr lang="fr-FR" sz="2800" dirty="0"/>
              <a:t> ≥</a:t>
            </a:r>
            <a:r>
              <a:rPr lang="fr-FR" sz="2800" dirty="0" smtClean="0"/>
              <a:t> </a:t>
            </a:r>
            <a:r>
              <a:rPr lang="fr-FR" sz="2800" dirty="0"/>
              <a:t>2 </a:t>
            </a:r>
            <a:r>
              <a:rPr lang="fr-FR" sz="2800" dirty="0" err="1"/>
              <a:t>f</a:t>
            </a:r>
            <a:r>
              <a:rPr lang="fr-FR" sz="2800" baseline="-25000" dirty="0" err="1"/>
              <a:t>max</a:t>
            </a:r>
            <a:r>
              <a:rPr lang="fr-FR" sz="2800" baseline="-25000" dirty="0"/>
              <a:t>  </a:t>
            </a:r>
            <a:r>
              <a:rPr lang="fr-FR" sz="2800" dirty="0" smtClean="0"/>
              <a:t>!!!</a:t>
            </a:r>
          </a:p>
          <a:p>
            <a:endParaRPr lang="fr-FR" sz="2800" dirty="0"/>
          </a:p>
          <a:p>
            <a:endParaRPr lang="fr-FR" dirty="0"/>
          </a:p>
        </p:txBody>
      </p:sp>
    </p:spTree>
    <p:extLst>
      <p:ext uri="{BB962C8B-B14F-4D97-AF65-F5344CB8AC3E}">
        <p14:creationId xmlns:p14="http://schemas.microsoft.com/office/powerpoint/2010/main" val="21309645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476672"/>
            <a:ext cx="8507288" cy="2650306"/>
          </a:xfrm>
        </p:spPr>
        <p:txBody>
          <a:bodyPr>
            <a:normAutofit fontScale="90000"/>
          </a:bodyPr>
          <a:lstStyle/>
          <a:p>
            <a:r>
              <a:rPr lang="fr-FR" sz="2700" dirty="0" smtClean="0"/>
              <a:t/>
            </a:r>
            <a:br>
              <a:rPr lang="fr-FR" sz="2700" dirty="0" smtClean="0"/>
            </a:br>
            <a:r>
              <a:rPr lang="fr-FR" sz="2700" dirty="0"/>
              <a:t/>
            </a:r>
            <a:br>
              <a:rPr lang="fr-FR" sz="2700" dirty="0"/>
            </a:br>
            <a:r>
              <a:rPr lang="fr-FR" sz="2700" dirty="0" smtClean="0"/>
              <a:t/>
            </a:r>
            <a:br>
              <a:rPr lang="fr-FR" sz="2700" dirty="0" smtClean="0"/>
            </a:br>
            <a:r>
              <a:rPr lang="fr-FR" sz="2700" dirty="0" smtClean="0"/>
              <a:t>That </a:t>
            </a:r>
            <a:r>
              <a:rPr lang="fr-FR" sz="2700" dirty="0" err="1"/>
              <a:t>means</a:t>
            </a:r>
            <a:r>
              <a:rPr lang="fr-FR" sz="2700" dirty="0"/>
              <a:t> </a:t>
            </a:r>
            <a:r>
              <a:rPr lang="fr-FR" sz="2700" dirty="0" err="1" smtClean="0"/>
              <a:t>that</a:t>
            </a:r>
            <a:r>
              <a:rPr lang="fr-FR" sz="2700" dirty="0" smtClean="0"/>
              <a:t>, </a:t>
            </a:r>
            <a:r>
              <a:rPr lang="fr-FR" sz="2700" dirty="0" err="1" smtClean="0"/>
              <a:t>even</a:t>
            </a:r>
            <a:r>
              <a:rPr lang="fr-FR" sz="2700" dirty="0" smtClean="0"/>
              <a:t> </a:t>
            </a:r>
            <a:r>
              <a:rPr lang="fr-FR" sz="2700" dirty="0" err="1" smtClean="0"/>
              <a:t>considering</a:t>
            </a:r>
            <a:r>
              <a:rPr lang="fr-FR" sz="2700" dirty="0" smtClean="0"/>
              <a:t> in the Fourier </a:t>
            </a:r>
            <a:r>
              <a:rPr lang="fr-FR" sz="2700" dirty="0" err="1" smtClean="0"/>
              <a:t>decomposition</a:t>
            </a:r>
            <a:r>
              <a:rPr lang="fr-FR" sz="2700" dirty="0" smtClean="0"/>
              <a:t> of the signal the sine component  of </a:t>
            </a:r>
            <a:r>
              <a:rPr lang="fr-FR" sz="2700" dirty="0" err="1" smtClean="0"/>
              <a:t>frequency</a:t>
            </a:r>
            <a:r>
              <a:rPr lang="fr-FR" sz="2700" dirty="0" smtClean="0"/>
              <a:t> f = </a:t>
            </a:r>
            <a:r>
              <a:rPr lang="fr-FR" sz="2700" dirty="0" err="1" smtClean="0"/>
              <a:t>f</a:t>
            </a:r>
            <a:r>
              <a:rPr lang="fr-FR" sz="2700" baseline="-25000" dirty="0" err="1" smtClean="0"/>
              <a:t>max</a:t>
            </a:r>
            <a:r>
              <a:rPr lang="fr-FR" sz="2700" dirty="0"/>
              <a:t>, </a:t>
            </a:r>
            <a:r>
              <a:rPr lang="fr-FR" sz="2700" dirty="0" smtClean="0"/>
              <a:t/>
            </a:r>
            <a:br>
              <a:rPr lang="fr-FR" sz="2700" dirty="0" smtClean="0"/>
            </a:br>
            <a:r>
              <a:rPr lang="fr-FR" sz="2700" dirty="0" err="1" smtClean="0"/>
              <a:t>much</a:t>
            </a:r>
            <a:r>
              <a:rPr lang="fr-FR" sz="2700" dirty="0" smtClean="0"/>
              <a:t> </a:t>
            </a:r>
            <a:r>
              <a:rPr lang="fr-FR" sz="2700" dirty="0"/>
              <a:t>more </a:t>
            </a:r>
            <a:r>
              <a:rPr lang="fr-FR" sz="2700" dirty="0" err="1"/>
              <a:t>than</a:t>
            </a:r>
            <a:r>
              <a:rPr lang="fr-FR" sz="2700" dirty="0"/>
              <a:t> 2 </a:t>
            </a:r>
            <a:r>
              <a:rPr lang="fr-FR" sz="2700" dirty="0" err="1" smtClean="0"/>
              <a:t>samples</a:t>
            </a:r>
            <a:r>
              <a:rPr lang="fr-FR" sz="2700" dirty="0" smtClean="0"/>
              <a:t> per </a:t>
            </a:r>
            <a:r>
              <a:rPr lang="fr-FR" sz="2700" dirty="0" err="1"/>
              <a:t>period</a:t>
            </a:r>
            <a:r>
              <a:rPr lang="fr-FR" sz="2700" dirty="0"/>
              <a:t> </a:t>
            </a:r>
            <a:r>
              <a:rPr lang="fr-FR" sz="2700" dirty="0" smtClean="0"/>
              <a:t>are to </a:t>
            </a:r>
            <a:r>
              <a:rPr lang="fr-FR" sz="2700" dirty="0" err="1" smtClean="0"/>
              <a:t>be</a:t>
            </a:r>
            <a:r>
              <a:rPr lang="fr-FR" sz="2700" dirty="0" smtClean="0"/>
              <a:t> </a:t>
            </a:r>
            <a:r>
              <a:rPr lang="fr-FR" sz="2700" dirty="0" err="1" smtClean="0"/>
              <a:t>taken</a:t>
            </a:r>
            <a:r>
              <a:rPr lang="fr-FR" sz="2700" dirty="0" smtClean="0"/>
              <a:t>.</a:t>
            </a:r>
            <a:r>
              <a:rPr lang="fr-FR" dirty="0"/>
              <a:t/>
            </a:r>
            <a:br>
              <a:rPr lang="fr-FR" dirty="0"/>
            </a:br>
            <a:r>
              <a:rPr lang="fr-FR" dirty="0"/>
              <a:t/>
            </a:r>
            <a:br>
              <a:rPr lang="fr-FR" dirty="0"/>
            </a:br>
            <a:r>
              <a:rPr lang="fr-FR" dirty="0"/>
              <a:t/>
            </a:r>
            <a:br>
              <a:rPr lang="fr-FR" dirty="0"/>
            </a:br>
            <a:r>
              <a:rPr lang="fr-FR" dirty="0"/>
              <a:t/>
            </a:r>
            <a:br>
              <a:rPr lang="fr-FR" dirty="0"/>
            </a:br>
            <a:endParaRPr lang="fr-FR" dirty="0"/>
          </a:p>
        </p:txBody>
      </p:sp>
      <p:pic>
        <p:nvPicPr>
          <p:cNvPr id="5" name="Image 4"/>
          <p:cNvPicPr/>
          <p:nvPr/>
        </p:nvPicPr>
        <p:blipFill>
          <a:blip r:embed="rId2">
            <a:extLst>
              <a:ext uri="{28A0092B-C50C-407E-A947-70E740481C1C}">
                <a14:useLocalDpi xmlns:a14="http://schemas.microsoft.com/office/drawing/2010/main" val="0"/>
              </a:ext>
            </a:extLst>
          </a:blip>
          <a:srcRect/>
          <a:stretch>
            <a:fillRect/>
          </a:stretch>
        </p:blipFill>
        <p:spPr bwMode="auto">
          <a:xfrm>
            <a:off x="899592" y="2227262"/>
            <a:ext cx="7416824" cy="4010050"/>
          </a:xfrm>
          <a:prstGeom prst="rect">
            <a:avLst/>
          </a:prstGeom>
          <a:noFill/>
          <a:ln>
            <a:noFill/>
          </a:ln>
        </p:spPr>
      </p:pic>
    </p:spTree>
    <p:extLst>
      <p:ext uri="{BB962C8B-B14F-4D97-AF65-F5344CB8AC3E}">
        <p14:creationId xmlns:p14="http://schemas.microsoft.com/office/powerpoint/2010/main" val="12073094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395536" y="661338"/>
                <a:ext cx="8640960" cy="6089809"/>
              </a:xfrm>
              <a:prstGeom prst="rect">
                <a:avLst/>
              </a:prstGeom>
              <a:noFill/>
            </p:spPr>
            <p:txBody>
              <a:bodyPr wrap="square" rtlCol="0">
                <a:spAutoFit/>
              </a:bodyPr>
              <a:lstStyle/>
              <a:p>
                <a:pPr algn="ctr"/>
                <a:r>
                  <a:rPr lang="fr-FR" sz="2800" dirty="0" smtClean="0"/>
                  <a:t>Whittaker – Shannon interpolation formula</a:t>
                </a:r>
              </a:p>
              <a:p>
                <a:endParaRPr lang="fr-FR" dirty="0"/>
              </a:p>
              <a:p>
                <a:r>
                  <a:rPr lang="fr-FR" dirty="0" smtClean="0"/>
                  <a:t>This formula </a:t>
                </a:r>
                <a:r>
                  <a:rPr lang="fr-FR" dirty="0" err="1" smtClean="0"/>
                  <a:t>allows</a:t>
                </a:r>
                <a:r>
                  <a:rPr lang="fr-FR" dirty="0" smtClean="0"/>
                  <a:t> to </a:t>
                </a:r>
                <a:r>
                  <a:rPr lang="fr-FR" dirty="0" err="1" smtClean="0"/>
                  <a:t>reconstruct</a:t>
                </a:r>
                <a:r>
                  <a:rPr lang="fr-FR" dirty="0" smtClean="0"/>
                  <a:t>, </a:t>
                </a:r>
                <a:r>
                  <a:rPr lang="fr-FR" dirty="0" err="1" smtClean="0"/>
                  <a:t>from</a:t>
                </a:r>
                <a:r>
                  <a:rPr lang="fr-FR" dirty="0" smtClean="0"/>
                  <a:t> a </a:t>
                </a:r>
                <a:r>
                  <a:rPr lang="fr-FR" dirty="0" err="1" smtClean="0"/>
                  <a:t>well-sampled</a:t>
                </a:r>
                <a:r>
                  <a:rPr lang="fr-FR" dirty="0" smtClean="0"/>
                  <a:t> signal, the good </a:t>
                </a:r>
                <a:r>
                  <a:rPr lang="fr-FR" dirty="0" err="1" smtClean="0"/>
                  <a:t>continuous</a:t>
                </a:r>
                <a:r>
                  <a:rPr lang="fr-FR" dirty="0" smtClean="0"/>
                  <a:t>-time  (</a:t>
                </a:r>
                <a:r>
                  <a:rPr lang="fr-FR" dirty="0" err="1" smtClean="0"/>
                  <a:t>analog</a:t>
                </a:r>
                <a:r>
                  <a:rPr lang="fr-FR" dirty="0" smtClean="0"/>
                  <a:t>) signal.</a:t>
                </a:r>
              </a:p>
              <a:p>
                <a:endParaRPr lang="fr-FR" dirty="0"/>
              </a:p>
              <a:p>
                <a:r>
                  <a:rPr lang="fr-FR" dirty="0" smtClean="0"/>
                  <a:t>Let us </a:t>
                </a:r>
                <a:r>
                  <a:rPr lang="fr-FR" dirty="0" err="1" smtClean="0"/>
                  <a:t>start</a:t>
                </a:r>
                <a:r>
                  <a:rPr lang="fr-FR" dirty="0" smtClean="0"/>
                  <a:t> </a:t>
                </a:r>
                <a:r>
                  <a:rPr lang="fr-FR" dirty="0" err="1" smtClean="0"/>
                  <a:t>from</a:t>
                </a:r>
                <a:r>
                  <a:rPr lang="fr-FR" dirty="0" smtClean="0"/>
                  <a:t> the </a:t>
                </a:r>
                <a:r>
                  <a:rPr lang="fr-FR" dirty="0" err="1" smtClean="0"/>
                  <a:t>sampled</a:t>
                </a:r>
                <a:r>
                  <a:rPr lang="fr-FR" dirty="0" smtClean="0"/>
                  <a:t> signal  s</a:t>
                </a:r>
                <a:r>
                  <a:rPr lang="fr-FR" baseline="-25000" dirty="0" smtClean="0"/>
                  <a:t>n</a:t>
                </a:r>
                <a:r>
                  <a:rPr lang="fr-FR" dirty="0" smtClean="0"/>
                  <a:t>(k)  =   </a:t>
                </a:r>
                <a:r>
                  <a:rPr lang="fr-FR" dirty="0"/>
                  <a:t>s(t) . </a:t>
                </a:r>
                <a:r>
                  <a:rPr lang="fr-FR" dirty="0" err="1"/>
                  <a:t>T</a:t>
                </a:r>
                <a:r>
                  <a:rPr lang="fr-FR" baseline="-25000" dirty="0" err="1"/>
                  <a:t>s</a:t>
                </a:r>
                <a:r>
                  <a:rPr lang="fr-FR" dirty="0"/>
                  <a:t> .</a:t>
                </a:r>
                <a:r>
                  <a:rPr lang="fr-FR" dirty="0" smtClean="0"/>
                  <a:t> </a:t>
                </a:r>
                <a14:m>
                  <m:oMath xmlns:m="http://schemas.openxmlformats.org/officeDocument/2006/math">
                    <m:nary>
                      <m:naryPr>
                        <m:chr m:val="∑"/>
                        <m:ctrlPr>
                          <a:rPr lang="fr-FR" i="1">
                            <a:latin typeface="Cambria Math"/>
                          </a:rPr>
                        </m:ctrlPr>
                      </m:naryPr>
                      <m:sub>
                        <m:r>
                          <m:rPr>
                            <m:brk m:alnAt="23"/>
                          </m:rPr>
                          <a:rPr lang="fr-FR" i="1">
                            <a:latin typeface="Cambria Math"/>
                          </a:rPr>
                          <m:t>𝑘</m:t>
                        </m:r>
                        <m:r>
                          <a:rPr lang="fr-FR" i="1">
                            <a:latin typeface="Cambria Math"/>
                          </a:rPr>
                          <m:t> =−∞</m:t>
                        </m:r>
                      </m:sub>
                      <m:sup>
                        <m:r>
                          <a:rPr lang="fr-FR" i="1">
                            <a:latin typeface="Cambria Math"/>
                          </a:rPr>
                          <m:t>+</m:t>
                        </m:r>
                        <m:r>
                          <a:rPr lang="fr-FR" i="1">
                            <a:latin typeface="Cambria Math"/>
                            <a:ea typeface="Cambria Math"/>
                          </a:rPr>
                          <m:t>∞</m:t>
                        </m:r>
                      </m:sup>
                      <m:e>
                        <m:r>
                          <a:rPr lang="fr-FR" i="1">
                            <a:latin typeface="Cambria Math"/>
                          </a:rPr>
                          <m:t>  </m:t>
                        </m:r>
                        <m:r>
                          <a:rPr lang="fr-FR" i="1">
                            <a:latin typeface="Cambria Math"/>
                            <a:ea typeface="Cambria Math"/>
                          </a:rPr>
                          <m:t>𝛿</m:t>
                        </m:r>
                        <m:r>
                          <a:rPr lang="fr-FR" i="1">
                            <a:latin typeface="Cambria Math"/>
                            <a:ea typeface="Cambria Math"/>
                          </a:rPr>
                          <m:t>(</m:t>
                        </m:r>
                        <m:r>
                          <a:rPr lang="fr-FR" i="1">
                            <a:latin typeface="Cambria Math"/>
                            <a:ea typeface="Cambria Math"/>
                          </a:rPr>
                          <m:t>𝑡</m:t>
                        </m:r>
                        <m:r>
                          <a:rPr lang="fr-FR" i="1">
                            <a:latin typeface="Cambria Math"/>
                            <a:ea typeface="Cambria Math"/>
                          </a:rPr>
                          <m:t> −</m:t>
                        </m:r>
                        <m:r>
                          <a:rPr lang="fr-FR" i="1">
                            <a:latin typeface="Cambria Math"/>
                            <a:ea typeface="Cambria Math"/>
                          </a:rPr>
                          <m:t>𝑘</m:t>
                        </m:r>
                        <m:r>
                          <a:rPr lang="fr-FR" i="1">
                            <a:latin typeface="Cambria Math"/>
                            <a:ea typeface="Cambria Math"/>
                          </a:rPr>
                          <m:t> </m:t>
                        </m:r>
                        <m:r>
                          <a:rPr lang="fr-FR" i="1">
                            <a:latin typeface="Cambria Math"/>
                            <a:ea typeface="Cambria Math"/>
                          </a:rPr>
                          <m:t>𝑇𝑠</m:t>
                        </m:r>
                        <m:r>
                          <a:rPr lang="fr-FR" i="1">
                            <a:latin typeface="Cambria Math"/>
                            <a:ea typeface="Cambria Math"/>
                          </a:rPr>
                          <m:t>)</m:t>
                        </m:r>
                      </m:e>
                    </m:nary>
                    <m:r>
                      <a:rPr lang="fr-FR" i="1">
                        <a:latin typeface="Cambria Math"/>
                      </a:rPr>
                      <m:t> </m:t>
                    </m:r>
                  </m:oMath>
                </a14:m>
                <a:r>
                  <a:rPr lang="fr-FR" dirty="0" smtClean="0"/>
                  <a:t>, </a:t>
                </a:r>
              </a:p>
              <a:p>
                <a:r>
                  <a:rPr lang="fr-FR" dirty="0" err="1"/>
                  <a:t>w</a:t>
                </a:r>
                <a:r>
                  <a:rPr lang="fr-FR" dirty="0" err="1" smtClean="0"/>
                  <a:t>hose</a:t>
                </a:r>
                <a:r>
                  <a:rPr lang="fr-FR" dirty="0" smtClean="0"/>
                  <a:t> Fourier </a:t>
                </a:r>
                <a:r>
                  <a:rPr lang="fr-FR" dirty="0" err="1" smtClean="0"/>
                  <a:t>Transform</a:t>
                </a:r>
                <a:r>
                  <a:rPr lang="fr-FR" dirty="0" smtClean="0"/>
                  <a:t> </a:t>
                </a:r>
                <a:r>
                  <a:rPr lang="fr-FR" dirty="0" err="1" smtClean="0"/>
                  <a:t>is</a:t>
                </a:r>
                <a:r>
                  <a:rPr lang="fr-FR" dirty="0" smtClean="0"/>
                  <a:t>: </a:t>
                </a:r>
              </a:p>
              <a:p>
                <a:endParaRPr lang="fr-FR" dirty="0"/>
              </a:p>
              <a:p>
                <a:r>
                  <a:rPr lang="fr-FR" dirty="0" smtClean="0"/>
                  <a:t>  S</a:t>
                </a:r>
                <a:r>
                  <a:rPr lang="fr-FR" baseline="-25000" dirty="0" smtClean="0"/>
                  <a:t>n</a:t>
                </a:r>
                <a:r>
                  <a:rPr lang="fr-FR" dirty="0" smtClean="0"/>
                  <a:t>(f</a:t>
                </a:r>
                <a:r>
                  <a:rPr lang="fr-FR" dirty="0"/>
                  <a:t>) = S(f) * </a:t>
                </a:r>
                <a:r>
                  <a:rPr lang="fr-FR" dirty="0" smtClean="0"/>
                  <a:t> </a:t>
                </a:r>
                <a:r>
                  <a:rPr lang="az-Cyrl-AZ" dirty="0"/>
                  <a:t>Ш</a:t>
                </a:r>
                <a:r>
                  <a:rPr lang="fr-FR" baseline="-25000" dirty="0" err="1"/>
                  <a:t>fs</a:t>
                </a:r>
                <a:r>
                  <a:rPr lang="fr-FR" dirty="0"/>
                  <a:t> (f) =  S(f) </a:t>
                </a:r>
                <a:r>
                  <a:rPr lang="fr-FR" dirty="0" smtClean="0"/>
                  <a:t>* </a:t>
                </a:r>
                <a14:m>
                  <m:oMath xmlns:m="http://schemas.openxmlformats.org/officeDocument/2006/math">
                    <m:nary>
                      <m:naryPr>
                        <m:chr m:val="∑"/>
                        <m:ctrlPr>
                          <a:rPr lang="fr-FR" i="1">
                            <a:latin typeface="Cambria Math"/>
                          </a:rPr>
                        </m:ctrlPr>
                      </m:naryPr>
                      <m:sub>
                        <m:r>
                          <m:rPr>
                            <m:brk m:alnAt="23"/>
                          </m:rPr>
                          <a:rPr lang="fr-FR" i="1">
                            <a:latin typeface="Cambria Math"/>
                          </a:rPr>
                          <m:t>𝑘</m:t>
                        </m:r>
                        <m:r>
                          <a:rPr lang="fr-FR" i="1">
                            <a:latin typeface="Cambria Math"/>
                          </a:rPr>
                          <m:t>′ =−∞</m:t>
                        </m:r>
                      </m:sub>
                      <m:sup>
                        <m:r>
                          <a:rPr lang="fr-FR" i="1">
                            <a:latin typeface="Cambria Math"/>
                          </a:rPr>
                          <m:t>+</m:t>
                        </m:r>
                        <m:r>
                          <a:rPr lang="fr-FR" i="1">
                            <a:latin typeface="Cambria Math"/>
                            <a:ea typeface="Cambria Math"/>
                          </a:rPr>
                          <m:t>∞</m:t>
                        </m:r>
                      </m:sup>
                      <m:e>
                        <m:r>
                          <a:rPr lang="fr-FR" i="1">
                            <a:latin typeface="Cambria Math"/>
                          </a:rPr>
                          <m:t> </m:t>
                        </m:r>
                        <m:r>
                          <a:rPr lang="fr-FR" i="1">
                            <a:latin typeface="Cambria Math"/>
                            <a:ea typeface="Cambria Math"/>
                          </a:rPr>
                          <m:t>𝛿</m:t>
                        </m:r>
                        <m:r>
                          <a:rPr lang="fr-FR" i="1">
                            <a:latin typeface="Cambria Math"/>
                            <a:ea typeface="Cambria Math"/>
                          </a:rPr>
                          <m:t>(</m:t>
                        </m:r>
                        <m:r>
                          <a:rPr lang="fr-FR" i="1">
                            <a:latin typeface="Cambria Math"/>
                            <a:ea typeface="Cambria Math"/>
                          </a:rPr>
                          <m:t>𝑓</m:t>
                        </m:r>
                        <m:r>
                          <a:rPr lang="fr-FR" i="1">
                            <a:latin typeface="Cambria Math"/>
                            <a:ea typeface="Cambria Math"/>
                          </a:rPr>
                          <m:t> −</m:t>
                        </m:r>
                        <m:r>
                          <a:rPr lang="fr-FR" i="1">
                            <a:latin typeface="Cambria Math"/>
                            <a:ea typeface="Cambria Math"/>
                          </a:rPr>
                          <m:t>𝑘</m:t>
                        </m:r>
                        <m:r>
                          <a:rPr lang="fr-FR" i="1">
                            <a:latin typeface="Cambria Math"/>
                            <a:ea typeface="Cambria Math"/>
                          </a:rPr>
                          <m:t>′</m:t>
                        </m:r>
                        <m:r>
                          <a:rPr lang="fr-FR" i="1">
                            <a:latin typeface="Cambria Math"/>
                            <a:ea typeface="Cambria Math"/>
                          </a:rPr>
                          <m:t>𝑓𝑠</m:t>
                        </m:r>
                        <m:r>
                          <a:rPr lang="fr-FR" i="1">
                            <a:latin typeface="Cambria Math"/>
                            <a:ea typeface="Cambria Math"/>
                          </a:rPr>
                          <m:t>)</m:t>
                        </m:r>
                      </m:e>
                    </m:nary>
                    <m:r>
                      <m:rPr>
                        <m:nor/>
                      </m:rPr>
                      <a:rPr lang="fr-FR" dirty="0"/>
                      <m:t>= </m:t>
                    </m:r>
                    <m:r>
                      <m:rPr>
                        <m:nor/>
                      </m:rPr>
                      <a:rPr lang="fr-FR" dirty="0"/>
                      <m:t>Ts</m:t>
                    </m:r>
                    <m:r>
                      <m:rPr>
                        <m:nor/>
                      </m:rPr>
                      <a:rPr lang="fr-FR" dirty="0"/>
                      <m:t> . </m:t>
                    </m:r>
                    <m:nary>
                      <m:naryPr>
                        <m:chr m:val="∑"/>
                        <m:ctrlPr>
                          <a:rPr lang="fr-FR" i="1">
                            <a:latin typeface="Cambria Math"/>
                          </a:rPr>
                        </m:ctrlPr>
                      </m:naryPr>
                      <m:sub>
                        <m:r>
                          <a:rPr lang="fr-FR" i="1">
                            <a:latin typeface="Cambria Math"/>
                          </a:rPr>
                          <m:t>𝑛</m:t>
                        </m:r>
                        <m:r>
                          <a:rPr lang="fr-FR" i="1">
                            <a:latin typeface="Cambria Math"/>
                          </a:rPr>
                          <m:t> =−∞</m:t>
                        </m:r>
                      </m:sub>
                      <m:sup>
                        <m:r>
                          <a:rPr lang="fr-FR" i="1">
                            <a:latin typeface="Cambria Math"/>
                          </a:rPr>
                          <m:t>+</m:t>
                        </m:r>
                        <m:r>
                          <a:rPr lang="fr-FR" i="1">
                            <a:latin typeface="Cambria Math"/>
                            <a:ea typeface="Cambria Math"/>
                          </a:rPr>
                          <m:t>∞</m:t>
                        </m:r>
                      </m:sup>
                      <m:e>
                        <m:sSup>
                          <m:sSupPr>
                            <m:ctrlPr>
                              <a:rPr lang="fr-FR" i="1">
                                <a:latin typeface="Cambria Math"/>
                              </a:rPr>
                            </m:ctrlPr>
                          </m:sSupPr>
                          <m:e>
                            <m:r>
                              <m:rPr>
                                <m:nor/>
                              </m:rPr>
                              <a:rPr lang="fr-FR" dirty="0"/>
                              <m:t>s</m:t>
                            </m:r>
                            <m:r>
                              <m:rPr>
                                <m:nor/>
                              </m:rPr>
                              <a:rPr lang="fr-FR" dirty="0"/>
                              <m:t>(</m:t>
                            </m:r>
                            <m:r>
                              <m:rPr>
                                <m:nor/>
                              </m:rPr>
                              <a:rPr lang="fr-FR" i="1" dirty="0"/>
                              <m:t>n</m:t>
                            </m:r>
                            <m:sSub>
                              <m:sSubPr>
                                <m:ctrlPr>
                                  <a:rPr lang="fr-FR" i="1" dirty="0">
                                    <a:latin typeface="Cambria Math"/>
                                  </a:rPr>
                                </m:ctrlPr>
                              </m:sSubPr>
                              <m:e>
                                <m:r>
                                  <a:rPr lang="fr-FR" i="1" dirty="0">
                                    <a:latin typeface="Cambria Math"/>
                                  </a:rPr>
                                  <m:t>𝑇</m:t>
                                </m:r>
                              </m:e>
                              <m:sub>
                                <m:r>
                                  <a:rPr lang="fr-FR" i="1" dirty="0">
                                    <a:latin typeface="Cambria Math"/>
                                  </a:rPr>
                                  <m:t>𝑠</m:t>
                                </m:r>
                              </m:sub>
                            </m:sSub>
                            <m:r>
                              <m:rPr>
                                <m:nor/>
                              </m:rPr>
                              <a:rPr lang="fr-FR" dirty="0"/>
                              <m:t>) </m:t>
                            </m:r>
                            <m:r>
                              <a:rPr lang="fr-FR" i="1">
                                <a:latin typeface="Cambria Math"/>
                              </a:rPr>
                              <m:t>𝑒</m:t>
                            </m:r>
                          </m:e>
                          <m:sup>
                            <m:r>
                              <a:rPr lang="fr-FR" i="1">
                                <a:latin typeface="Cambria Math"/>
                              </a:rPr>
                              <m:t>−2</m:t>
                            </m:r>
                            <m:r>
                              <a:rPr lang="fr-FR" i="1">
                                <a:latin typeface="Cambria Math"/>
                              </a:rPr>
                              <m:t>𝑗</m:t>
                            </m:r>
                            <m:r>
                              <a:rPr lang="fr-FR" i="1">
                                <a:latin typeface="Cambria Math"/>
                                <a:ea typeface="Cambria Math"/>
                              </a:rPr>
                              <m:t>𝜋</m:t>
                            </m:r>
                            <m:r>
                              <a:rPr lang="fr-FR" i="1">
                                <a:latin typeface="Cambria Math"/>
                                <a:ea typeface="Cambria Math"/>
                              </a:rPr>
                              <m:t>𝑓𝑛</m:t>
                            </m:r>
                            <m:sSub>
                              <m:sSubPr>
                                <m:ctrlPr>
                                  <a:rPr lang="fr-FR" i="1">
                                    <a:latin typeface="Cambria Math"/>
                                    <a:ea typeface="Cambria Math"/>
                                  </a:rPr>
                                </m:ctrlPr>
                              </m:sSubPr>
                              <m:e>
                                <m:r>
                                  <a:rPr lang="fr-FR" i="1">
                                    <a:latin typeface="Cambria Math"/>
                                    <a:ea typeface="Cambria Math"/>
                                  </a:rPr>
                                  <m:t>𝑇</m:t>
                                </m:r>
                              </m:e>
                              <m:sub>
                                <m:r>
                                  <a:rPr lang="fr-FR" i="1">
                                    <a:latin typeface="Cambria Math"/>
                                    <a:ea typeface="Cambria Math"/>
                                  </a:rPr>
                                  <m:t>𝑠</m:t>
                                </m:r>
                              </m:sub>
                            </m:sSub>
                          </m:sup>
                        </m:sSup>
                      </m:e>
                    </m:nary>
                    <m:r>
                      <a:rPr lang="fr-FR" b="0" i="1" smtClean="0">
                        <a:latin typeface="Cambria Math"/>
                        <a:ea typeface="Cambria Math"/>
                      </a:rPr>
                      <m:t>.</m:t>
                    </m:r>
                  </m:oMath>
                </a14:m>
                <a:endParaRPr lang="fr-FR" dirty="0" smtClean="0">
                  <a:ea typeface="Cambria Math"/>
                </a:endParaRPr>
              </a:p>
              <a:p>
                <a:endParaRPr lang="fr-FR" dirty="0" smtClean="0">
                  <a:ea typeface="Cambria Math"/>
                </a:endParaRPr>
              </a:p>
              <a:p>
                <a:r>
                  <a:rPr lang="fr-FR" dirty="0" smtClean="0">
                    <a:ea typeface="Cambria Math"/>
                  </a:rPr>
                  <a:t>This signal </a:t>
                </a:r>
                <a:r>
                  <a:rPr lang="fr-FR" dirty="0" err="1" smtClean="0">
                    <a:ea typeface="Cambria Math"/>
                  </a:rPr>
                  <a:t>is</a:t>
                </a:r>
                <a:r>
                  <a:rPr lang="fr-FR" dirty="0" smtClean="0">
                    <a:ea typeface="Cambria Math"/>
                  </a:rPr>
                  <a:t> </a:t>
                </a:r>
                <a:r>
                  <a:rPr lang="fr-FR" dirty="0" err="1" smtClean="0">
                    <a:ea typeface="Cambria Math"/>
                  </a:rPr>
                  <a:t>now</a:t>
                </a:r>
                <a:r>
                  <a:rPr lang="fr-FR" dirty="0" smtClean="0">
                    <a:ea typeface="Cambria Math"/>
                  </a:rPr>
                  <a:t> </a:t>
                </a:r>
                <a:r>
                  <a:rPr lang="fr-FR" dirty="0" err="1" smtClean="0">
                    <a:ea typeface="Cambria Math"/>
                  </a:rPr>
                  <a:t>applied</a:t>
                </a:r>
                <a:r>
                  <a:rPr lang="fr-FR" dirty="0" smtClean="0">
                    <a:ea typeface="Cambria Math"/>
                  </a:rPr>
                  <a:t> at the input of a </a:t>
                </a:r>
                <a:r>
                  <a:rPr lang="fr-FR" dirty="0" err="1" smtClean="0">
                    <a:ea typeface="Cambria Math"/>
                  </a:rPr>
                  <a:t>rectangular</a:t>
                </a:r>
                <a:r>
                  <a:rPr lang="fr-FR" dirty="0" smtClean="0">
                    <a:ea typeface="Cambria Math"/>
                  </a:rPr>
                  <a:t> </a:t>
                </a:r>
                <a:r>
                  <a:rPr lang="fr-FR" dirty="0" err="1" smtClean="0">
                    <a:ea typeface="Cambria Math"/>
                  </a:rPr>
                  <a:t>low-pass</a:t>
                </a:r>
                <a:r>
                  <a:rPr lang="fr-FR" dirty="0" smtClean="0">
                    <a:ea typeface="Cambria Math"/>
                  </a:rPr>
                  <a:t> </a:t>
                </a:r>
                <a:r>
                  <a:rPr lang="fr-FR" dirty="0" err="1" smtClean="0">
                    <a:ea typeface="Cambria Math"/>
                  </a:rPr>
                  <a:t>filter</a:t>
                </a:r>
                <a:r>
                  <a:rPr lang="fr-FR" dirty="0" smtClean="0">
                    <a:ea typeface="Cambria Math"/>
                  </a:rPr>
                  <a:t> of </a:t>
                </a:r>
                <a:r>
                  <a:rPr lang="fr-FR" dirty="0" err="1" smtClean="0">
                    <a:ea typeface="Cambria Math"/>
                  </a:rPr>
                  <a:t>bandwidth</a:t>
                </a:r>
                <a:r>
                  <a:rPr lang="fr-FR" dirty="0" smtClean="0">
                    <a:ea typeface="Cambria Math"/>
                  </a:rPr>
                  <a:t> </a:t>
                </a:r>
                <a:r>
                  <a:rPr lang="fr-FR" dirty="0" err="1" smtClean="0">
                    <a:ea typeface="Cambria Math"/>
                  </a:rPr>
                  <a:t>f</a:t>
                </a:r>
                <a:r>
                  <a:rPr lang="fr-FR" baseline="-25000" dirty="0" err="1" smtClean="0">
                    <a:ea typeface="Cambria Math"/>
                  </a:rPr>
                  <a:t>s</a:t>
                </a:r>
                <a:r>
                  <a:rPr lang="fr-FR" dirty="0" smtClean="0">
                    <a:ea typeface="Cambria Math"/>
                  </a:rPr>
                  <a:t>/2, </a:t>
                </a:r>
                <a:r>
                  <a:rPr lang="fr-FR" dirty="0" err="1" smtClean="0">
                    <a:ea typeface="Cambria Math"/>
                  </a:rPr>
                  <a:t>with</a:t>
                </a:r>
                <a:r>
                  <a:rPr lang="fr-FR" dirty="0" smtClean="0">
                    <a:ea typeface="Cambria Math"/>
                  </a:rPr>
                  <a:t> a </a:t>
                </a:r>
                <a:r>
                  <a:rPr lang="fr-FR" dirty="0" err="1" smtClean="0">
                    <a:ea typeface="Cambria Math"/>
                  </a:rPr>
                  <a:t>transfer</a:t>
                </a:r>
                <a:r>
                  <a:rPr lang="fr-FR" dirty="0" smtClean="0">
                    <a:ea typeface="Cambria Math"/>
                  </a:rPr>
                  <a:t> </a:t>
                </a:r>
                <a:r>
                  <a:rPr lang="fr-FR" dirty="0" err="1" smtClean="0">
                    <a:ea typeface="Cambria Math"/>
                  </a:rPr>
                  <a:t>function</a:t>
                </a:r>
                <a:r>
                  <a:rPr lang="fr-FR" dirty="0" smtClean="0">
                    <a:ea typeface="Cambria Math"/>
                  </a:rPr>
                  <a:t> H(f) = </a:t>
                </a:r>
                <a:r>
                  <a:rPr lang="fr-FR" dirty="0" err="1" smtClean="0">
                    <a:ea typeface="Cambria Math"/>
                  </a:rPr>
                  <a:t>rect</a:t>
                </a:r>
                <a:r>
                  <a:rPr lang="fr-FR" dirty="0" smtClean="0">
                    <a:ea typeface="Cambria Math"/>
                  </a:rPr>
                  <a:t> [f/</a:t>
                </a:r>
                <a:r>
                  <a:rPr lang="fr-FR" dirty="0" err="1" smtClean="0">
                    <a:ea typeface="Cambria Math"/>
                  </a:rPr>
                  <a:t>f</a:t>
                </a:r>
                <a:r>
                  <a:rPr lang="fr-FR" baseline="-25000" dirty="0" err="1" smtClean="0">
                    <a:ea typeface="Cambria Math"/>
                  </a:rPr>
                  <a:t>s</a:t>
                </a:r>
                <a:r>
                  <a:rPr lang="fr-FR" dirty="0" smtClean="0">
                    <a:ea typeface="Cambria Math"/>
                  </a:rPr>
                  <a:t>], </a:t>
                </a:r>
                <a:r>
                  <a:rPr lang="fr-FR" dirty="0" err="1" smtClean="0">
                    <a:ea typeface="Cambria Math"/>
                  </a:rPr>
                  <a:t>such</a:t>
                </a:r>
                <a:r>
                  <a:rPr lang="fr-FR" dirty="0" smtClean="0">
                    <a:ea typeface="Cambria Math"/>
                  </a:rPr>
                  <a:t> as:</a:t>
                </a:r>
              </a:p>
              <a:p>
                <a:endParaRPr lang="fr-FR" dirty="0" smtClean="0">
                  <a:ea typeface="Cambria Math"/>
                </a:endParaRPr>
              </a:p>
              <a:p>
                <a:r>
                  <a:rPr lang="fr-FR" dirty="0" err="1">
                    <a:ea typeface="Cambria Math"/>
                  </a:rPr>
                  <a:t>rect</a:t>
                </a:r>
                <a:r>
                  <a:rPr lang="fr-FR" dirty="0">
                    <a:ea typeface="Cambria Math"/>
                  </a:rPr>
                  <a:t> [f/</a:t>
                </a:r>
                <a:r>
                  <a:rPr lang="fr-FR" dirty="0" err="1">
                    <a:ea typeface="Cambria Math"/>
                  </a:rPr>
                  <a:t>f</a:t>
                </a:r>
                <a:r>
                  <a:rPr lang="fr-FR" baseline="-25000" dirty="0" err="1">
                    <a:ea typeface="Cambria Math"/>
                  </a:rPr>
                  <a:t>s</a:t>
                </a:r>
                <a:r>
                  <a:rPr lang="fr-FR" dirty="0" smtClean="0">
                    <a:ea typeface="Cambria Math"/>
                  </a:rPr>
                  <a:t>] = 1        if f </a:t>
                </a:r>
                <a:r>
                  <a:rPr lang="el-GR" dirty="0" smtClean="0">
                    <a:ea typeface="Cambria Math"/>
                  </a:rPr>
                  <a:t>ϵ</a:t>
                </a:r>
                <a:r>
                  <a:rPr lang="fr-FR" dirty="0" smtClean="0">
                    <a:ea typeface="Cambria Math"/>
                  </a:rPr>
                  <a:t> [ -</a:t>
                </a:r>
                <a:r>
                  <a:rPr lang="fr-FR" dirty="0" err="1" smtClean="0">
                    <a:ea typeface="Cambria Math"/>
                  </a:rPr>
                  <a:t>f</a:t>
                </a:r>
                <a:r>
                  <a:rPr lang="fr-FR" baseline="-25000" dirty="0" err="1" smtClean="0">
                    <a:ea typeface="Cambria Math"/>
                  </a:rPr>
                  <a:t>s</a:t>
                </a:r>
                <a:r>
                  <a:rPr lang="fr-FR" dirty="0" smtClean="0">
                    <a:ea typeface="Cambria Math"/>
                  </a:rPr>
                  <a:t>/2  , + </a:t>
                </a:r>
                <a:r>
                  <a:rPr lang="fr-FR" dirty="0" err="1" smtClean="0">
                    <a:ea typeface="Cambria Math"/>
                  </a:rPr>
                  <a:t>f</a:t>
                </a:r>
                <a:r>
                  <a:rPr lang="fr-FR" baseline="-25000" dirty="0" err="1" smtClean="0">
                    <a:ea typeface="Cambria Math"/>
                  </a:rPr>
                  <a:t>s</a:t>
                </a:r>
                <a:r>
                  <a:rPr lang="fr-FR" dirty="0" smtClean="0">
                    <a:ea typeface="Cambria Math"/>
                  </a:rPr>
                  <a:t>/2 ]</a:t>
                </a:r>
              </a:p>
              <a:p>
                <a:r>
                  <a:rPr lang="fr-FR" dirty="0" err="1">
                    <a:ea typeface="Cambria Math"/>
                  </a:rPr>
                  <a:t>rect</a:t>
                </a:r>
                <a:r>
                  <a:rPr lang="fr-FR" dirty="0">
                    <a:ea typeface="Cambria Math"/>
                  </a:rPr>
                  <a:t> [f/</a:t>
                </a:r>
                <a:r>
                  <a:rPr lang="fr-FR" dirty="0" err="1">
                    <a:ea typeface="Cambria Math"/>
                  </a:rPr>
                  <a:t>f</a:t>
                </a:r>
                <a:r>
                  <a:rPr lang="fr-FR" baseline="-25000" dirty="0" err="1">
                    <a:ea typeface="Cambria Math"/>
                  </a:rPr>
                  <a:t>s</a:t>
                </a:r>
                <a:r>
                  <a:rPr lang="fr-FR" dirty="0" smtClean="0">
                    <a:ea typeface="Cambria Math"/>
                  </a:rPr>
                  <a:t>]  = 0      </a:t>
                </a:r>
                <a:r>
                  <a:rPr lang="fr-FR" dirty="0" err="1" smtClean="0">
                    <a:ea typeface="Cambria Math"/>
                  </a:rPr>
                  <a:t>elsewhere</a:t>
                </a:r>
                <a:r>
                  <a:rPr lang="fr-FR" dirty="0" smtClean="0">
                    <a:ea typeface="Cambria Math"/>
                  </a:rPr>
                  <a:t>.</a:t>
                </a:r>
                <a:endParaRPr lang="fr-FR" dirty="0">
                  <a:ea typeface="Cambria Math"/>
                </a:endParaRPr>
              </a:p>
              <a:p>
                <a:endParaRPr lang="fr-FR" dirty="0">
                  <a:ea typeface="Cambria Math"/>
                </a:endParaRPr>
              </a:p>
              <a:p>
                <a:r>
                  <a:rPr lang="fr-FR" dirty="0" smtClean="0">
                    <a:ea typeface="Cambria Math"/>
                  </a:rPr>
                  <a:t>At the output of the </a:t>
                </a:r>
                <a:r>
                  <a:rPr lang="fr-FR" dirty="0" err="1" smtClean="0">
                    <a:ea typeface="Cambria Math"/>
                  </a:rPr>
                  <a:t>filter</a:t>
                </a:r>
                <a:r>
                  <a:rPr lang="fr-FR" dirty="0" smtClean="0">
                    <a:ea typeface="Cambria Math"/>
                  </a:rPr>
                  <a:t>, </a:t>
                </a:r>
                <a:r>
                  <a:rPr lang="fr-FR" dirty="0" err="1" smtClean="0">
                    <a:ea typeface="Cambria Math"/>
                  </a:rPr>
                  <a:t>we</a:t>
                </a:r>
                <a:r>
                  <a:rPr lang="fr-FR" dirty="0" smtClean="0">
                    <a:ea typeface="Cambria Math"/>
                  </a:rPr>
                  <a:t> </a:t>
                </a:r>
                <a:r>
                  <a:rPr lang="fr-FR" dirty="0" err="1" smtClean="0">
                    <a:ea typeface="Cambria Math"/>
                  </a:rPr>
                  <a:t>get</a:t>
                </a:r>
                <a:r>
                  <a:rPr lang="fr-FR" dirty="0" smtClean="0">
                    <a:ea typeface="Cambria Math"/>
                  </a:rPr>
                  <a:t> a signal r(t) </a:t>
                </a:r>
                <a:r>
                  <a:rPr lang="fr-FR" dirty="0" err="1" smtClean="0">
                    <a:ea typeface="Cambria Math"/>
                  </a:rPr>
                  <a:t>whose</a:t>
                </a:r>
                <a:r>
                  <a:rPr lang="fr-FR" dirty="0" smtClean="0">
                    <a:ea typeface="Cambria Math"/>
                  </a:rPr>
                  <a:t> Fourier </a:t>
                </a:r>
                <a:r>
                  <a:rPr lang="fr-FR" dirty="0" err="1" smtClean="0">
                    <a:ea typeface="Cambria Math"/>
                  </a:rPr>
                  <a:t>Transform</a:t>
                </a:r>
                <a:r>
                  <a:rPr lang="fr-FR" dirty="0" smtClean="0">
                    <a:ea typeface="Cambria Math"/>
                  </a:rPr>
                  <a:t> </a:t>
                </a:r>
                <a:r>
                  <a:rPr lang="fr-FR" dirty="0" err="1" smtClean="0">
                    <a:ea typeface="Cambria Math"/>
                  </a:rPr>
                  <a:t>is</a:t>
                </a:r>
                <a:r>
                  <a:rPr lang="fr-FR" dirty="0" smtClean="0">
                    <a:ea typeface="Cambria Math"/>
                  </a:rPr>
                  <a:t>:</a:t>
                </a:r>
              </a:p>
              <a:p>
                <a:endParaRPr lang="fr-FR" dirty="0">
                  <a:ea typeface="Cambria Math"/>
                </a:endParaRPr>
              </a:p>
              <a:p>
                <a:r>
                  <a:rPr lang="fr-FR" dirty="0" smtClean="0">
                    <a:ea typeface="Cambria Math"/>
                  </a:rPr>
                  <a:t>R(f) = </a:t>
                </a:r>
                <a:r>
                  <a:rPr lang="fr-FR" dirty="0" err="1">
                    <a:ea typeface="Cambria Math"/>
                  </a:rPr>
                  <a:t>rect</a:t>
                </a:r>
                <a:r>
                  <a:rPr lang="fr-FR" dirty="0">
                    <a:ea typeface="Cambria Math"/>
                  </a:rPr>
                  <a:t> [f/</a:t>
                </a:r>
                <a:r>
                  <a:rPr lang="fr-FR" dirty="0" err="1">
                    <a:ea typeface="Cambria Math"/>
                  </a:rPr>
                  <a:t>f</a:t>
                </a:r>
                <a:r>
                  <a:rPr lang="fr-FR" baseline="-25000" dirty="0" err="1">
                    <a:ea typeface="Cambria Math"/>
                  </a:rPr>
                  <a:t>s</a:t>
                </a:r>
                <a:r>
                  <a:rPr lang="fr-FR" dirty="0">
                    <a:ea typeface="Cambria Math"/>
                  </a:rPr>
                  <a:t>] </a:t>
                </a:r>
                <a:r>
                  <a:rPr lang="fr-FR" dirty="0" smtClean="0">
                    <a:ea typeface="Cambria Math"/>
                  </a:rPr>
                  <a:t>. </a:t>
                </a:r>
                <a:r>
                  <a:rPr lang="fr-FR" dirty="0"/>
                  <a:t>S</a:t>
                </a:r>
                <a:r>
                  <a:rPr lang="fr-FR" baseline="-25000" dirty="0"/>
                  <a:t>n</a:t>
                </a:r>
                <a:r>
                  <a:rPr lang="fr-FR" dirty="0"/>
                  <a:t>(f) </a:t>
                </a:r>
                <a:r>
                  <a:rPr lang="fr-FR" dirty="0" smtClean="0"/>
                  <a:t>= </a:t>
                </a:r>
                <a:r>
                  <a:rPr lang="fr-FR" dirty="0" err="1">
                    <a:ea typeface="Cambria Math"/>
                  </a:rPr>
                  <a:t>rect</a:t>
                </a:r>
                <a:r>
                  <a:rPr lang="fr-FR" dirty="0">
                    <a:ea typeface="Cambria Math"/>
                  </a:rPr>
                  <a:t> [f/</a:t>
                </a:r>
                <a:r>
                  <a:rPr lang="fr-FR" dirty="0" err="1">
                    <a:ea typeface="Cambria Math"/>
                  </a:rPr>
                  <a:t>f</a:t>
                </a:r>
                <a:r>
                  <a:rPr lang="fr-FR" baseline="-25000" dirty="0" err="1">
                    <a:ea typeface="Cambria Math"/>
                  </a:rPr>
                  <a:t>s</a:t>
                </a:r>
                <a:r>
                  <a:rPr lang="fr-FR" dirty="0">
                    <a:ea typeface="Cambria Math"/>
                  </a:rPr>
                  <a:t>] </a:t>
                </a:r>
                <a:r>
                  <a:rPr lang="fr-FR" dirty="0" smtClean="0">
                    <a:ea typeface="Cambria Math"/>
                  </a:rPr>
                  <a:t>. </a:t>
                </a:r>
                <a:r>
                  <a:rPr lang="fr-FR" dirty="0"/>
                  <a:t>T</a:t>
                </a:r>
                <a:r>
                  <a:rPr lang="fr-FR" baseline="-25000" dirty="0" err="1"/>
                  <a:t>s</a:t>
                </a:r>
                <a:r>
                  <a:rPr lang="fr-FR" dirty="0"/>
                  <a:t> . </a:t>
                </a:r>
                <a14:m>
                  <m:oMath xmlns:m="http://schemas.openxmlformats.org/officeDocument/2006/math">
                    <m:nary>
                      <m:naryPr>
                        <m:chr m:val="∑"/>
                        <m:ctrlPr>
                          <a:rPr lang="fr-FR" i="1">
                            <a:latin typeface="Cambria Math"/>
                          </a:rPr>
                        </m:ctrlPr>
                      </m:naryPr>
                      <m:sub>
                        <m:r>
                          <a:rPr lang="fr-FR" i="1">
                            <a:latin typeface="Cambria Math"/>
                          </a:rPr>
                          <m:t>𝑛</m:t>
                        </m:r>
                        <m:r>
                          <a:rPr lang="fr-FR" i="1">
                            <a:latin typeface="Cambria Math"/>
                          </a:rPr>
                          <m:t> =−∞</m:t>
                        </m:r>
                      </m:sub>
                      <m:sup>
                        <m:r>
                          <a:rPr lang="fr-FR" i="1">
                            <a:latin typeface="Cambria Math"/>
                          </a:rPr>
                          <m:t>+</m:t>
                        </m:r>
                        <m:r>
                          <a:rPr lang="fr-FR" i="1">
                            <a:latin typeface="Cambria Math"/>
                            <a:ea typeface="Cambria Math"/>
                          </a:rPr>
                          <m:t>∞</m:t>
                        </m:r>
                      </m:sup>
                      <m:e>
                        <m:sSup>
                          <m:sSupPr>
                            <m:ctrlPr>
                              <a:rPr lang="fr-FR" i="1">
                                <a:latin typeface="Cambria Math"/>
                              </a:rPr>
                            </m:ctrlPr>
                          </m:sSupPr>
                          <m:e>
                            <m:r>
                              <m:rPr>
                                <m:nor/>
                              </m:rPr>
                              <a:rPr lang="fr-FR" dirty="0"/>
                              <m:t>s</m:t>
                            </m:r>
                            <m:r>
                              <m:rPr>
                                <m:nor/>
                              </m:rPr>
                              <a:rPr lang="fr-FR" dirty="0"/>
                              <m:t>(</m:t>
                            </m:r>
                            <m:r>
                              <m:rPr>
                                <m:nor/>
                              </m:rPr>
                              <a:rPr lang="fr-FR" i="1" dirty="0"/>
                              <m:t>n</m:t>
                            </m:r>
                            <m:sSub>
                              <m:sSubPr>
                                <m:ctrlPr>
                                  <a:rPr lang="fr-FR" i="1" dirty="0">
                                    <a:latin typeface="Cambria Math"/>
                                  </a:rPr>
                                </m:ctrlPr>
                              </m:sSubPr>
                              <m:e>
                                <m:r>
                                  <a:rPr lang="fr-FR" i="1" dirty="0">
                                    <a:latin typeface="Cambria Math"/>
                                  </a:rPr>
                                  <m:t>𝑇</m:t>
                                </m:r>
                              </m:e>
                              <m:sub>
                                <m:r>
                                  <a:rPr lang="fr-FR" i="1" dirty="0">
                                    <a:latin typeface="Cambria Math"/>
                                  </a:rPr>
                                  <m:t>𝑠</m:t>
                                </m:r>
                              </m:sub>
                            </m:sSub>
                            <m:r>
                              <m:rPr>
                                <m:nor/>
                              </m:rPr>
                              <a:rPr lang="fr-FR" dirty="0"/>
                              <m:t>) </m:t>
                            </m:r>
                            <m:r>
                              <a:rPr lang="fr-FR" i="1">
                                <a:latin typeface="Cambria Math"/>
                              </a:rPr>
                              <m:t>𝑒</m:t>
                            </m:r>
                          </m:e>
                          <m:sup>
                            <m:r>
                              <a:rPr lang="fr-FR" i="1">
                                <a:latin typeface="Cambria Math"/>
                              </a:rPr>
                              <m:t>−2</m:t>
                            </m:r>
                            <m:r>
                              <a:rPr lang="fr-FR" i="1">
                                <a:latin typeface="Cambria Math"/>
                              </a:rPr>
                              <m:t>𝑗</m:t>
                            </m:r>
                            <m:r>
                              <a:rPr lang="fr-FR" i="1">
                                <a:latin typeface="Cambria Math"/>
                                <a:ea typeface="Cambria Math"/>
                              </a:rPr>
                              <m:t>𝜋</m:t>
                            </m:r>
                            <m:r>
                              <a:rPr lang="fr-FR" i="1">
                                <a:latin typeface="Cambria Math"/>
                                <a:ea typeface="Cambria Math"/>
                              </a:rPr>
                              <m:t>𝑓𝑛</m:t>
                            </m:r>
                            <m:sSub>
                              <m:sSubPr>
                                <m:ctrlPr>
                                  <a:rPr lang="fr-FR" i="1">
                                    <a:latin typeface="Cambria Math"/>
                                    <a:ea typeface="Cambria Math"/>
                                  </a:rPr>
                                </m:ctrlPr>
                              </m:sSubPr>
                              <m:e>
                                <m:r>
                                  <a:rPr lang="fr-FR" i="1">
                                    <a:latin typeface="Cambria Math"/>
                                    <a:ea typeface="Cambria Math"/>
                                  </a:rPr>
                                  <m:t>𝑇</m:t>
                                </m:r>
                              </m:e>
                              <m:sub>
                                <m:r>
                                  <a:rPr lang="fr-FR" i="1">
                                    <a:latin typeface="Cambria Math"/>
                                    <a:ea typeface="Cambria Math"/>
                                  </a:rPr>
                                  <m:t>𝑠</m:t>
                                </m:r>
                              </m:sub>
                            </m:sSub>
                          </m:sup>
                        </m:sSup>
                      </m:e>
                    </m:nary>
                  </m:oMath>
                </a14:m>
                <a:endParaRPr lang="fr-FR" dirty="0">
                  <a:ea typeface="Cambria Math"/>
                </a:endParaRPr>
              </a:p>
              <a:p>
                <a:endParaRPr lang="fr-FR" dirty="0"/>
              </a:p>
              <a:p>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395536" y="661338"/>
                <a:ext cx="8640960" cy="6089809"/>
              </a:xfrm>
              <a:prstGeom prst="rect">
                <a:avLst/>
              </a:prstGeom>
              <a:blipFill rotWithShape="1">
                <a:blip r:embed="rId2"/>
                <a:stretch>
                  <a:fillRect l="-635" t="-901" b="-1401"/>
                </a:stretch>
              </a:blipFill>
            </p:spPr>
            <p:txBody>
              <a:bodyPr/>
              <a:lstStyle/>
              <a:p>
                <a:r>
                  <a:rPr lang="fr-FR">
                    <a:noFill/>
                  </a:rPr>
                  <a:t> </a:t>
                </a:r>
              </a:p>
            </p:txBody>
          </p:sp>
        </mc:Fallback>
      </mc:AlternateContent>
    </p:spTree>
    <p:extLst>
      <p:ext uri="{BB962C8B-B14F-4D97-AF65-F5344CB8AC3E}">
        <p14:creationId xmlns:p14="http://schemas.microsoft.com/office/powerpoint/2010/main" val="27493156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107504" y="0"/>
            <a:ext cx="9145016" cy="6740307"/>
          </a:xfrm>
          <a:prstGeom prst="rect">
            <a:avLst/>
          </a:prstGeom>
          <a:noFill/>
        </p:spPr>
        <p:txBody>
          <a:bodyPr wrap="square" rtlCol="0">
            <a:spAutoFit/>
          </a:bodyPr>
          <a:lstStyle/>
          <a:p>
            <a:r>
              <a:rPr lang="fr-FR" sz="2400" dirty="0"/>
              <a:t>Syllabus :</a:t>
            </a:r>
          </a:p>
          <a:p>
            <a:r>
              <a:rPr lang="en-US" sz="2400" dirty="0" smtClean="0"/>
              <a:t>1) Review </a:t>
            </a:r>
            <a:r>
              <a:rPr lang="en-US" sz="2400" dirty="0"/>
              <a:t>about analog signals: time and spectral representations. </a:t>
            </a:r>
            <a:r>
              <a:rPr lang="en-US" sz="2400" dirty="0" smtClean="0"/>
              <a:t>Fourier Transformation</a:t>
            </a:r>
            <a:r>
              <a:rPr lang="en-US" sz="2400" dirty="0"/>
              <a:t>. Fourier Transform properties. Case of periodic functions</a:t>
            </a:r>
            <a:r>
              <a:rPr lang="en-US" sz="2400" dirty="0" smtClean="0"/>
              <a:t>.</a:t>
            </a:r>
          </a:p>
          <a:p>
            <a:endParaRPr lang="en-US" sz="2400" dirty="0"/>
          </a:p>
          <a:p>
            <a:r>
              <a:rPr lang="en-US" sz="2400" dirty="0"/>
              <a:t>2) Discrete-time signals. Sampling, Nyquist frequency and aliasing. Decimation, </a:t>
            </a:r>
            <a:r>
              <a:rPr lang="en-US" sz="2400" dirty="0" smtClean="0"/>
              <a:t>rate </a:t>
            </a:r>
            <a:r>
              <a:rPr lang="fr-FR" sz="2400" dirty="0" smtClean="0"/>
              <a:t>conversion </a:t>
            </a:r>
            <a:r>
              <a:rPr lang="fr-FR" sz="2400" dirty="0"/>
              <a:t>and </a:t>
            </a:r>
            <a:r>
              <a:rPr lang="fr-FR" sz="2400" dirty="0" err="1"/>
              <a:t>oversampling</a:t>
            </a:r>
            <a:r>
              <a:rPr lang="fr-FR" sz="2400" dirty="0" smtClean="0"/>
              <a:t>.</a:t>
            </a:r>
          </a:p>
          <a:p>
            <a:endParaRPr lang="fr-FR" sz="2400" dirty="0"/>
          </a:p>
          <a:p>
            <a:r>
              <a:rPr lang="en-US" sz="2400" dirty="0"/>
              <a:t>3) Fast Fourier Transform (FFT). Hardware and software structures for </a:t>
            </a:r>
            <a:r>
              <a:rPr lang="en-US" sz="2400" dirty="0" smtClean="0"/>
              <a:t>FFT </a:t>
            </a:r>
            <a:r>
              <a:rPr lang="fr-FR" sz="2400" dirty="0" err="1" smtClean="0"/>
              <a:t>implementation</a:t>
            </a:r>
            <a:r>
              <a:rPr lang="fr-FR" sz="2400" dirty="0" smtClean="0"/>
              <a:t>…</a:t>
            </a:r>
          </a:p>
          <a:p>
            <a:endParaRPr lang="fr-FR" sz="2400" dirty="0"/>
          </a:p>
          <a:p>
            <a:r>
              <a:rPr lang="en-US" sz="2400" dirty="0"/>
              <a:t>4) Random signals. Probability density functions. Relations between correlation </a:t>
            </a:r>
            <a:r>
              <a:rPr lang="en-US" sz="2400" dirty="0" smtClean="0"/>
              <a:t>and </a:t>
            </a:r>
            <a:r>
              <a:rPr lang="fr-FR" sz="2400" dirty="0" smtClean="0"/>
              <a:t>convolution…</a:t>
            </a:r>
          </a:p>
          <a:p>
            <a:endParaRPr lang="fr-FR" sz="2400" dirty="0"/>
          </a:p>
          <a:p>
            <a:r>
              <a:rPr lang="en-US" sz="2400" dirty="0"/>
              <a:t>5) Linear systems and digital filtering. Revision of Z-transform, time and </a:t>
            </a:r>
            <a:r>
              <a:rPr lang="en-US" sz="2400" dirty="0" smtClean="0"/>
              <a:t>frequency </a:t>
            </a:r>
            <a:r>
              <a:rPr lang="fr-FR" sz="2400" dirty="0" err="1" smtClean="0"/>
              <a:t>responses</a:t>
            </a:r>
            <a:r>
              <a:rPr lang="fr-FR" sz="2400" dirty="0"/>
              <a:t>. Introduction to digital </a:t>
            </a:r>
            <a:r>
              <a:rPr lang="fr-FR" sz="2400" dirty="0" err="1"/>
              <a:t>filters</a:t>
            </a:r>
            <a:r>
              <a:rPr lang="fr-FR" sz="2400" dirty="0" smtClean="0"/>
              <a:t>.</a:t>
            </a:r>
          </a:p>
          <a:p>
            <a:endParaRPr lang="fr-FR" sz="2400" dirty="0"/>
          </a:p>
          <a:p>
            <a:r>
              <a:rPr lang="en-US" sz="2400" dirty="0"/>
              <a:t>6) FIR filters, window </a:t>
            </a:r>
            <a:r>
              <a:rPr lang="en-US" sz="2400" dirty="0" smtClean="0"/>
              <a:t>functions.        </a:t>
            </a:r>
            <a:r>
              <a:rPr lang="fr-FR" sz="2400" dirty="0" smtClean="0"/>
              <a:t>7</a:t>
            </a:r>
            <a:r>
              <a:rPr lang="fr-FR" sz="2400" dirty="0"/>
              <a:t>) IIR </a:t>
            </a:r>
            <a:r>
              <a:rPr lang="fr-FR" sz="2400" dirty="0" err="1"/>
              <a:t>filters</a:t>
            </a:r>
            <a:r>
              <a:rPr lang="fr-FR" sz="2400" dirty="0"/>
              <a:t>, </a:t>
            </a:r>
            <a:r>
              <a:rPr lang="fr-FR" sz="2400" dirty="0" err="1"/>
              <a:t>bilinear</a:t>
            </a:r>
            <a:r>
              <a:rPr lang="fr-FR" sz="2400" dirty="0"/>
              <a:t> </a:t>
            </a:r>
            <a:r>
              <a:rPr lang="fr-FR" sz="2400" dirty="0" err="1"/>
              <a:t>transform</a:t>
            </a:r>
            <a:endParaRPr lang="fr-FR" sz="2400" dirty="0"/>
          </a:p>
        </p:txBody>
      </p:sp>
    </p:spTree>
    <p:extLst>
      <p:ext uri="{BB962C8B-B14F-4D97-AF65-F5344CB8AC3E}">
        <p14:creationId xmlns:p14="http://schemas.microsoft.com/office/powerpoint/2010/main" val="2274399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356" y="188640"/>
                <a:ext cx="9217024" cy="6427785"/>
              </a:xfrm>
              <a:prstGeom prst="rect">
                <a:avLst/>
              </a:prstGeom>
              <a:noFill/>
            </p:spPr>
            <p:txBody>
              <a:bodyPr wrap="square" rtlCol="0">
                <a:spAutoFit/>
              </a:bodyPr>
              <a:lstStyle/>
              <a:p>
                <a:r>
                  <a:rPr lang="fr-FR" sz="3200" dirty="0" smtClean="0"/>
                  <a:t>Taking </a:t>
                </a:r>
                <a:r>
                  <a:rPr lang="fr-FR" sz="3200" dirty="0" err="1" smtClean="0"/>
                  <a:t>now</a:t>
                </a:r>
                <a:r>
                  <a:rPr lang="fr-FR" sz="3200" dirty="0" smtClean="0"/>
                  <a:t> the Inverse Fourier </a:t>
                </a:r>
                <a:r>
                  <a:rPr lang="fr-FR" sz="3200" dirty="0" err="1" smtClean="0"/>
                  <a:t>Transform</a:t>
                </a:r>
                <a:r>
                  <a:rPr lang="fr-FR" sz="3200" dirty="0" smtClean="0"/>
                  <a:t> of R(f):</a:t>
                </a:r>
              </a:p>
              <a:p>
                <a:endParaRPr lang="fr-FR" dirty="0"/>
              </a:p>
              <a:p>
                <a:r>
                  <a:rPr lang="fr-FR" sz="2800" dirty="0"/>
                  <a:t>r(t) = </a:t>
                </a:r>
                <a:r>
                  <a:rPr lang="fr-FR" sz="2800" b="1" dirty="0" smtClean="0">
                    <a:latin typeface="French Script MT" panose="03020402040607040605" pitchFamily="66" charset="0"/>
                  </a:rPr>
                  <a:t>F</a:t>
                </a:r>
                <a:r>
                  <a:rPr lang="fr-FR" sz="2800" b="1" baseline="80000" dirty="0" smtClean="0"/>
                  <a:t>-1</a:t>
                </a:r>
                <a:r>
                  <a:rPr lang="fr-FR" sz="2800" dirty="0" smtClean="0"/>
                  <a:t>[ R(f)]= </a:t>
                </a:r>
                <a:r>
                  <a:rPr lang="fr-FR" sz="2800" b="1" dirty="0" smtClean="0">
                    <a:latin typeface="French Script MT" panose="03020402040607040605" pitchFamily="66" charset="0"/>
                  </a:rPr>
                  <a:t>F</a:t>
                </a:r>
                <a:r>
                  <a:rPr lang="fr-FR" sz="2800" b="1" baseline="80000" dirty="0" smtClean="0"/>
                  <a:t>-1</a:t>
                </a:r>
                <a:r>
                  <a:rPr lang="fr-FR" sz="2800" dirty="0"/>
                  <a:t>{</a:t>
                </a:r>
                <a:r>
                  <a:rPr lang="fr-FR" sz="2800" dirty="0" err="1" smtClean="0"/>
                  <a:t>T</a:t>
                </a:r>
                <a:r>
                  <a:rPr lang="fr-FR" sz="2800" baseline="-25000" dirty="0" err="1" smtClean="0"/>
                  <a:t>s</a:t>
                </a:r>
                <a:r>
                  <a:rPr lang="fr-FR" sz="2800" dirty="0" smtClean="0"/>
                  <a:t> </a:t>
                </a:r>
                <a:r>
                  <a:rPr lang="fr-FR" sz="2800" dirty="0"/>
                  <a:t>. </a:t>
                </a:r>
                <a:r>
                  <a:rPr lang="fr-FR" sz="2800" dirty="0" err="1" smtClean="0">
                    <a:ea typeface="Cambria Math"/>
                  </a:rPr>
                  <a:t>rect</a:t>
                </a:r>
                <a:r>
                  <a:rPr lang="fr-FR" sz="2800" dirty="0" smtClean="0">
                    <a:ea typeface="Cambria Math"/>
                  </a:rPr>
                  <a:t> </a:t>
                </a:r>
                <a:r>
                  <a:rPr lang="fr-FR" sz="2800" dirty="0">
                    <a:ea typeface="Cambria Math"/>
                  </a:rPr>
                  <a:t>[f/</a:t>
                </a:r>
                <a:r>
                  <a:rPr lang="fr-FR" sz="2800" dirty="0" err="1">
                    <a:ea typeface="Cambria Math"/>
                  </a:rPr>
                  <a:t>f</a:t>
                </a:r>
                <a:r>
                  <a:rPr lang="fr-FR" sz="2800" baseline="-25000" dirty="0" err="1">
                    <a:ea typeface="Cambria Math"/>
                  </a:rPr>
                  <a:t>s</a:t>
                </a:r>
                <a:r>
                  <a:rPr lang="fr-FR" sz="2800" dirty="0">
                    <a:ea typeface="Cambria Math"/>
                  </a:rPr>
                  <a:t>]</a:t>
                </a:r>
                <a:r>
                  <a:rPr lang="fr-FR" sz="2800" dirty="0" smtClean="0">
                    <a:ea typeface="Cambria Math"/>
                  </a:rPr>
                  <a:t> </a:t>
                </a:r>
                <a:r>
                  <a:rPr lang="fr-FR" sz="2800" dirty="0">
                    <a:ea typeface="Cambria Math"/>
                  </a:rPr>
                  <a:t>.</a:t>
                </a:r>
                <a:r>
                  <a:rPr lang="fr-FR" sz="2800" dirty="0" smtClean="0">
                    <a:ea typeface="Cambria Math"/>
                  </a:rPr>
                  <a:t> </a:t>
                </a:r>
                <a14:m>
                  <m:oMath xmlns:m="http://schemas.openxmlformats.org/officeDocument/2006/math">
                    <m:nary>
                      <m:naryPr>
                        <m:chr m:val="∑"/>
                        <m:ctrlPr>
                          <a:rPr lang="fr-FR" sz="2800" i="1">
                            <a:latin typeface="Cambria Math"/>
                          </a:rPr>
                        </m:ctrlPr>
                      </m:naryPr>
                      <m:sub>
                        <m:r>
                          <a:rPr lang="fr-FR" sz="2800" i="1">
                            <a:latin typeface="Cambria Math"/>
                          </a:rPr>
                          <m:t>𝑛</m:t>
                        </m:r>
                        <m:r>
                          <a:rPr lang="fr-FR" sz="2800" i="1">
                            <a:latin typeface="Cambria Math"/>
                          </a:rPr>
                          <m:t> =−∞</m:t>
                        </m:r>
                      </m:sub>
                      <m:sup>
                        <m:r>
                          <a:rPr lang="fr-FR" sz="2800" i="1">
                            <a:latin typeface="Cambria Math"/>
                          </a:rPr>
                          <m:t>+</m:t>
                        </m:r>
                        <m:r>
                          <a:rPr lang="fr-FR" sz="2800" i="1">
                            <a:latin typeface="Cambria Math"/>
                            <a:ea typeface="Cambria Math"/>
                          </a:rPr>
                          <m:t>∞</m:t>
                        </m:r>
                      </m:sup>
                      <m:e>
                        <m:sSup>
                          <m:sSupPr>
                            <m:ctrlPr>
                              <a:rPr lang="fr-FR" sz="2800" i="1">
                                <a:latin typeface="Cambria Math"/>
                              </a:rPr>
                            </m:ctrlPr>
                          </m:sSupPr>
                          <m:e>
                            <m:r>
                              <m:rPr>
                                <m:nor/>
                              </m:rPr>
                              <a:rPr lang="fr-FR" sz="2800" dirty="0"/>
                              <m:t>s</m:t>
                            </m:r>
                            <m:r>
                              <m:rPr>
                                <m:nor/>
                              </m:rPr>
                              <a:rPr lang="fr-FR" sz="2800" dirty="0"/>
                              <m:t>(</m:t>
                            </m:r>
                            <m:r>
                              <m:rPr>
                                <m:nor/>
                              </m:rPr>
                              <a:rPr lang="fr-FR" sz="2800" i="1" dirty="0"/>
                              <m:t>n</m:t>
                            </m:r>
                            <m:sSub>
                              <m:sSubPr>
                                <m:ctrlPr>
                                  <a:rPr lang="fr-FR" sz="2800" i="1" dirty="0">
                                    <a:latin typeface="Cambria Math"/>
                                  </a:rPr>
                                </m:ctrlPr>
                              </m:sSubPr>
                              <m:e>
                                <m:r>
                                  <a:rPr lang="fr-FR" sz="2800" i="1" dirty="0">
                                    <a:latin typeface="Cambria Math"/>
                                  </a:rPr>
                                  <m:t>𝑇</m:t>
                                </m:r>
                              </m:e>
                              <m:sub>
                                <m:r>
                                  <a:rPr lang="fr-FR" sz="2800" i="1" dirty="0">
                                    <a:latin typeface="Cambria Math"/>
                                  </a:rPr>
                                  <m:t>𝑠</m:t>
                                </m:r>
                              </m:sub>
                            </m:sSub>
                            <m:r>
                              <m:rPr>
                                <m:nor/>
                              </m:rPr>
                              <a:rPr lang="fr-FR" sz="2800" dirty="0"/>
                              <m:t>) </m:t>
                            </m:r>
                            <m:r>
                              <a:rPr lang="fr-FR" sz="2800" i="1">
                                <a:latin typeface="Cambria Math"/>
                              </a:rPr>
                              <m:t>𝑒</m:t>
                            </m:r>
                          </m:e>
                          <m:sup>
                            <m:r>
                              <a:rPr lang="fr-FR" sz="2800" i="1">
                                <a:latin typeface="Cambria Math"/>
                              </a:rPr>
                              <m:t>−2</m:t>
                            </m:r>
                            <m:r>
                              <a:rPr lang="fr-FR" sz="2800" i="1">
                                <a:latin typeface="Cambria Math"/>
                              </a:rPr>
                              <m:t>𝑗</m:t>
                            </m:r>
                            <m:r>
                              <a:rPr lang="fr-FR" sz="2800" i="1">
                                <a:latin typeface="Cambria Math"/>
                                <a:ea typeface="Cambria Math"/>
                              </a:rPr>
                              <m:t>𝜋</m:t>
                            </m:r>
                            <m:r>
                              <a:rPr lang="fr-FR" sz="2800" i="1">
                                <a:latin typeface="Cambria Math"/>
                                <a:ea typeface="Cambria Math"/>
                              </a:rPr>
                              <m:t>𝑓𝑛</m:t>
                            </m:r>
                            <m:sSub>
                              <m:sSubPr>
                                <m:ctrlPr>
                                  <a:rPr lang="fr-FR" sz="2800" i="1">
                                    <a:latin typeface="Cambria Math"/>
                                    <a:ea typeface="Cambria Math"/>
                                  </a:rPr>
                                </m:ctrlPr>
                              </m:sSubPr>
                              <m:e>
                                <m:r>
                                  <a:rPr lang="fr-FR" sz="2800" i="1">
                                    <a:latin typeface="Cambria Math"/>
                                    <a:ea typeface="Cambria Math"/>
                                  </a:rPr>
                                  <m:t>𝑇</m:t>
                                </m:r>
                              </m:e>
                              <m:sub>
                                <m:r>
                                  <a:rPr lang="fr-FR" sz="2800" i="1">
                                    <a:latin typeface="Cambria Math"/>
                                    <a:ea typeface="Cambria Math"/>
                                  </a:rPr>
                                  <m:t>𝑠</m:t>
                                </m:r>
                              </m:sub>
                            </m:sSub>
                          </m:sup>
                        </m:sSup>
                      </m:e>
                    </m:nary>
                    <m:r>
                      <a:rPr lang="fr-FR" sz="2800" b="0" i="0" smtClean="0">
                        <a:latin typeface="Cambria Math"/>
                        <a:ea typeface="Cambria Math"/>
                      </a:rPr>
                      <m:t>}</m:t>
                    </m:r>
                  </m:oMath>
                </a14:m>
                <a:endParaRPr lang="fr-FR" sz="2800" dirty="0" smtClean="0"/>
              </a:p>
              <a:p>
                <a:endParaRPr lang="fr-FR" sz="3600" dirty="0"/>
              </a:p>
              <a:p>
                <a:r>
                  <a:rPr lang="fr-FR" sz="3600" dirty="0" err="1"/>
                  <a:t>y</a:t>
                </a:r>
                <a:r>
                  <a:rPr lang="fr-FR" sz="3600" dirty="0" err="1" smtClean="0"/>
                  <a:t>ields</a:t>
                </a:r>
                <a:r>
                  <a:rPr lang="fr-FR" sz="3600" dirty="0" smtClean="0"/>
                  <a:t>:  </a:t>
                </a:r>
              </a:p>
              <a:p>
                <a:endParaRPr lang="fr-FR" sz="3600" dirty="0">
                  <a:latin typeface="French Script MT" panose="03020402040607040605" pitchFamily="66" charset="0"/>
                </a:endParaRPr>
              </a:p>
              <a:p>
                <a:r>
                  <a:rPr lang="fr-FR" sz="3600" dirty="0"/>
                  <a:t>r</a:t>
                </a:r>
                <a:r>
                  <a:rPr lang="fr-FR" sz="3600" dirty="0" smtClean="0"/>
                  <a:t>(t) =  </a:t>
                </a:r>
                <a:r>
                  <a:rPr lang="fr-FR" sz="3600" dirty="0"/>
                  <a:t>T</a:t>
                </a:r>
                <a:r>
                  <a:rPr lang="fr-FR" sz="3600" baseline="-25000" dirty="0" err="1"/>
                  <a:t>s</a:t>
                </a:r>
                <a:r>
                  <a:rPr lang="fr-FR" sz="3600" dirty="0"/>
                  <a:t> </a:t>
                </a:r>
                <a14:m>
                  <m:oMath xmlns:m="http://schemas.openxmlformats.org/officeDocument/2006/math">
                    <m:r>
                      <a:rPr lang="fr-FR" sz="3600" b="0" i="0" smtClean="0">
                        <a:latin typeface="Cambria Math"/>
                      </a:rPr>
                      <m:t>. </m:t>
                    </m:r>
                    <m:nary>
                      <m:naryPr>
                        <m:chr m:val="∑"/>
                        <m:ctrlPr>
                          <a:rPr lang="fr-FR" sz="3600" i="1">
                            <a:latin typeface="Cambria Math"/>
                          </a:rPr>
                        </m:ctrlPr>
                      </m:naryPr>
                      <m:sub>
                        <m:r>
                          <a:rPr lang="fr-FR" sz="3600" i="1">
                            <a:latin typeface="Cambria Math"/>
                          </a:rPr>
                          <m:t>𝑛</m:t>
                        </m:r>
                        <m:r>
                          <a:rPr lang="fr-FR" sz="3600" i="1">
                            <a:latin typeface="Cambria Math"/>
                          </a:rPr>
                          <m:t> =−∞</m:t>
                        </m:r>
                      </m:sub>
                      <m:sup>
                        <m:r>
                          <a:rPr lang="fr-FR" sz="3600" i="1">
                            <a:latin typeface="Cambria Math"/>
                          </a:rPr>
                          <m:t>+</m:t>
                        </m:r>
                        <m:r>
                          <a:rPr lang="fr-FR" sz="3600" i="1">
                            <a:latin typeface="Cambria Math"/>
                            <a:ea typeface="Cambria Math"/>
                          </a:rPr>
                          <m:t>∞</m:t>
                        </m:r>
                      </m:sup>
                      <m:e>
                        <m:r>
                          <m:rPr>
                            <m:nor/>
                          </m:rPr>
                          <a:rPr lang="fr-FR" sz="3600" dirty="0"/>
                          <m:t>s</m:t>
                        </m:r>
                        <m:r>
                          <m:rPr>
                            <m:nor/>
                          </m:rPr>
                          <a:rPr lang="fr-FR" sz="3600" dirty="0"/>
                          <m:t>(</m:t>
                        </m:r>
                        <m:r>
                          <m:rPr>
                            <m:nor/>
                          </m:rPr>
                          <a:rPr lang="fr-FR" sz="3600" i="1" dirty="0"/>
                          <m:t>n</m:t>
                        </m:r>
                        <m:sSub>
                          <m:sSubPr>
                            <m:ctrlPr>
                              <a:rPr lang="fr-FR" sz="3600" i="1" dirty="0">
                                <a:latin typeface="Cambria Math"/>
                              </a:rPr>
                            </m:ctrlPr>
                          </m:sSubPr>
                          <m:e>
                            <m:r>
                              <a:rPr lang="fr-FR" sz="3600" i="1" dirty="0">
                                <a:latin typeface="Cambria Math"/>
                              </a:rPr>
                              <m:t>𝑇</m:t>
                            </m:r>
                          </m:e>
                          <m:sub>
                            <m:r>
                              <a:rPr lang="fr-FR" sz="3600" i="1" dirty="0">
                                <a:latin typeface="Cambria Math"/>
                              </a:rPr>
                              <m:t>𝑠</m:t>
                            </m:r>
                          </m:sub>
                        </m:sSub>
                        <m:r>
                          <m:rPr>
                            <m:nor/>
                          </m:rPr>
                          <a:rPr lang="fr-FR" sz="3600" dirty="0"/>
                          <m:t>)</m:t>
                        </m:r>
                      </m:e>
                    </m:nary>
                  </m:oMath>
                </a14:m>
                <a:r>
                  <a:rPr lang="fr-FR" sz="3600" dirty="0" smtClean="0">
                    <a:latin typeface="French Script MT" panose="03020402040607040605" pitchFamily="66" charset="0"/>
                  </a:rPr>
                  <a:t>. </a:t>
                </a:r>
                <a:r>
                  <a:rPr lang="fr-FR" sz="3600" b="1" dirty="0" smtClean="0">
                    <a:latin typeface="French Script MT" panose="03020402040607040605" pitchFamily="66" charset="0"/>
                  </a:rPr>
                  <a:t>F</a:t>
                </a:r>
                <a:r>
                  <a:rPr lang="fr-FR" sz="2000" b="1" baseline="80000" dirty="0" smtClean="0"/>
                  <a:t>-1</a:t>
                </a:r>
                <a:r>
                  <a:rPr lang="fr-FR" sz="3600" b="1" dirty="0" smtClean="0"/>
                  <a:t>{</a:t>
                </a:r>
                <a:r>
                  <a:rPr lang="fr-FR" sz="3600" dirty="0" smtClean="0">
                    <a:ea typeface="Cambria Math"/>
                  </a:rPr>
                  <a:t>rect </a:t>
                </a:r>
                <a:r>
                  <a:rPr lang="fr-FR" sz="3600" dirty="0">
                    <a:ea typeface="Cambria Math"/>
                  </a:rPr>
                  <a:t>[f/</a:t>
                </a:r>
                <a:r>
                  <a:rPr lang="fr-FR" sz="3600" dirty="0" err="1">
                    <a:ea typeface="Cambria Math"/>
                  </a:rPr>
                  <a:t>f</a:t>
                </a:r>
                <a:r>
                  <a:rPr lang="fr-FR" sz="3600" baseline="-25000" dirty="0" err="1">
                    <a:ea typeface="Cambria Math"/>
                  </a:rPr>
                  <a:t>s</a:t>
                </a:r>
                <a:r>
                  <a:rPr lang="fr-FR" sz="3600" dirty="0" smtClean="0">
                    <a:ea typeface="Cambria Math"/>
                  </a:rPr>
                  <a:t>].</a:t>
                </a:r>
                <a:r>
                  <a:rPr lang="fr-FR" sz="3600" dirty="0"/>
                  <a:t> </a:t>
                </a:r>
                <a14:m>
                  <m:oMath xmlns:m="http://schemas.openxmlformats.org/officeDocument/2006/math">
                    <m:sSup>
                      <m:sSupPr>
                        <m:ctrlPr>
                          <a:rPr lang="fr-FR" sz="3600" i="1">
                            <a:latin typeface="Cambria Math"/>
                          </a:rPr>
                        </m:ctrlPr>
                      </m:sSupPr>
                      <m:e>
                        <m:r>
                          <a:rPr lang="fr-FR" sz="3600" i="1">
                            <a:latin typeface="Cambria Math"/>
                          </a:rPr>
                          <m:t>𝑒</m:t>
                        </m:r>
                      </m:e>
                      <m:sup>
                        <m:r>
                          <a:rPr lang="fr-FR" sz="3600" i="1">
                            <a:latin typeface="Cambria Math"/>
                          </a:rPr>
                          <m:t>−2</m:t>
                        </m:r>
                        <m:r>
                          <a:rPr lang="fr-FR" sz="3600" i="1">
                            <a:latin typeface="Cambria Math"/>
                          </a:rPr>
                          <m:t>𝑗</m:t>
                        </m:r>
                        <m:r>
                          <a:rPr lang="fr-FR" sz="3600" i="1">
                            <a:latin typeface="Cambria Math"/>
                            <a:ea typeface="Cambria Math"/>
                          </a:rPr>
                          <m:t>𝜋</m:t>
                        </m:r>
                        <m:r>
                          <a:rPr lang="fr-FR" sz="3600" i="1">
                            <a:latin typeface="Cambria Math"/>
                            <a:ea typeface="Cambria Math"/>
                          </a:rPr>
                          <m:t>𝑓𝑛</m:t>
                        </m:r>
                        <m:sSub>
                          <m:sSubPr>
                            <m:ctrlPr>
                              <a:rPr lang="fr-FR" sz="3600" i="1">
                                <a:latin typeface="Cambria Math"/>
                                <a:ea typeface="Cambria Math"/>
                              </a:rPr>
                            </m:ctrlPr>
                          </m:sSubPr>
                          <m:e>
                            <m:r>
                              <a:rPr lang="fr-FR" sz="3600" i="1">
                                <a:latin typeface="Cambria Math"/>
                                <a:ea typeface="Cambria Math"/>
                              </a:rPr>
                              <m:t>𝑇</m:t>
                            </m:r>
                          </m:e>
                          <m:sub>
                            <m:r>
                              <a:rPr lang="fr-FR" sz="3600" i="1">
                                <a:latin typeface="Cambria Math"/>
                                <a:ea typeface="Cambria Math"/>
                              </a:rPr>
                              <m:t>𝑠</m:t>
                            </m:r>
                          </m:sub>
                        </m:sSub>
                      </m:sup>
                    </m:sSup>
                  </m:oMath>
                </a14:m>
                <a:r>
                  <a:rPr lang="fr-FR" sz="3600" b="1" dirty="0" smtClean="0"/>
                  <a:t>}</a:t>
                </a:r>
              </a:p>
              <a:p>
                <a:endParaRPr lang="fr-FR" sz="3600" b="1" dirty="0"/>
              </a:p>
              <a:p>
                <a:r>
                  <a:rPr lang="fr-FR" sz="3600" dirty="0"/>
                  <a:t>r</a:t>
                </a:r>
                <a:r>
                  <a:rPr lang="fr-FR" sz="3600" dirty="0" smtClean="0"/>
                  <a:t>(t) </a:t>
                </a:r>
                <a:r>
                  <a:rPr lang="fr-FR" sz="3600" b="1" dirty="0" smtClean="0"/>
                  <a:t>= </a:t>
                </a:r>
                <a14:m>
                  <m:oMath xmlns:m="http://schemas.openxmlformats.org/officeDocument/2006/math">
                    <m:nary>
                      <m:naryPr>
                        <m:chr m:val="∑"/>
                        <m:ctrlPr>
                          <a:rPr lang="fr-FR" sz="3600" i="1">
                            <a:latin typeface="Cambria Math"/>
                          </a:rPr>
                        </m:ctrlPr>
                      </m:naryPr>
                      <m:sub>
                        <m:r>
                          <a:rPr lang="fr-FR" sz="3600" i="1">
                            <a:latin typeface="Cambria Math"/>
                          </a:rPr>
                          <m:t>𝑛</m:t>
                        </m:r>
                        <m:r>
                          <a:rPr lang="fr-FR" sz="3600" i="1">
                            <a:latin typeface="Cambria Math"/>
                          </a:rPr>
                          <m:t> =−∞</m:t>
                        </m:r>
                      </m:sub>
                      <m:sup>
                        <m:r>
                          <a:rPr lang="fr-FR" sz="3600" i="1">
                            <a:latin typeface="Cambria Math"/>
                          </a:rPr>
                          <m:t>+</m:t>
                        </m:r>
                        <m:r>
                          <a:rPr lang="fr-FR" sz="3600" i="1">
                            <a:latin typeface="Cambria Math"/>
                            <a:ea typeface="Cambria Math"/>
                          </a:rPr>
                          <m:t>∞</m:t>
                        </m:r>
                      </m:sup>
                      <m:e>
                        <m:r>
                          <m:rPr>
                            <m:nor/>
                          </m:rPr>
                          <a:rPr lang="fr-FR" sz="3600" dirty="0"/>
                          <m:t>s</m:t>
                        </m:r>
                        <m:r>
                          <m:rPr>
                            <m:nor/>
                          </m:rPr>
                          <a:rPr lang="fr-FR" sz="3600" dirty="0"/>
                          <m:t>(</m:t>
                        </m:r>
                        <m:r>
                          <m:rPr>
                            <m:nor/>
                          </m:rPr>
                          <a:rPr lang="fr-FR" sz="3600" i="1" dirty="0"/>
                          <m:t>n</m:t>
                        </m:r>
                        <m:sSub>
                          <m:sSubPr>
                            <m:ctrlPr>
                              <a:rPr lang="fr-FR" sz="3600" i="1" dirty="0">
                                <a:latin typeface="Cambria Math"/>
                              </a:rPr>
                            </m:ctrlPr>
                          </m:sSubPr>
                          <m:e>
                            <m:r>
                              <a:rPr lang="fr-FR" sz="3600" i="1" dirty="0">
                                <a:latin typeface="Cambria Math"/>
                              </a:rPr>
                              <m:t>𝑇</m:t>
                            </m:r>
                          </m:e>
                          <m:sub>
                            <m:r>
                              <a:rPr lang="fr-FR" sz="3600" i="1" dirty="0">
                                <a:latin typeface="Cambria Math"/>
                              </a:rPr>
                              <m:t>𝑠</m:t>
                            </m:r>
                          </m:sub>
                        </m:sSub>
                        <m:r>
                          <m:rPr>
                            <m:nor/>
                          </m:rPr>
                          <a:rPr lang="fr-FR" sz="3600" dirty="0"/>
                          <m:t>)</m:t>
                        </m:r>
                      </m:e>
                    </m:nary>
                  </m:oMath>
                </a14:m>
                <a:r>
                  <a:rPr lang="fr-FR" sz="3600" dirty="0"/>
                  <a:t>.</a:t>
                </a:r>
                <a:r>
                  <a:rPr lang="fr-FR" sz="3600" dirty="0" smtClean="0"/>
                  <a:t> </a:t>
                </a:r>
                <a:r>
                  <a:rPr lang="fr-FR" sz="3600" dirty="0" err="1" smtClean="0"/>
                  <a:t>sinc</a:t>
                </a:r>
                <a:r>
                  <a:rPr lang="fr-FR" sz="3600" dirty="0" smtClean="0"/>
                  <a:t> [ </a:t>
                </a:r>
                <a14:m>
                  <m:oMath xmlns:m="http://schemas.openxmlformats.org/officeDocument/2006/math">
                    <m:f>
                      <m:fPr>
                        <m:ctrlPr>
                          <a:rPr lang="fr-FR" sz="3600" i="1" smtClean="0">
                            <a:latin typeface="Cambria Math"/>
                          </a:rPr>
                        </m:ctrlPr>
                      </m:fPr>
                      <m:num>
                        <m:r>
                          <a:rPr lang="fr-FR" sz="3600" b="0" i="1" smtClean="0">
                            <a:latin typeface="Cambria Math"/>
                          </a:rPr>
                          <m:t>𝑡</m:t>
                        </m:r>
                        <m:r>
                          <a:rPr lang="fr-FR" sz="3600" b="0" i="1" smtClean="0">
                            <a:latin typeface="Cambria Math"/>
                          </a:rPr>
                          <m:t> − </m:t>
                        </m:r>
                        <m:r>
                          <a:rPr lang="fr-FR" sz="3600" b="0" i="1" smtClean="0">
                            <a:latin typeface="Cambria Math"/>
                          </a:rPr>
                          <m:t>𝑛</m:t>
                        </m:r>
                        <m:r>
                          <a:rPr lang="fr-FR" sz="3600" b="0" i="1" smtClean="0">
                            <a:latin typeface="Cambria Math"/>
                          </a:rPr>
                          <m:t> </m:t>
                        </m:r>
                        <m:sSub>
                          <m:sSubPr>
                            <m:ctrlPr>
                              <a:rPr lang="fr-FR" sz="3600" b="0" i="1" smtClean="0">
                                <a:latin typeface="Cambria Math"/>
                              </a:rPr>
                            </m:ctrlPr>
                          </m:sSubPr>
                          <m:e>
                            <m:r>
                              <a:rPr lang="fr-FR" sz="3600" b="0" i="1" smtClean="0">
                                <a:latin typeface="Cambria Math"/>
                              </a:rPr>
                              <m:t>𝑇</m:t>
                            </m:r>
                          </m:e>
                          <m:sub>
                            <m:r>
                              <a:rPr lang="fr-FR" sz="3600" b="0" i="1" smtClean="0">
                                <a:latin typeface="Cambria Math"/>
                              </a:rPr>
                              <m:t>𝑠</m:t>
                            </m:r>
                          </m:sub>
                        </m:sSub>
                      </m:num>
                      <m:den>
                        <m:sSub>
                          <m:sSubPr>
                            <m:ctrlPr>
                              <a:rPr lang="fr-FR" sz="3600" i="1" smtClean="0">
                                <a:latin typeface="Cambria Math"/>
                              </a:rPr>
                            </m:ctrlPr>
                          </m:sSubPr>
                          <m:e>
                            <m:r>
                              <a:rPr lang="fr-FR" sz="3600" b="0" i="1" smtClean="0">
                                <a:latin typeface="Cambria Math"/>
                              </a:rPr>
                              <m:t>𝑇</m:t>
                            </m:r>
                          </m:e>
                          <m:sub>
                            <m:r>
                              <a:rPr lang="fr-FR" sz="3600" b="0" i="1" smtClean="0">
                                <a:latin typeface="Cambria Math"/>
                              </a:rPr>
                              <m:t>𝑠</m:t>
                            </m:r>
                          </m:sub>
                        </m:sSub>
                      </m:den>
                    </m:f>
                  </m:oMath>
                </a14:m>
                <a:r>
                  <a:rPr lang="fr-FR" sz="3600" dirty="0" smtClean="0"/>
                  <a:t> ] </a:t>
                </a:r>
                <a:r>
                  <a:rPr lang="fr-FR" sz="3600" dirty="0" smtClean="0">
                    <a:sym typeface="Wingdings" panose="05000000000000000000" pitchFamily="2" charset="2"/>
                  </a:rPr>
                  <a:t> s(t)</a:t>
                </a:r>
                <a:endParaRPr lang="fr-FR" sz="3600" dirty="0" smtClean="0"/>
              </a:p>
              <a:p>
                <a:endParaRPr lang="fr-FR" sz="3600" baseline="-25000" dirty="0"/>
              </a:p>
              <a:p>
                <a:r>
                  <a:rPr lang="fr-FR" sz="3600" dirty="0" smtClean="0"/>
                  <a:t>This shows </a:t>
                </a:r>
                <a:r>
                  <a:rPr lang="fr-FR" sz="3600" dirty="0" err="1" smtClean="0"/>
                  <a:t>explicitely</a:t>
                </a:r>
                <a:r>
                  <a:rPr lang="fr-FR" sz="3600" dirty="0" smtClean="0"/>
                  <a:t> how the </a:t>
                </a:r>
                <a:r>
                  <a:rPr lang="fr-FR" sz="3600" dirty="0" err="1" smtClean="0"/>
                  <a:t>samples</a:t>
                </a:r>
                <a:r>
                  <a:rPr lang="fr-FR" sz="3600" dirty="0" smtClean="0"/>
                  <a:t> s(</a:t>
                </a:r>
                <a:r>
                  <a:rPr lang="fr-FR" sz="3600" dirty="0" err="1" smtClean="0"/>
                  <a:t>nT</a:t>
                </a:r>
                <a:r>
                  <a:rPr lang="fr-FR" sz="3600" baseline="-25000" dirty="0" err="1" smtClean="0"/>
                  <a:t>s</a:t>
                </a:r>
                <a:r>
                  <a:rPr lang="fr-FR" sz="3600" dirty="0" smtClean="0"/>
                  <a:t>) </a:t>
                </a:r>
                <a:r>
                  <a:rPr lang="fr-FR" sz="3600" dirty="0" err="1" smtClean="0"/>
                  <a:t>can</a:t>
                </a:r>
                <a:r>
                  <a:rPr lang="fr-FR" sz="3600" dirty="0" smtClean="0"/>
                  <a:t> </a:t>
                </a:r>
                <a:r>
                  <a:rPr lang="fr-FR" sz="3600" dirty="0" err="1" smtClean="0"/>
                  <a:t>be</a:t>
                </a:r>
                <a:r>
                  <a:rPr lang="fr-FR" sz="3600" dirty="0" smtClean="0"/>
                  <a:t> </a:t>
                </a:r>
                <a:r>
                  <a:rPr lang="fr-FR" sz="3600" dirty="0" err="1" smtClean="0"/>
                  <a:t>recombined</a:t>
                </a:r>
                <a:r>
                  <a:rPr lang="fr-FR" sz="3600" dirty="0" smtClean="0"/>
                  <a:t> to </a:t>
                </a:r>
                <a:r>
                  <a:rPr lang="fr-FR" sz="3600" dirty="0" err="1" smtClean="0"/>
                  <a:t>reconstruct</a:t>
                </a:r>
                <a:r>
                  <a:rPr lang="fr-FR" sz="3600" dirty="0" smtClean="0"/>
                  <a:t> s(t).</a:t>
                </a:r>
                <a:endParaRPr lang="fr-FR" sz="3600" dirty="0"/>
              </a:p>
            </p:txBody>
          </p:sp>
        </mc:Choice>
        <mc:Fallback xmlns="">
          <p:sp>
            <p:nvSpPr>
              <p:cNvPr id="2" name="ZoneTexte 1"/>
              <p:cNvSpPr txBox="1">
                <a:spLocks noRot="1" noChangeAspect="1" noMove="1" noResize="1" noEditPoints="1" noAdjustHandles="1" noChangeArrowheads="1" noChangeShapeType="1" noTextEdit="1"/>
              </p:cNvSpPr>
              <p:nvPr/>
            </p:nvSpPr>
            <p:spPr>
              <a:xfrm>
                <a:off x="356" y="188640"/>
                <a:ext cx="9217024" cy="6427785"/>
              </a:xfrm>
              <a:prstGeom prst="rect">
                <a:avLst/>
              </a:prstGeom>
              <a:blipFill rotWithShape="1">
                <a:blip r:embed="rId2"/>
                <a:stretch>
                  <a:fillRect l="-1984" t="-1233" r="-595" b="-2657"/>
                </a:stretch>
              </a:blipFill>
            </p:spPr>
            <p:txBody>
              <a:bodyPr/>
              <a:lstStyle/>
              <a:p>
                <a:r>
                  <a:rPr lang="fr-FR">
                    <a:noFill/>
                  </a:rPr>
                  <a:t> </a:t>
                </a:r>
              </a:p>
            </p:txBody>
          </p:sp>
        </mc:Fallback>
      </mc:AlternateContent>
    </p:spTree>
    <p:extLst>
      <p:ext uri="{BB962C8B-B14F-4D97-AF65-F5344CB8AC3E}">
        <p14:creationId xmlns:p14="http://schemas.microsoft.com/office/powerpoint/2010/main" val="3128890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755576" y="692696"/>
            <a:ext cx="7560840" cy="3970318"/>
          </a:xfrm>
          <a:prstGeom prst="rect">
            <a:avLst/>
          </a:prstGeom>
          <a:noFill/>
        </p:spPr>
        <p:txBody>
          <a:bodyPr wrap="square" rtlCol="0">
            <a:spAutoFit/>
          </a:bodyPr>
          <a:lstStyle/>
          <a:p>
            <a:r>
              <a:rPr lang="fr-FR" sz="2800" dirty="0" err="1" smtClean="0"/>
              <a:t>Larger</a:t>
            </a:r>
            <a:r>
              <a:rPr lang="fr-FR" sz="2800" dirty="0" smtClean="0"/>
              <a:t> </a:t>
            </a:r>
            <a:r>
              <a:rPr lang="fr-FR" sz="2800" dirty="0" err="1" smtClean="0"/>
              <a:t>than</a:t>
            </a:r>
            <a:r>
              <a:rPr lang="fr-FR" sz="2800" dirty="0" smtClean="0"/>
              <a:t> </a:t>
            </a:r>
            <a:r>
              <a:rPr lang="fr-FR" sz="2800" dirty="0" err="1" smtClean="0"/>
              <a:t>necessary</a:t>
            </a:r>
            <a:r>
              <a:rPr lang="fr-FR" sz="2800" dirty="0" smtClean="0"/>
              <a:t> values of </a:t>
            </a:r>
            <a:r>
              <a:rPr lang="fr-FR" sz="2800" dirty="0" err="1" smtClean="0"/>
              <a:t>f</a:t>
            </a:r>
            <a:r>
              <a:rPr lang="fr-FR" sz="2800" baseline="-25000" dirty="0" err="1" smtClean="0"/>
              <a:t>s</a:t>
            </a:r>
            <a:r>
              <a:rPr lang="fr-FR" sz="2800" dirty="0" smtClean="0"/>
              <a:t> (</a:t>
            </a:r>
            <a:r>
              <a:rPr lang="fr-FR" sz="2800" dirty="0" err="1" smtClean="0"/>
              <a:t>smaller</a:t>
            </a:r>
            <a:r>
              <a:rPr lang="fr-FR" sz="2800" dirty="0" smtClean="0"/>
              <a:t> values of </a:t>
            </a:r>
            <a:r>
              <a:rPr lang="fr-FR" sz="2800" dirty="0" err="1" smtClean="0"/>
              <a:t>T</a:t>
            </a:r>
            <a:r>
              <a:rPr lang="fr-FR" sz="2800" baseline="-25000" dirty="0" err="1" smtClean="0"/>
              <a:t>s</a:t>
            </a:r>
            <a:r>
              <a:rPr lang="fr-FR" sz="2800" dirty="0" smtClean="0"/>
              <a:t>) , </a:t>
            </a:r>
            <a:r>
              <a:rPr lang="fr-FR" sz="2800" dirty="0" err="1" smtClean="0"/>
              <a:t>called</a:t>
            </a:r>
            <a:r>
              <a:rPr lang="fr-FR" sz="2800" dirty="0" smtClean="0"/>
              <a:t> </a:t>
            </a:r>
            <a:r>
              <a:rPr lang="fr-FR" sz="2800" b="1" dirty="0" err="1" smtClean="0"/>
              <a:t>oversampling</a:t>
            </a:r>
            <a:r>
              <a:rPr lang="fr-FR" sz="2800" dirty="0" smtClean="0"/>
              <a:t>, have no </a:t>
            </a:r>
            <a:r>
              <a:rPr lang="fr-FR" sz="2800" dirty="0" err="1" smtClean="0"/>
              <a:t>effect</a:t>
            </a:r>
            <a:r>
              <a:rPr lang="fr-FR" sz="2800" dirty="0" smtClean="0"/>
              <a:t> on the </a:t>
            </a:r>
            <a:r>
              <a:rPr lang="fr-FR" sz="2800" dirty="0" err="1" smtClean="0"/>
              <a:t>outcome</a:t>
            </a:r>
            <a:r>
              <a:rPr lang="fr-FR" sz="2800" dirty="0" smtClean="0"/>
              <a:t> of the reconstruction and have the </a:t>
            </a:r>
            <a:r>
              <a:rPr lang="fr-FR" sz="2800" dirty="0" err="1" smtClean="0"/>
              <a:t>benefit</a:t>
            </a:r>
            <a:r>
              <a:rPr lang="fr-FR" sz="2800" dirty="0" smtClean="0"/>
              <a:t> of </a:t>
            </a:r>
            <a:r>
              <a:rPr lang="fr-FR" sz="2800" dirty="0" err="1" smtClean="0"/>
              <a:t>leaving</a:t>
            </a:r>
            <a:r>
              <a:rPr lang="fr-FR" sz="2800" dirty="0" smtClean="0"/>
              <a:t> place for a transition band </a:t>
            </a:r>
            <a:r>
              <a:rPr lang="fr-FR" sz="2800" dirty="0" err="1" smtClean="0"/>
              <a:t>where</a:t>
            </a:r>
            <a:r>
              <a:rPr lang="fr-FR" sz="2800" dirty="0" smtClean="0"/>
              <a:t> H(f) </a:t>
            </a:r>
            <a:r>
              <a:rPr lang="fr-FR" sz="2800" dirty="0" err="1" smtClean="0"/>
              <a:t>is</a:t>
            </a:r>
            <a:r>
              <a:rPr lang="fr-FR" sz="2800" dirty="0" smtClean="0"/>
              <a:t> free to </a:t>
            </a:r>
            <a:r>
              <a:rPr lang="fr-FR" sz="2800" dirty="0" err="1" smtClean="0"/>
              <a:t>take</a:t>
            </a:r>
            <a:r>
              <a:rPr lang="fr-FR" sz="2800" dirty="0" smtClean="0"/>
              <a:t> </a:t>
            </a:r>
            <a:r>
              <a:rPr lang="fr-FR" sz="2800" dirty="0" err="1" smtClean="0"/>
              <a:t>intermediate</a:t>
            </a:r>
            <a:r>
              <a:rPr lang="fr-FR" sz="2800" dirty="0" smtClean="0"/>
              <a:t> values.</a:t>
            </a:r>
          </a:p>
          <a:p>
            <a:endParaRPr lang="fr-FR" sz="2800" dirty="0" smtClean="0"/>
          </a:p>
          <a:p>
            <a:r>
              <a:rPr lang="fr-FR" sz="2800" b="1" dirty="0" err="1" smtClean="0"/>
              <a:t>Undersampling</a:t>
            </a:r>
            <a:r>
              <a:rPr lang="fr-FR" sz="2800" b="1" dirty="0" smtClean="0"/>
              <a:t>, </a:t>
            </a:r>
            <a:r>
              <a:rPr lang="fr-FR" sz="2800" dirty="0" err="1" smtClean="0"/>
              <a:t>which</a:t>
            </a:r>
            <a:r>
              <a:rPr lang="fr-FR" sz="2800" dirty="0" smtClean="0"/>
              <a:t> causes aliasing, </a:t>
            </a:r>
            <a:r>
              <a:rPr lang="fr-FR" sz="2800" dirty="0" err="1" smtClean="0"/>
              <a:t>is</a:t>
            </a:r>
            <a:r>
              <a:rPr lang="fr-FR" sz="2800" dirty="0" smtClean="0"/>
              <a:t> not in </a:t>
            </a:r>
            <a:r>
              <a:rPr lang="fr-FR" sz="2800" dirty="0" err="1" smtClean="0"/>
              <a:t>general</a:t>
            </a:r>
            <a:r>
              <a:rPr lang="fr-FR" sz="2800" dirty="0" smtClean="0"/>
              <a:t> a </a:t>
            </a:r>
            <a:r>
              <a:rPr lang="fr-FR" sz="2800" dirty="0" err="1" smtClean="0"/>
              <a:t>reversible</a:t>
            </a:r>
            <a:r>
              <a:rPr lang="fr-FR" sz="2800" dirty="0" smtClean="0"/>
              <a:t> </a:t>
            </a:r>
            <a:r>
              <a:rPr lang="fr-FR" sz="2800" dirty="0" err="1" smtClean="0"/>
              <a:t>operation</a:t>
            </a:r>
            <a:r>
              <a:rPr lang="fr-FR" sz="2800" dirty="0" smtClean="0"/>
              <a:t> and the </a:t>
            </a:r>
            <a:r>
              <a:rPr lang="fr-FR" sz="2800" dirty="0" err="1" smtClean="0"/>
              <a:t>informatioin</a:t>
            </a:r>
            <a:r>
              <a:rPr lang="fr-FR" sz="2800" dirty="0" smtClean="0"/>
              <a:t> </a:t>
            </a:r>
            <a:r>
              <a:rPr lang="fr-FR" sz="2800" dirty="0" err="1" smtClean="0"/>
              <a:t>is</a:t>
            </a:r>
            <a:r>
              <a:rPr lang="fr-FR" sz="2800" dirty="0" smtClean="0"/>
              <a:t> </a:t>
            </a:r>
            <a:r>
              <a:rPr lang="fr-FR" sz="2800" dirty="0" err="1" smtClean="0"/>
              <a:t>definitively</a:t>
            </a:r>
            <a:r>
              <a:rPr lang="fr-FR" sz="2800" dirty="0" smtClean="0"/>
              <a:t> </a:t>
            </a:r>
            <a:r>
              <a:rPr lang="fr-FR" sz="2800" dirty="0" err="1" smtClean="0"/>
              <a:t>lost</a:t>
            </a:r>
            <a:r>
              <a:rPr lang="fr-FR" sz="2800" dirty="0" smtClean="0"/>
              <a:t>.</a:t>
            </a:r>
            <a:endParaRPr lang="fr-FR" sz="2800" dirty="0"/>
          </a:p>
        </p:txBody>
      </p:sp>
    </p:spTree>
    <p:extLst>
      <p:ext uri="{BB962C8B-B14F-4D97-AF65-F5344CB8AC3E}">
        <p14:creationId xmlns:p14="http://schemas.microsoft.com/office/powerpoint/2010/main" val="7649919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260648"/>
            <a:ext cx="8136904" cy="2232248"/>
          </a:xfrm>
        </p:spPr>
        <p:txBody>
          <a:bodyPr>
            <a:normAutofit/>
          </a:bodyPr>
          <a:lstStyle/>
          <a:p>
            <a:r>
              <a:rPr lang="fr-FR" sz="2400" dirty="0" smtClean="0"/>
              <a:t>If, </a:t>
            </a:r>
            <a:r>
              <a:rPr lang="fr-FR" sz="2400" dirty="0" err="1" smtClean="0"/>
              <a:t>practically</a:t>
            </a:r>
            <a:r>
              <a:rPr lang="fr-FR" sz="2400" dirty="0" smtClean="0"/>
              <a:t>, for a </a:t>
            </a:r>
            <a:r>
              <a:rPr lang="fr-FR" sz="2400" dirty="0" err="1" smtClean="0"/>
              <a:t>fixed</a:t>
            </a:r>
            <a:r>
              <a:rPr lang="fr-FR" sz="2400" dirty="0" smtClean="0"/>
              <a:t> </a:t>
            </a:r>
            <a:r>
              <a:rPr lang="fr-FR" sz="2400" dirty="0" err="1" smtClean="0"/>
              <a:t>sampling</a:t>
            </a:r>
            <a:r>
              <a:rPr lang="fr-FR" sz="2400" dirty="0" smtClean="0"/>
              <a:t> </a:t>
            </a:r>
            <a:r>
              <a:rPr lang="fr-FR" sz="2400" dirty="0" err="1" smtClean="0"/>
              <a:t>frequency</a:t>
            </a:r>
            <a:r>
              <a:rPr lang="fr-FR" sz="2400" dirty="0" smtClean="0"/>
              <a:t> </a:t>
            </a:r>
            <a:r>
              <a:rPr lang="fr-FR" sz="2400" dirty="0" err="1" smtClean="0"/>
              <a:t>f</a:t>
            </a:r>
            <a:r>
              <a:rPr lang="fr-FR" sz="2400" baseline="-25000" dirty="0" err="1" smtClean="0"/>
              <a:t>s</a:t>
            </a:r>
            <a:r>
              <a:rPr lang="fr-FR" sz="2400" dirty="0" smtClean="0"/>
              <a:t>, </a:t>
            </a:r>
            <a:r>
              <a:rPr lang="fr-FR" sz="2400" dirty="0" err="1" smtClean="0"/>
              <a:t>we</a:t>
            </a:r>
            <a:r>
              <a:rPr lang="fr-FR" sz="2400" dirty="0" smtClean="0"/>
              <a:t> are not sure </a:t>
            </a:r>
            <a:r>
              <a:rPr lang="fr-FR" sz="2400" dirty="0" err="1" smtClean="0"/>
              <a:t>that</a:t>
            </a:r>
            <a:r>
              <a:rPr lang="fr-FR" sz="2400" dirty="0" smtClean="0"/>
              <a:t> the input signal has all </a:t>
            </a:r>
            <a:r>
              <a:rPr lang="fr-FR" sz="2400" dirty="0" err="1" smtClean="0"/>
              <a:t>its</a:t>
            </a:r>
            <a:r>
              <a:rPr lang="fr-FR" sz="2400" dirty="0" smtClean="0"/>
              <a:t> </a:t>
            </a:r>
            <a:r>
              <a:rPr lang="fr-FR" sz="2400" dirty="0" err="1" smtClean="0"/>
              <a:t>frequency</a:t>
            </a:r>
            <a:r>
              <a:rPr lang="fr-FR" sz="2400" dirty="0" smtClean="0"/>
              <a:t> </a:t>
            </a:r>
            <a:r>
              <a:rPr lang="fr-FR" sz="2400" dirty="0" err="1" smtClean="0"/>
              <a:t>inside</a:t>
            </a:r>
            <a:r>
              <a:rPr lang="fr-FR" sz="2400" dirty="0" smtClean="0"/>
              <a:t> the </a:t>
            </a:r>
            <a:r>
              <a:rPr lang="fr-FR" sz="2400" dirty="0" err="1" smtClean="0"/>
              <a:t>interval</a:t>
            </a:r>
            <a:r>
              <a:rPr lang="fr-FR" sz="2400" dirty="0" smtClean="0"/>
              <a:t> [0, </a:t>
            </a:r>
            <a:r>
              <a:rPr lang="fr-FR" sz="2400" dirty="0" err="1" smtClean="0"/>
              <a:t>f</a:t>
            </a:r>
            <a:r>
              <a:rPr lang="fr-FR" sz="2400" baseline="-25000" dirty="0" err="1" smtClean="0"/>
              <a:t>s</a:t>
            </a:r>
            <a:r>
              <a:rPr lang="fr-FR" sz="2400" dirty="0" smtClean="0"/>
              <a:t>/2], </a:t>
            </a:r>
            <a:r>
              <a:rPr lang="fr-FR" sz="2400" dirty="0" err="1" smtClean="0"/>
              <a:t>we</a:t>
            </a:r>
            <a:r>
              <a:rPr lang="fr-FR" sz="2400" dirty="0" smtClean="0"/>
              <a:t> have to use an anti-aliasing </a:t>
            </a:r>
            <a:r>
              <a:rPr lang="fr-FR" sz="2400" dirty="0" err="1" smtClean="0"/>
              <a:t>low-pass</a:t>
            </a:r>
            <a:r>
              <a:rPr lang="fr-FR" sz="2400" dirty="0" smtClean="0"/>
              <a:t> </a:t>
            </a:r>
            <a:r>
              <a:rPr lang="fr-FR" sz="2400" dirty="0" err="1" smtClean="0"/>
              <a:t>analog</a:t>
            </a:r>
            <a:r>
              <a:rPr lang="fr-FR" sz="2400" dirty="0" smtClean="0"/>
              <a:t> </a:t>
            </a:r>
            <a:r>
              <a:rPr lang="fr-FR" sz="2400" dirty="0" err="1" smtClean="0"/>
              <a:t>filter</a:t>
            </a:r>
            <a:r>
              <a:rPr lang="fr-FR" sz="2400" dirty="0" smtClean="0"/>
              <a:t> </a:t>
            </a:r>
            <a:r>
              <a:rPr lang="fr-FR" sz="2400" dirty="0" err="1" smtClean="0"/>
              <a:t>before</a:t>
            </a:r>
            <a:r>
              <a:rPr lang="fr-FR" sz="2400" dirty="0" smtClean="0"/>
              <a:t> the </a:t>
            </a:r>
            <a:r>
              <a:rPr lang="fr-FR" sz="2400" dirty="0" err="1" smtClean="0"/>
              <a:t>sampling</a:t>
            </a:r>
            <a:r>
              <a:rPr lang="fr-FR" sz="2400" dirty="0" smtClean="0"/>
              <a:t> block in the signal </a:t>
            </a:r>
            <a:r>
              <a:rPr lang="fr-FR" sz="2400" dirty="0" err="1" smtClean="0"/>
              <a:t>processing</a:t>
            </a:r>
            <a:r>
              <a:rPr lang="fr-FR" sz="2400" dirty="0" smtClean="0"/>
              <a:t> </a:t>
            </a:r>
            <a:r>
              <a:rPr lang="fr-FR" sz="2400" dirty="0" err="1" smtClean="0"/>
              <a:t>chain</a:t>
            </a:r>
            <a:r>
              <a:rPr lang="fr-FR" sz="2400" dirty="0" smtClean="0"/>
              <a:t>.</a:t>
            </a:r>
            <a:endParaRPr lang="fr-FR" sz="2400" dirty="0"/>
          </a:p>
        </p:txBody>
      </p:sp>
      <p:cxnSp>
        <p:nvCxnSpPr>
          <p:cNvPr id="41" name="Connecteur droit avec flèche 40"/>
          <p:cNvCxnSpPr>
            <a:stCxn id="40" idx="1"/>
          </p:cNvCxnSpPr>
          <p:nvPr/>
        </p:nvCxnSpPr>
        <p:spPr>
          <a:xfrm flipH="1" flipV="1">
            <a:off x="40121" y="5257506"/>
            <a:ext cx="632417" cy="25526"/>
          </a:xfrm>
          <a:prstGeom prst="straightConnector1">
            <a:avLst/>
          </a:prstGeom>
          <a:ln>
            <a:prstDash val="dash"/>
            <a:tailEnd type="arrow"/>
          </a:ln>
        </p:spPr>
        <p:style>
          <a:lnRef idx="3">
            <a:schemeClr val="dk1"/>
          </a:lnRef>
          <a:fillRef idx="0">
            <a:schemeClr val="dk1"/>
          </a:fillRef>
          <a:effectRef idx="2">
            <a:schemeClr val="dk1"/>
          </a:effectRef>
          <a:fontRef idx="minor">
            <a:schemeClr val="tx1"/>
          </a:fontRef>
        </p:style>
      </p:cxnSp>
      <p:grpSp>
        <p:nvGrpSpPr>
          <p:cNvPr id="45" name="Groupe 44"/>
          <p:cNvGrpSpPr/>
          <p:nvPr/>
        </p:nvGrpSpPr>
        <p:grpSpPr>
          <a:xfrm>
            <a:off x="672538" y="2758261"/>
            <a:ext cx="8280921" cy="3094602"/>
            <a:chOff x="611559" y="3574757"/>
            <a:chExt cx="8280921" cy="3094602"/>
          </a:xfrm>
        </p:grpSpPr>
        <p:sp>
          <p:nvSpPr>
            <p:cNvPr id="3" name="Rectangle 2"/>
            <p:cNvSpPr/>
            <p:nvPr/>
          </p:nvSpPr>
          <p:spPr>
            <a:xfrm>
              <a:off x="611560" y="3861048"/>
              <a:ext cx="1872208" cy="11521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3779912" y="3859235"/>
              <a:ext cx="1872208" cy="11521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899592" y="4221088"/>
              <a:ext cx="1296144" cy="369332"/>
            </a:xfrm>
            <a:prstGeom prst="rect">
              <a:avLst/>
            </a:prstGeom>
            <a:noFill/>
          </p:spPr>
          <p:txBody>
            <a:bodyPr wrap="square" rtlCol="0">
              <a:spAutoFit/>
            </a:bodyPr>
            <a:lstStyle/>
            <a:p>
              <a:r>
                <a:rPr lang="fr-FR" dirty="0" err="1" smtClean="0"/>
                <a:t>sensor</a:t>
              </a:r>
              <a:endParaRPr lang="fr-FR" dirty="0"/>
            </a:p>
          </p:txBody>
        </p:sp>
        <p:sp>
          <p:nvSpPr>
            <p:cNvPr id="6" name="ZoneTexte 5"/>
            <p:cNvSpPr txBox="1"/>
            <p:nvPr/>
          </p:nvSpPr>
          <p:spPr>
            <a:xfrm>
              <a:off x="3760587" y="3990713"/>
              <a:ext cx="2016224" cy="646331"/>
            </a:xfrm>
            <a:prstGeom prst="rect">
              <a:avLst/>
            </a:prstGeom>
            <a:noFill/>
          </p:spPr>
          <p:txBody>
            <a:bodyPr wrap="square" rtlCol="0">
              <a:spAutoFit/>
            </a:bodyPr>
            <a:lstStyle/>
            <a:p>
              <a:pPr algn="ctr"/>
              <a:r>
                <a:rPr lang="fr-FR" dirty="0" err="1" smtClean="0"/>
                <a:t>Continuous</a:t>
              </a:r>
              <a:r>
                <a:rPr lang="fr-FR" dirty="0" smtClean="0"/>
                <a:t>- time amplifier</a:t>
              </a:r>
              <a:endParaRPr lang="fr-FR" dirty="0"/>
            </a:p>
          </p:txBody>
        </p:sp>
        <p:sp>
          <p:nvSpPr>
            <p:cNvPr id="7" name="Rectangle 6"/>
            <p:cNvSpPr/>
            <p:nvPr/>
          </p:nvSpPr>
          <p:spPr>
            <a:xfrm>
              <a:off x="7020272" y="3906634"/>
              <a:ext cx="1872208" cy="11521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3347864" y="5445224"/>
              <a:ext cx="2376264" cy="11521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16"/>
            <p:cNvCxnSpPr/>
            <p:nvPr/>
          </p:nvCxnSpPr>
          <p:spPr>
            <a:xfrm flipV="1">
              <a:off x="7704348" y="5013176"/>
              <a:ext cx="0" cy="1008112"/>
            </a:xfrm>
            <a:prstGeom prst="line">
              <a:avLst/>
            </a:prstGeom>
            <a:ln/>
          </p:spPr>
          <p:style>
            <a:lnRef idx="3">
              <a:schemeClr val="dk1"/>
            </a:lnRef>
            <a:fillRef idx="0">
              <a:schemeClr val="dk1"/>
            </a:fillRef>
            <a:effectRef idx="2">
              <a:schemeClr val="dk1"/>
            </a:effectRef>
            <a:fontRef idx="minor">
              <a:schemeClr val="tx1"/>
            </a:fontRef>
          </p:style>
        </p:cxnSp>
        <p:sp>
          <p:nvSpPr>
            <p:cNvPr id="23" name="ZoneTexte 22"/>
            <p:cNvSpPr txBox="1"/>
            <p:nvPr/>
          </p:nvSpPr>
          <p:spPr>
            <a:xfrm>
              <a:off x="7165268" y="3990713"/>
              <a:ext cx="1582216" cy="646331"/>
            </a:xfrm>
            <a:prstGeom prst="rect">
              <a:avLst/>
            </a:prstGeom>
            <a:noFill/>
          </p:spPr>
          <p:txBody>
            <a:bodyPr wrap="square" rtlCol="0">
              <a:spAutoFit/>
            </a:bodyPr>
            <a:lstStyle/>
            <a:p>
              <a:r>
                <a:rPr lang="fr-FR" dirty="0" err="1" smtClean="0"/>
                <a:t>Low-pass</a:t>
              </a:r>
              <a:r>
                <a:rPr lang="fr-FR" dirty="0" smtClean="0"/>
                <a:t> </a:t>
              </a:r>
              <a:r>
                <a:rPr lang="fr-FR" dirty="0" err="1" smtClean="0"/>
                <a:t>filter</a:t>
              </a:r>
              <a:endParaRPr lang="fr-FR" dirty="0" smtClean="0"/>
            </a:p>
            <a:p>
              <a:r>
                <a:rPr lang="fr-FR" dirty="0" smtClean="0"/>
                <a:t>    </a:t>
              </a:r>
              <a:r>
                <a:rPr lang="fr-FR" dirty="0" err="1" smtClean="0"/>
                <a:t>f</a:t>
              </a:r>
              <a:r>
                <a:rPr lang="fr-FR" baseline="-25000" dirty="0" err="1" smtClean="0"/>
                <a:t>c</a:t>
              </a:r>
              <a:r>
                <a:rPr lang="fr-FR" dirty="0" smtClean="0"/>
                <a:t>  ≤  </a:t>
              </a:r>
              <a:r>
                <a:rPr lang="fr-FR" dirty="0" err="1" smtClean="0"/>
                <a:t>f</a:t>
              </a:r>
              <a:r>
                <a:rPr lang="fr-FR" baseline="-25000" dirty="0" err="1" smtClean="0"/>
                <a:t>s</a:t>
              </a:r>
              <a:r>
                <a:rPr lang="fr-FR" dirty="0" smtClean="0"/>
                <a:t>/2</a:t>
              </a:r>
              <a:endParaRPr lang="fr-FR" dirty="0"/>
            </a:p>
          </p:txBody>
        </p:sp>
        <p:sp>
          <p:nvSpPr>
            <p:cNvPr id="25" name="ZoneTexte 24"/>
            <p:cNvSpPr txBox="1"/>
            <p:nvPr/>
          </p:nvSpPr>
          <p:spPr>
            <a:xfrm>
              <a:off x="3439197" y="5698122"/>
              <a:ext cx="2212923" cy="646331"/>
            </a:xfrm>
            <a:prstGeom prst="rect">
              <a:avLst/>
            </a:prstGeom>
            <a:noFill/>
          </p:spPr>
          <p:txBody>
            <a:bodyPr wrap="square" rtlCol="0">
              <a:spAutoFit/>
            </a:bodyPr>
            <a:lstStyle/>
            <a:p>
              <a:r>
                <a:rPr lang="fr-FR" dirty="0" err="1" smtClean="0"/>
                <a:t>Analog</a:t>
              </a:r>
              <a:r>
                <a:rPr lang="fr-FR" dirty="0" smtClean="0"/>
                <a:t> to Digital </a:t>
              </a:r>
              <a:r>
                <a:rPr lang="fr-FR" dirty="0" err="1" smtClean="0"/>
                <a:t>Converter</a:t>
              </a:r>
              <a:r>
                <a:rPr lang="fr-FR" dirty="0" smtClean="0"/>
                <a:t> ADC</a:t>
              </a:r>
              <a:endParaRPr lang="fr-FR" dirty="0"/>
            </a:p>
          </p:txBody>
        </p:sp>
        <p:cxnSp>
          <p:nvCxnSpPr>
            <p:cNvPr id="28" name="Connecteur droit avec flèche 27"/>
            <p:cNvCxnSpPr>
              <a:stCxn id="8" idx="1"/>
            </p:cNvCxnSpPr>
            <p:nvPr/>
          </p:nvCxnSpPr>
          <p:spPr>
            <a:xfrm flipH="1" flipV="1">
              <a:off x="2195736" y="6021287"/>
              <a:ext cx="1152128" cy="1"/>
            </a:xfrm>
            <a:prstGeom prst="straightConnector1">
              <a:avLst/>
            </a:prstGeom>
            <a:ln>
              <a:prstDash val="dash"/>
              <a:tailEnd type="arrow"/>
            </a:ln>
          </p:spPr>
          <p:style>
            <a:lnRef idx="3">
              <a:schemeClr val="dk1"/>
            </a:lnRef>
            <a:fillRef idx="0">
              <a:schemeClr val="dk1"/>
            </a:fillRef>
            <a:effectRef idx="2">
              <a:schemeClr val="dk1"/>
            </a:effectRef>
            <a:fontRef idx="minor">
              <a:schemeClr val="tx1"/>
            </a:fontRef>
          </p:style>
        </p:cxnSp>
        <p:cxnSp>
          <p:nvCxnSpPr>
            <p:cNvPr id="30" name="Connecteur droit avec flèche 29"/>
            <p:cNvCxnSpPr>
              <a:stCxn id="3" idx="3"/>
              <a:endCxn id="4" idx="1"/>
            </p:cNvCxnSpPr>
            <p:nvPr/>
          </p:nvCxnSpPr>
          <p:spPr>
            <a:xfrm flipV="1">
              <a:off x="2483768" y="4435299"/>
              <a:ext cx="1296144" cy="181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2" name="Connecteur droit avec flèche 31"/>
            <p:cNvCxnSpPr>
              <a:endCxn id="7" idx="1"/>
            </p:cNvCxnSpPr>
            <p:nvPr/>
          </p:nvCxnSpPr>
          <p:spPr>
            <a:xfrm>
              <a:off x="5652120" y="4482698"/>
              <a:ext cx="1368152"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4" name="Connecteur droit avec flèche 33"/>
            <p:cNvCxnSpPr>
              <a:endCxn id="8" idx="3"/>
            </p:cNvCxnSpPr>
            <p:nvPr/>
          </p:nvCxnSpPr>
          <p:spPr>
            <a:xfrm flipH="1">
              <a:off x="5724128" y="6021288"/>
              <a:ext cx="198022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5" name="ZoneTexte 34"/>
            <p:cNvSpPr txBox="1"/>
            <p:nvPr/>
          </p:nvSpPr>
          <p:spPr>
            <a:xfrm>
              <a:off x="2658763" y="3649500"/>
              <a:ext cx="1008112" cy="646331"/>
            </a:xfrm>
            <a:prstGeom prst="rect">
              <a:avLst/>
            </a:prstGeom>
            <a:noFill/>
          </p:spPr>
          <p:txBody>
            <a:bodyPr wrap="square" rtlCol="0">
              <a:spAutoFit/>
            </a:bodyPr>
            <a:lstStyle/>
            <a:p>
              <a:r>
                <a:rPr lang="fr-FR" dirty="0" err="1" smtClean="0"/>
                <a:t>Analog</a:t>
              </a:r>
              <a:r>
                <a:rPr lang="fr-FR" dirty="0" smtClean="0"/>
                <a:t> signal</a:t>
              </a:r>
              <a:endParaRPr lang="fr-FR" dirty="0"/>
            </a:p>
          </p:txBody>
        </p:sp>
        <p:sp>
          <p:nvSpPr>
            <p:cNvPr id="36" name="Rectangle 35"/>
            <p:cNvSpPr/>
            <p:nvPr/>
          </p:nvSpPr>
          <p:spPr>
            <a:xfrm>
              <a:off x="6082590" y="5374956"/>
              <a:ext cx="1156619" cy="646331"/>
            </a:xfrm>
            <a:prstGeom prst="rect">
              <a:avLst/>
            </a:prstGeom>
          </p:spPr>
          <p:txBody>
            <a:bodyPr wrap="square">
              <a:spAutoFit/>
            </a:bodyPr>
            <a:lstStyle/>
            <a:p>
              <a:r>
                <a:rPr lang="fr-FR" dirty="0" err="1"/>
                <a:t>Analog</a:t>
              </a:r>
              <a:r>
                <a:rPr lang="fr-FR" dirty="0"/>
                <a:t> signal</a:t>
              </a:r>
            </a:p>
          </p:txBody>
        </p:sp>
        <p:sp>
          <p:nvSpPr>
            <p:cNvPr id="38" name="Rectangle 37"/>
            <p:cNvSpPr/>
            <p:nvPr/>
          </p:nvSpPr>
          <p:spPr>
            <a:xfrm>
              <a:off x="5776811" y="3574757"/>
              <a:ext cx="1156619" cy="646331"/>
            </a:xfrm>
            <a:prstGeom prst="rect">
              <a:avLst/>
            </a:prstGeom>
          </p:spPr>
          <p:txBody>
            <a:bodyPr wrap="square">
              <a:spAutoFit/>
            </a:bodyPr>
            <a:lstStyle/>
            <a:p>
              <a:r>
                <a:rPr lang="fr-FR" dirty="0" err="1"/>
                <a:t>Analog</a:t>
              </a:r>
              <a:r>
                <a:rPr lang="fr-FR" dirty="0"/>
                <a:t> signal</a:t>
              </a:r>
            </a:p>
          </p:txBody>
        </p:sp>
        <p:sp>
          <p:nvSpPr>
            <p:cNvPr id="39" name="Rectangle 38"/>
            <p:cNvSpPr/>
            <p:nvPr/>
          </p:nvSpPr>
          <p:spPr>
            <a:xfrm>
              <a:off x="2282578" y="5206532"/>
              <a:ext cx="1156619" cy="646331"/>
            </a:xfrm>
            <a:prstGeom prst="rect">
              <a:avLst/>
            </a:prstGeom>
          </p:spPr>
          <p:txBody>
            <a:bodyPr wrap="square">
              <a:spAutoFit/>
            </a:bodyPr>
            <a:lstStyle/>
            <a:p>
              <a:r>
                <a:rPr lang="fr-FR" dirty="0" err="1" smtClean="0"/>
                <a:t>Sampled</a:t>
              </a:r>
              <a:r>
                <a:rPr lang="fr-FR" dirty="0" smtClean="0"/>
                <a:t> signal</a:t>
              </a:r>
              <a:endParaRPr lang="fr-FR" dirty="0"/>
            </a:p>
          </p:txBody>
        </p:sp>
        <p:sp>
          <p:nvSpPr>
            <p:cNvPr id="40" name="Rectangle 39"/>
            <p:cNvSpPr/>
            <p:nvPr/>
          </p:nvSpPr>
          <p:spPr>
            <a:xfrm>
              <a:off x="611559" y="5529696"/>
              <a:ext cx="1571925" cy="113966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ZoneTexte 42"/>
            <p:cNvSpPr txBox="1"/>
            <p:nvPr/>
          </p:nvSpPr>
          <p:spPr>
            <a:xfrm>
              <a:off x="755576" y="5852863"/>
              <a:ext cx="1224136" cy="369332"/>
            </a:xfrm>
            <a:prstGeom prst="rect">
              <a:avLst/>
            </a:prstGeom>
            <a:noFill/>
          </p:spPr>
          <p:txBody>
            <a:bodyPr wrap="square" rtlCol="0">
              <a:spAutoFit/>
            </a:bodyPr>
            <a:lstStyle/>
            <a:p>
              <a:r>
                <a:rPr lang="fr-FR" dirty="0" err="1" smtClean="0"/>
                <a:t>Quantizier</a:t>
              </a:r>
              <a:endParaRPr lang="fr-FR" dirty="0"/>
            </a:p>
          </p:txBody>
        </p:sp>
      </p:grpSp>
    </p:spTree>
    <p:extLst>
      <p:ext uri="{BB962C8B-B14F-4D97-AF65-F5344CB8AC3E}">
        <p14:creationId xmlns:p14="http://schemas.microsoft.com/office/powerpoint/2010/main" val="42844806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467544" y="476672"/>
            <a:ext cx="8280920" cy="5940088"/>
          </a:xfrm>
          <a:prstGeom prst="rect">
            <a:avLst/>
          </a:prstGeom>
          <a:noFill/>
        </p:spPr>
        <p:txBody>
          <a:bodyPr wrap="square" rtlCol="0">
            <a:spAutoFit/>
          </a:bodyPr>
          <a:lstStyle/>
          <a:p>
            <a:pPr algn="ctr"/>
            <a:r>
              <a:rPr lang="fr-FR" sz="3200" dirty="0" err="1" smtClean="0"/>
              <a:t>Quantization</a:t>
            </a:r>
            <a:endParaRPr lang="fr-FR" sz="3200" dirty="0" smtClean="0"/>
          </a:p>
          <a:p>
            <a:endParaRPr lang="fr-FR" dirty="0"/>
          </a:p>
          <a:p>
            <a:r>
              <a:rPr lang="fr-FR" sz="2400" dirty="0" smtClean="0"/>
              <a:t>Temporal </a:t>
            </a:r>
            <a:r>
              <a:rPr lang="fr-FR" sz="2400" dirty="0" err="1" smtClean="0"/>
              <a:t>sampling</a:t>
            </a:r>
            <a:r>
              <a:rPr lang="fr-FR" sz="2400" dirty="0" smtClean="0"/>
              <a:t> </a:t>
            </a:r>
            <a:r>
              <a:rPr lang="fr-FR" sz="2400" dirty="0" err="1" smtClean="0"/>
              <a:t>yields</a:t>
            </a:r>
            <a:r>
              <a:rPr lang="fr-FR" sz="2400" dirty="0" smtClean="0"/>
              <a:t> x(</a:t>
            </a:r>
            <a:r>
              <a:rPr lang="fr-FR" sz="2400" dirty="0" err="1" smtClean="0"/>
              <a:t>kT</a:t>
            </a:r>
            <a:r>
              <a:rPr lang="fr-FR" sz="2400" baseline="-25000" dirty="0" err="1" smtClean="0"/>
              <a:t>s</a:t>
            </a:r>
            <a:r>
              <a:rPr lang="fr-FR" sz="2400" dirty="0" smtClean="0"/>
              <a:t>), </a:t>
            </a:r>
            <a:r>
              <a:rPr lang="fr-FR" sz="2400" dirty="0" err="1" smtClean="0"/>
              <a:t>that</a:t>
            </a:r>
            <a:r>
              <a:rPr lang="fr-FR" sz="2400" dirty="0" smtClean="0"/>
              <a:t> </a:t>
            </a:r>
            <a:r>
              <a:rPr lang="fr-FR" sz="2400" dirty="0" err="1" smtClean="0"/>
              <a:t>is</a:t>
            </a:r>
            <a:r>
              <a:rPr lang="fr-FR" sz="2400" dirty="0" smtClean="0"/>
              <a:t>, a </a:t>
            </a:r>
            <a:r>
              <a:rPr lang="fr-FR" sz="2400" dirty="0" err="1" smtClean="0"/>
              <a:t>series</a:t>
            </a:r>
            <a:r>
              <a:rPr lang="fr-FR" sz="2400" dirty="0" smtClean="0"/>
              <a:t> of </a:t>
            </a:r>
            <a:r>
              <a:rPr lang="fr-FR" sz="2400" dirty="0" err="1" smtClean="0"/>
              <a:t>samples</a:t>
            </a:r>
            <a:r>
              <a:rPr lang="fr-FR" sz="2400" dirty="0" smtClean="0"/>
              <a:t> </a:t>
            </a:r>
            <a:r>
              <a:rPr lang="fr-FR" sz="2400" dirty="0" err="1" smtClean="0"/>
              <a:t>taking</a:t>
            </a:r>
            <a:r>
              <a:rPr lang="fr-FR" sz="2400" dirty="0" smtClean="0"/>
              <a:t> </a:t>
            </a:r>
            <a:r>
              <a:rPr lang="fr-FR" sz="2400" dirty="0" err="1" smtClean="0"/>
              <a:t>continuous</a:t>
            </a:r>
            <a:r>
              <a:rPr lang="fr-FR" sz="2400" dirty="0" smtClean="0"/>
              <a:t> amplitudes </a:t>
            </a:r>
            <a:r>
              <a:rPr lang="fr-FR" sz="2400" dirty="0" err="1" smtClean="0"/>
              <a:t>with</a:t>
            </a:r>
            <a:r>
              <a:rPr lang="fr-FR" sz="2400" dirty="0" smtClean="0"/>
              <a:t> an </a:t>
            </a:r>
            <a:r>
              <a:rPr lang="fr-FR" sz="2400" dirty="0" err="1" smtClean="0"/>
              <a:t>infinite</a:t>
            </a:r>
            <a:r>
              <a:rPr lang="fr-FR" sz="2400" dirty="0" smtClean="0"/>
              <a:t> </a:t>
            </a:r>
            <a:r>
              <a:rPr lang="fr-FR" sz="2400" dirty="0" err="1" smtClean="0"/>
              <a:t>number</a:t>
            </a:r>
            <a:r>
              <a:rPr lang="fr-FR" sz="2400" dirty="0" smtClean="0"/>
              <a:t> of values. </a:t>
            </a:r>
          </a:p>
          <a:p>
            <a:endParaRPr lang="fr-FR" sz="2400" dirty="0" smtClean="0"/>
          </a:p>
          <a:p>
            <a:r>
              <a:rPr lang="fr-FR" sz="2400" dirty="0"/>
              <a:t>t</a:t>
            </a:r>
            <a:r>
              <a:rPr lang="fr-FR" sz="2400" dirty="0" smtClean="0"/>
              <a:t> = k T, </a:t>
            </a:r>
            <a:r>
              <a:rPr lang="fr-FR" sz="2400" dirty="0" err="1" smtClean="0"/>
              <a:t>where</a:t>
            </a:r>
            <a:r>
              <a:rPr lang="fr-FR" sz="2400" dirty="0" smtClean="0"/>
              <a:t>  k </a:t>
            </a:r>
            <a:r>
              <a:rPr lang="el-GR" sz="2400" dirty="0" smtClean="0"/>
              <a:t>ϵ</a:t>
            </a:r>
            <a:r>
              <a:rPr lang="fr-FR" sz="2400" dirty="0" smtClean="0"/>
              <a:t> </a:t>
            </a:r>
            <a:r>
              <a:rPr lang="fr-FR" sz="2400" dirty="0" smtClean="0">
                <a:latin typeface="Castellar" panose="020A0402060406010301" pitchFamily="18" charset="0"/>
              </a:rPr>
              <a:t>Z</a:t>
            </a:r>
            <a:r>
              <a:rPr lang="fr-FR" sz="2400" dirty="0" smtClean="0"/>
              <a:t>     </a:t>
            </a:r>
            <a:r>
              <a:rPr lang="fr-FR" sz="2400" dirty="0" smtClean="0">
                <a:sym typeface="Wingdings" panose="05000000000000000000" pitchFamily="2" charset="2"/>
              </a:rPr>
              <a:t>   x(</a:t>
            </a:r>
            <a:r>
              <a:rPr lang="fr-FR" sz="2400" dirty="0" err="1" smtClean="0">
                <a:sym typeface="Wingdings" panose="05000000000000000000" pitchFamily="2" charset="2"/>
              </a:rPr>
              <a:t>kTs</a:t>
            </a:r>
            <a:r>
              <a:rPr lang="fr-FR" sz="2400" dirty="0" smtClean="0">
                <a:sym typeface="Wingdings" panose="05000000000000000000" pitchFamily="2" charset="2"/>
              </a:rPr>
              <a:t>) =  x(k)   </a:t>
            </a:r>
            <a:r>
              <a:rPr lang="el-GR" sz="2400" dirty="0" smtClean="0">
                <a:sym typeface="Wingdings" panose="05000000000000000000" pitchFamily="2" charset="2"/>
              </a:rPr>
              <a:t>ϵ</a:t>
            </a:r>
            <a:r>
              <a:rPr lang="fr-FR" sz="2400" dirty="0" smtClean="0">
                <a:sym typeface="Wingdings" panose="05000000000000000000" pitchFamily="2" charset="2"/>
              </a:rPr>
              <a:t>  </a:t>
            </a:r>
            <a:r>
              <a:rPr lang="fr-FR" sz="2400" dirty="0" smtClean="0">
                <a:latin typeface="Castellar" panose="020A0402060406010301" pitchFamily="18" charset="0"/>
                <a:sym typeface="Wingdings" panose="05000000000000000000" pitchFamily="2" charset="2"/>
              </a:rPr>
              <a:t>R </a:t>
            </a:r>
            <a:r>
              <a:rPr lang="fr-FR" sz="2400" dirty="0" smtClean="0">
                <a:sym typeface="Wingdings" panose="05000000000000000000" pitchFamily="2" charset="2"/>
              </a:rPr>
              <a:t> or  </a:t>
            </a:r>
            <a:r>
              <a:rPr lang="fr-FR" sz="2400" dirty="0" smtClean="0">
                <a:latin typeface="Castellar" panose="020A0402060406010301" pitchFamily="18" charset="0"/>
                <a:sym typeface="Wingdings" panose="05000000000000000000" pitchFamily="2" charset="2"/>
              </a:rPr>
              <a:t>C.</a:t>
            </a:r>
          </a:p>
          <a:p>
            <a:endParaRPr lang="fr-FR" sz="2400" dirty="0" smtClean="0">
              <a:latin typeface="Castellar" panose="020A0402060406010301" pitchFamily="18" charset="0"/>
            </a:endParaRPr>
          </a:p>
          <a:p>
            <a:r>
              <a:rPr lang="fr-FR" sz="2400" dirty="0" err="1" smtClean="0"/>
              <a:t>Actually</a:t>
            </a:r>
            <a:r>
              <a:rPr lang="fr-FR" sz="2400" dirty="0" smtClean="0"/>
              <a:t>, </a:t>
            </a:r>
            <a:r>
              <a:rPr lang="fr-FR" sz="2400" dirty="0" err="1" smtClean="0"/>
              <a:t>two</a:t>
            </a:r>
            <a:r>
              <a:rPr lang="fr-FR" sz="2400" dirty="0" smtClean="0"/>
              <a:t> </a:t>
            </a:r>
            <a:r>
              <a:rPr lang="fr-FR" sz="2400" dirty="0" err="1" smtClean="0"/>
              <a:t>different</a:t>
            </a:r>
            <a:r>
              <a:rPr lang="fr-FR" sz="2400" dirty="0" smtClean="0"/>
              <a:t> values of x(</a:t>
            </a:r>
            <a:r>
              <a:rPr lang="fr-FR" sz="2400" dirty="0" err="1" smtClean="0"/>
              <a:t>kT</a:t>
            </a:r>
            <a:r>
              <a:rPr lang="fr-FR" sz="2400" baseline="-25000" dirty="0" err="1" smtClean="0"/>
              <a:t>s</a:t>
            </a:r>
            <a:r>
              <a:rPr lang="fr-FR" sz="2400" dirty="0" smtClean="0"/>
              <a:t>) are </a:t>
            </a:r>
            <a:r>
              <a:rPr lang="fr-FR" sz="2400" dirty="0" err="1" smtClean="0"/>
              <a:t>only</a:t>
            </a:r>
            <a:r>
              <a:rPr lang="fr-FR" sz="2400" dirty="0" smtClean="0"/>
              <a:t> discernable if </a:t>
            </a:r>
            <a:r>
              <a:rPr lang="fr-FR" sz="2400" dirty="0" err="1" smtClean="0"/>
              <a:t>their</a:t>
            </a:r>
            <a:r>
              <a:rPr lang="fr-FR" sz="2400" dirty="0" smtClean="0"/>
              <a:t> </a:t>
            </a:r>
            <a:r>
              <a:rPr lang="fr-FR" sz="2400" dirty="0" err="1" smtClean="0"/>
              <a:t>difference</a:t>
            </a:r>
            <a:r>
              <a:rPr lang="fr-FR" sz="2400" dirty="0" smtClean="0"/>
              <a:t> </a:t>
            </a:r>
            <a:r>
              <a:rPr lang="fr-FR" sz="2400" dirty="0" err="1" smtClean="0"/>
              <a:t>is</a:t>
            </a:r>
            <a:r>
              <a:rPr lang="fr-FR" sz="2400" dirty="0" smtClean="0"/>
              <a:t> </a:t>
            </a:r>
            <a:r>
              <a:rPr lang="fr-FR" sz="2400" dirty="0" err="1" smtClean="0"/>
              <a:t>greater</a:t>
            </a:r>
            <a:r>
              <a:rPr lang="fr-FR" sz="2400" dirty="0" smtClean="0"/>
              <a:t> </a:t>
            </a:r>
            <a:r>
              <a:rPr lang="fr-FR" sz="2400" dirty="0" err="1" smtClean="0"/>
              <a:t>than</a:t>
            </a:r>
            <a:r>
              <a:rPr lang="fr-FR" sz="2400" dirty="0" smtClean="0"/>
              <a:t> a </a:t>
            </a:r>
            <a:r>
              <a:rPr lang="fr-FR" sz="2400" dirty="0" err="1" smtClean="0"/>
              <a:t>specific</a:t>
            </a:r>
            <a:r>
              <a:rPr lang="fr-FR" sz="2400" dirty="0" smtClean="0"/>
              <a:t> value q (or </a:t>
            </a:r>
            <a:r>
              <a:rPr lang="fr-FR" sz="2400" dirty="0" err="1" smtClean="0"/>
              <a:t>equal</a:t>
            </a:r>
            <a:r>
              <a:rPr lang="fr-FR" sz="2400" dirty="0" smtClean="0"/>
              <a:t> to q ). This </a:t>
            </a:r>
            <a:r>
              <a:rPr lang="fr-FR" sz="2400" dirty="0" err="1" smtClean="0"/>
              <a:t>number</a:t>
            </a:r>
            <a:r>
              <a:rPr lang="fr-FR" sz="2400" dirty="0" smtClean="0"/>
              <a:t> q  </a:t>
            </a:r>
            <a:r>
              <a:rPr lang="fr-FR" sz="2400" dirty="0" err="1" smtClean="0"/>
              <a:t>is</a:t>
            </a:r>
            <a:r>
              <a:rPr lang="fr-FR" sz="2400" dirty="0" smtClean="0"/>
              <a:t> </a:t>
            </a:r>
            <a:r>
              <a:rPr lang="fr-FR" sz="2400" dirty="0" err="1" smtClean="0"/>
              <a:t>called</a:t>
            </a:r>
            <a:r>
              <a:rPr lang="fr-FR" sz="2400" dirty="0" smtClean="0"/>
              <a:t> the </a:t>
            </a:r>
            <a:r>
              <a:rPr lang="fr-FR" sz="2400" dirty="0" err="1" smtClean="0"/>
              <a:t>quantization</a:t>
            </a:r>
            <a:r>
              <a:rPr lang="fr-FR" sz="2400" dirty="0" smtClean="0"/>
              <a:t> </a:t>
            </a:r>
            <a:r>
              <a:rPr lang="fr-FR" sz="2400" dirty="0" err="1" smtClean="0"/>
              <a:t>step</a:t>
            </a:r>
            <a:r>
              <a:rPr lang="fr-FR" sz="2400" dirty="0" smtClean="0"/>
              <a:t>. </a:t>
            </a:r>
          </a:p>
          <a:p>
            <a:endParaRPr lang="fr-FR" sz="2400" dirty="0"/>
          </a:p>
          <a:p>
            <a:r>
              <a:rPr lang="fr-FR" sz="2400" dirty="0" err="1" smtClean="0"/>
              <a:t>Quantization</a:t>
            </a:r>
            <a:r>
              <a:rPr lang="fr-FR" sz="2400" dirty="0" smtClean="0"/>
              <a:t> </a:t>
            </a:r>
            <a:r>
              <a:rPr lang="fr-FR" sz="2400" dirty="0" err="1" smtClean="0"/>
              <a:t>is</a:t>
            </a:r>
            <a:r>
              <a:rPr lang="fr-FR" sz="2400" dirty="0" smtClean="0"/>
              <a:t> an </a:t>
            </a:r>
            <a:r>
              <a:rPr lang="fr-FR" sz="2400" dirty="0" err="1" smtClean="0"/>
              <a:t>approximating</a:t>
            </a:r>
            <a:r>
              <a:rPr lang="fr-FR" sz="2400" dirty="0" smtClean="0"/>
              <a:t> </a:t>
            </a:r>
            <a:r>
              <a:rPr lang="fr-FR" sz="2400" dirty="0" err="1" smtClean="0"/>
              <a:t>process</a:t>
            </a:r>
            <a:r>
              <a:rPr lang="fr-FR" sz="2400" dirty="0" smtClean="0"/>
              <a:t>, </a:t>
            </a:r>
            <a:r>
              <a:rPr lang="fr-FR" sz="2400" dirty="0" err="1" smtClean="0"/>
              <a:t>consisting</a:t>
            </a:r>
            <a:r>
              <a:rPr lang="fr-FR" sz="2400" dirty="0" smtClean="0"/>
              <a:t> in </a:t>
            </a:r>
            <a:r>
              <a:rPr lang="fr-FR" sz="2400" dirty="0" err="1" smtClean="0"/>
              <a:t>replacing</a:t>
            </a:r>
            <a:r>
              <a:rPr lang="fr-FR" sz="2400" dirty="0" smtClean="0"/>
              <a:t> </a:t>
            </a:r>
            <a:r>
              <a:rPr lang="fr-FR" sz="2400" dirty="0" err="1" smtClean="0"/>
              <a:t>any</a:t>
            </a:r>
            <a:r>
              <a:rPr lang="fr-FR" sz="2400" dirty="0" smtClean="0"/>
              <a:t> value for x(</a:t>
            </a:r>
            <a:r>
              <a:rPr lang="fr-FR" sz="2400" dirty="0" err="1" smtClean="0"/>
              <a:t>kT</a:t>
            </a:r>
            <a:r>
              <a:rPr lang="fr-FR" sz="2400" baseline="-25000" dirty="0" err="1" smtClean="0"/>
              <a:t>s</a:t>
            </a:r>
            <a:r>
              <a:rPr lang="fr-FR" sz="2400" dirty="0" smtClean="0"/>
              <a:t>) by a multiple of q.</a:t>
            </a:r>
          </a:p>
          <a:p>
            <a:endParaRPr lang="fr-FR" sz="2400" dirty="0"/>
          </a:p>
          <a:p>
            <a:r>
              <a:rPr lang="fr-FR" sz="2400" dirty="0"/>
              <a:t>t = k T, </a:t>
            </a:r>
            <a:r>
              <a:rPr lang="fr-FR" sz="2400" dirty="0" err="1"/>
              <a:t>where</a:t>
            </a:r>
            <a:r>
              <a:rPr lang="fr-FR" sz="2400" dirty="0"/>
              <a:t> </a:t>
            </a:r>
            <a:r>
              <a:rPr lang="fr-FR" sz="2400" dirty="0" smtClean="0"/>
              <a:t> k </a:t>
            </a:r>
            <a:r>
              <a:rPr lang="el-GR" sz="2400" dirty="0"/>
              <a:t>ϵ</a:t>
            </a:r>
            <a:r>
              <a:rPr lang="fr-FR" sz="2400" dirty="0"/>
              <a:t> </a:t>
            </a:r>
            <a:r>
              <a:rPr lang="fr-FR" sz="2400" dirty="0" smtClean="0"/>
              <a:t> </a:t>
            </a:r>
            <a:r>
              <a:rPr lang="fr-FR" sz="2400" dirty="0" smtClean="0">
                <a:latin typeface="Castellar" panose="020A0402060406010301" pitchFamily="18" charset="0"/>
              </a:rPr>
              <a:t>Z</a:t>
            </a:r>
            <a:r>
              <a:rPr lang="fr-FR" sz="2400" dirty="0" smtClean="0"/>
              <a:t>     </a:t>
            </a:r>
            <a:r>
              <a:rPr lang="fr-FR" sz="2400" dirty="0">
                <a:sym typeface="Wingdings" panose="05000000000000000000" pitchFamily="2" charset="2"/>
              </a:rPr>
              <a:t>   x(</a:t>
            </a:r>
            <a:r>
              <a:rPr lang="fr-FR" sz="2400" dirty="0" err="1">
                <a:sym typeface="Wingdings" panose="05000000000000000000" pitchFamily="2" charset="2"/>
              </a:rPr>
              <a:t>kTs</a:t>
            </a:r>
            <a:r>
              <a:rPr lang="fr-FR" sz="2400" dirty="0" smtClean="0">
                <a:sym typeface="Wingdings" panose="05000000000000000000" pitchFamily="2" charset="2"/>
              </a:rPr>
              <a:t>)  =  </a:t>
            </a:r>
            <a:r>
              <a:rPr lang="fr-FR" sz="2400" dirty="0">
                <a:sym typeface="Wingdings" panose="05000000000000000000" pitchFamily="2" charset="2"/>
              </a:rPr>
              <a:t>x(k) </a:t>
            </a:r>
            <a:r>
              <a:rPr lang="fr-FR" sz="2400" dirty="0" smtClean="0">
                <a:sym typeface="Wingdings" panose="05000000000000000000" pitchFamily="2" charset="2"/>
              </a:rPr>
              <a:t>=  n . q,  </a:t>
            </a:r>
            <a:r>
              <a:rPr lang="fr-FR" sz="2400" dirty="0" err="1" smtClean="0">
                <a:sym typeface="Wingdings" panose="05000000000000000000" pitchFamily="2" charset="2"/>
              </a:rPr>
              <a:t>where</a:t>
            </a:r>
            <a:r>
              <a:rPr lang="fr-FR" sz="2400" dirty="0" smtClean="0">
                <a:sym typeface="Wingdings" panose="05000000000000000000" pitchFamily="2" charset="2"/>
              </a:rPr>
              <a:t> n </a:t>
            </a:r>
            <a:r>
              <a:rPr lang="el-GR" sz="2400" dirty="0" smtClean="0">
                <a:sym typeface="Wingdings" panose="05000000000000000000" pitchFamily="2" charset="2"/>
              </a:rPr>
              <a:t>ϵ</a:t>
            </a:r>
            <a:r>
              <a:rPr lang="fr-FR" sz="2400" dirty="0" smtClean="0">
                <a:sym typeface="Wingdings" panose="05000000000000000000" pitchFamily="2" charset="2"/>
              </a:rPr>
              <a:t> </a:t>
            </a:r>
            <a:r>
              <a:rPr lang="fr-FR" sz="2400" dirty="0">
                <a:latin typeface="Castellar" panose="020A0402060406010301" pitchFamily="18" charset="0"/>
                <a:sym typeface="Wingdings" panose="05000000000000000000" pitchFamily="2" charset="2"/>
              </a:rPr>
              <a:t>Z</a:t>
            </a:r>
            <a:r>
              <a:rPr lang="fr-FR" sz="2400" dirty="0" smtClean="0">
                <a:latin typeface="Castellar" panose="020A0402060406010301" pitchFamily="18" charset="0"/>
                <a:sym typeface="Wingdings" panose="05000000000000000000" pitchFamily="2" charset="2"/>
              </a:rPr>
              <a:t>.</a:t>
            </a:r>
            <a:endParaRPr lang="fr-FR" sz="2400" dirty="0">
              <a:latin typeface="Castellar" panose="020A0402060406010301" pitchFamily="18" charset="0"/>
              <a:sym typeface="Wingdings" panose="05000000000000000000" pitchFamily="2" charset="2"/>
            </a:endParaRPr>
          </a:p>
          <a:p>
            <a:endParaRPr lang="fr-FR" dirty="0"/>
          </a:p>
        </p:txBody>
      </p:sp>
    </p:spTree>
    <p:extLst>
      <p:ext uri="{BB962C8B-B14F-4D97-AF65-F5344CB8AC3E}">
        <p14:creationId xmlns:p14="http://schemas.microsoft.com/office/powerpoint/2010/main" val="9019518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827584" y="548680"/>
            <a:ext cx="7056784" cy="1754326"/>
          </a:xfrm>
          <a:prstGeom prst="rect">
            <a:avLst/>
          </a:prstGeom>
          <a:noFill/>
        </p:spPr>
        <p:txBody>
          <a:bodyPr wrap="square" rtlCol="0">
            <a:spAutoFit/>
          </a:bodyPr>
          <a:lstStyle/>
          <a:p>
            <a:r>
              <a:rPr lang="fr-FR" dirty="0" smtClean="0"/>
              <a:t>There </a:t>
            </a:r>
            <a:r>
              <a:rPr lang="fr-FR" dirty="0" err="1" smtClean="0"/>
              <a:t>exist</a:t>
            </a:r>
            <a:r>
              <a:rPr lang="fr-FR" dirty="0" smtClean="0"/>
              <a:t> </a:t>
            </a:r>
            <a:r>
              <a:rPr lang="fr-FR" dirty="0" err="1" smtClean="0"/>
              <a:t>two</a:t>
            </a:r>
            <a:r>
              <a:rPr lang="fr-FR" dirty="0" smtClean="0"/>
              <a:t> </a:t>
            </a:r>
            <a:r>
              <a:rPr lang="fr-FR" dirty="0" err="1" smtClean="0"/>
              <a:t>different</a:t>
            </a:r>
            <a:r>
              <a:rPr lang="fr-FR" dirty="0" smtClean="0"/>
              <a:t> </a:t>
            </a:r>
            <a:r>
              <a:rPr lang="fr-FR" dirty="0" err="1" smtClean="0"/>
              <a:t>methods</a:t>
            </a:r>
            <a:r>
              <a:rPr lang="fr-FR" dirty="0" smtClean="0"/>
              <a:t> to </a:t>
            </a:r>
            <a:r>
              <a:rPr lang="fr-FR" dirty="0" err="1" smtClean="0"/>
              <a:t>quantize</a:t>
            </a:r>
            <a:r>
              <a:rPr lang="fr-FR" dirty="0" smtClean="0"/>
              <a:t> a signal x(k) </a:t>
            </a:r>
            <a:r>
              <a:rPr lang="fr-FR" dirty="0" err="1" smtClean="0"/>
              <a:t>into</a:t>
            </a:r>
            <a:r>
              <a:rPr lang="fr-FR" dirty="0" smtClean="0"/>
              <a:t> n . q</a:t>
            </a:r>
          </a:p>
          <a:p>
            <a:endParaRPr lang="fr-FR" dirty="0"/>
          </a:p>
          <a:p>
            <a:r>
              <a:rPr lang="fr-FR" dirty="0"/>
              <a:t>1</a:t>
            </a:r>
            <a:r>
              <a:rPr lang="fr-FR" dirty="0" smtClean="0"/>
              <a:t>) </a:t>
            </a:r>
            <a:r>
              <a:rPr lang="fr-FR" dirty="0" err="1" smtClean="0"/>
              <a:t>Truncated</a:t>
            </a:r>
            <a:r>
              <a:rPr lang="fr-FR" dirty="0" smtClean="0"/>
              <a:t> </a:t>
            </a:r>
            <a:r>
              <a:rPr lang="fr-FR" dirty="0" err="1" smtClean="0"/>
              <a:t>number</a:t>
            </a:r>
            <a:r>
              <a:rPr lang="fr-FR" dirty="0" smtClean="0"/>
              <a:t> </a:t>
            </a:r>
            <a:r>
              <a:rPr lang="fr-FR" dirty="0" err="1" smtClean="0"/>
              <a:t>method</a:t>
            </a:r>
            <a:endParaRPr lang="fr-FR" dirty="0" smtClean="0"/>
          </a:p>
          <a:p>
            <a:r>
              <a:rPr lang="fr-FR" dirty="0" smtClean="0"/>
              <a:t>If x(k) </a:t>
            </a:r>
            <a:r>
              <a:rPr lang="el-GR" dirty="0" smtClean="0"/>
              <a:t>ϵ</a:t>
            </a:r>
            <a:r>
              <a:rPr lang="fr-FR" dirty="0" smtClean="0"/>
              <a:t>  [ n . </a:t>
            </a:r>
            <a:r>
              <a:rPr lang="fr-FR" dirty="0"/>
              <a:t>q</a:t>
            </a:r>
            <a:r>
              <a:rPr lang="fr-FR" dirty="0" smtClean="0"/>
              <a:t> ; ( n + 1 ) . </a:t>
            </a:r>
            <a:r>
              <a:rPr lang="fr-FR" dirty="0"/>
              <a:t>q</a:t>
            </a:r>
            <a:r>
              <a:rPr lang="fr-FR" dirty="0" smtClean="0"/>
              <a:t> [ ,  x(k) </a:t>
            </a:r>
            <a:r>
              <a:rPr lang="fr-FR" dirty="0" err="1" smtClean="0"/>
              <a:t>is</a:t>
            </a:r>
            <a:r>
              <a:rPr lang="fr-FR" dirty="0" smtClean="0"/>
              <a:t> </a:t>
            </a:r>
            <a:r>
              <a:rPr lang="fr-FR" dirty="0" err="1" smtClean="0"/>
              <a:t>replaced</a:t>
            </a:r>
            <a:r>
              <a:rPr lang="fr-FR" dirty="0" smtClean="0"/>
              <a:t> by n . q</a:t>
            </a:r>
          </a:p>
          <a:p>
            <a:endParaRPr lang="fr-FR" dirty="0"/>
          </a:p>
          <a:p>
            <a:r>
              <a:rPr lang="fr-FR" dirty="0" smtClean="0"/>
              <a:t> </a:t>
            </a:r>
            <a:endParaRPr lang="fr-FR" dirty="0"/>
          </a:p>
        </p:txBody>
      </p:sp>
      <p:grpSp>
        <p:nvGrpSpPr>
          <p:cNvPr id="68" name="Groupe 67"/>
          <p:cNvGrpSpPr/>
          <p:nvPr/>
        </p:nvGrpSpPr>
        <p:grpSpPr>
          <a:xfrm>
            <a:off x="727537" y="2127686"/>
            <a:ext cx="6969318" cy="4109626"/>
            <a:chOff x="727537" y="2127686"/>
            <a:chExt cx="6969318" cy="4109626"/>
          </a:xfrm>
        </p:grpSpPr>
        <p:cxnSp>
          <p:nvCxnSpPr>
            <p:cNvPr id="4" name="Connecteur droit avec flèche 3"/>
            <p:cNvCxnSpPr/>
            <p:nvPr/>
          </p:nvCxnSpPr>
          <p:spPr>
            <a:xfrm>
              <a:off x="1216135" y="4930387"/>
              <a:ext cx="5184576"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ZoneTexte 4"/>
            <p:cNvSpPr txBox="1"/>
            <p:nvPr/>
          </p:nvSpPr>
          <p:spPr>
            <a:xfrm>
              <a:off x="6616735" y="4745721"/>
              <a:ext cx="1080120" cy="461665"/>
            </a:xfrm>
            <a:prstGeom prst="rect">
              <a:avLst/>
            </a:prstGeom>
            <a:noFill/>
          </p:spPr>
          <p:txBody>
            <a:bodyPr wrap="square" rtlCol="0">
              <a:spAutoFit/>
            </a:bodyPr>
            <a:lstStyle/>
            <a:p>
              <a:r>
                <a:rPr lang="fr-FR" sz="2400" dirty="0"/>
                <a:t>x</a:t>
              </a:r>
              <a:r>
                <a:rPr lang="fr-FR" sz="2400" dirty="0" smtClean="0"/>
                <a:t>(t)</a:t>
              </a:r>
              <a:endParaRPr lang="fr-FR" sz="2400" dirty="0"/>
            </a:p>
          </p:txBody>
        </p:sp>
        <p:cxnSp>
          <p:nvCxnSpPr>
            <p:cNvPr id="7" name="Connecteur droit avec flèche 6"/>
            <p:cNvCxnSpPr/>
            <p:nvPr/>
          </p:nvCxnSpPr>
          <p:spPr>
            <a:xfrm flipV="1">
              <a:off x="1864207" y="2410107"/>
              <a:ext cx="0" cy="382720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 name="ZoneTexte 7"/>
            <p:cNvSpPr txBox="1"/>
            <p:nvPr/>
          </p:nvSpPr>
          <p:spPr>
            <a:xfrm>
              <a:off x="1144127" y="2127686"/>
              <a:ext cx="936104" cy="461665"/>
            </a:xfrm>
            <a:prstGeom prst="rect">
              <a:avLst/>
            </a:prstGeom>
            <a:noFill/>
          </p:spPr>
          <p:txBody>
            <a:bodyPr wrap="square" rtlCol="0">
              <a:spAutoFit/>
            </a:bodyPr>
            <a:lstStyle/>
            <a:p>
              <a:r>
                <a:rPr lang="fr-FR" sz="2400" dirty="0" err="1"/>
                <a:t>x</a:t>
              </a:r>
              <a:r>
                <a:rPr lang="fr-FR" sz="2400" baseline="-25000" dirty="0" err="1" smtClean="0"/>
                <a:t>q</a:t>
              </a:r>
              <a:r>
                <a:rPr lang="fr-FR" sz="2400" dirty="0" smtClean="0"/>
                <a:t>(t)</a:t>
              </a:r>
              <a:endParaRPr lang="fr-FR" sz="2400" dirty="0"/>
            </a:p>
          </p:txBody>
        </p:sp>
        <p:grpSp>
          <p:nvGrpSpPr>
            <p:cNvPr id="15" name="Groupe 14"/>
            <p:cNvGrpSpPr/>
            <p:nvPr/>
          </p:nvGrpSpPr>
          <p:grpSpPr>
            <a:xfrm>
              <a:off x="1864207" y="3784295"/>
              <a:ext cx="1152128" cy="1146092"/>
              <a:chOff x="1763688" y="4443148"/>
              <a:chExt cx="1152128" cy="1146092"/>
            </a:xfrm>
          </p:grpSpPr>
          <p:cxnSp>
            <p:nvCxnSpPr>
              <p:cNvPr id="10" name="Connecteur droit 9"/>
              <p:cNvCxnSpPr/>
              <p:nvPr/>
            </p:nvCxnSpPr>
            <p:spPr>
              <a:xfrm flipV="1">
                <a:off x="2339752" y="5013176"/>
                <a:ext cx="0" cy="576064"/>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2339752" y="5013176"/>
                <a:ext cx="576064" cy="6036"/>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Connecteur droit 12"/>
              <p:cNvCxnSpPr/>
              <p:nvPr/>
            </p:nvCxnSpPr>
            <p:spPr>
              <a:xfrm flipV="1">
                <a:off x="2915816" y="4443148"/>
                <a:ext cx="0" cy="576064"/>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Connecteur droit 13"/>
              <p:cNvCxnSpPr/>
              <p:nvPr/>
            </p:nvCxnSpPr>
            <p:spPr>
              <a:xfrm flipV="1">
                <a:off x="1763688" y="5551543"/>
                <a:ext cx="576064" cy="6036"/>
              </a:xfrm>
              <a:prstGeom prst="line">
                <a:avLst/>
              </a:prstGeom>
            </p:spPr>
            <p:style>
              <a:lnRef idx="3">
                <a:schemeClr val="accent1"/>
              </a:lnRef>
              <a:fillRef idx="0">
                <a:schemeClr val="accent1"/>
              </a:fillRef>
              <a:effectRef idx="2">
                <a:schemeClr val="accent1"/>
              </a:effectRef>
              <a:fontRef idx="minor">
                <a:schemeClr val="tx1"/>
              </a:fontRef>
            </p:style>
          </p:cxnSp>
        </p:grpSp>
        <p:grpSp>
          <p:nvGrpSpPr>
            <p:cNvPr id="16" name="Groupe 15"/>
            <p:cNvGrpSpPr/>
            <p:nvPr/>
          </p:nvGrpSpPr>
          <p:grpSpPr>
            <a:xfrm>
              <a:off x="3008842" y="2674684"/>
              <a:ext cx="1152128" cy="1146092"/>
              <a:chOff x="1763688" y="4443148"/>
              <a:chExt cx="1152128" cy="1146092"/>
            </a:xfrm>
          </p:grpSpPr>
          <p:cxnSp>
            <p:nvCxnSpPr>
              <p:cNvPr id="17" name="Connecteur droit 16"/>
              <p:cNvCxnSpPr/>
              <p:nvPr/>
            </p:nvCxnSpPr>
            <p:spPr>
              <a:xfrm flipV="1">
                <a:off x="2339752" y="5013176"/>
                <a:ext cx="0" cy="576064"/>
              </a:xfrm>
              <a:prstGeom prst="line">
                <a:avLst/>
              </a:prstGeom>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2339752" y="5013176"/>
                <a:ext cx="576064" cy="6036"/>
              </a:xfrm>
              <a:prstGeom prst="line">
                <a:avLst/>
              </a:prstGeom>
            </p:spPr>
            <p:style>
              <a:lnRef idx="3">
                <a:schemeClr val="accent1"/>
              </a:lnRef>
              <a:fillRef idx="0">
                <a:schemeClr val="accent1"/>
              </a:fillRef>
              <a:effectRef idx="2">
                <a:schemeClr val="accent1"/>
              </a:effectRef>
              <a:fontRef idx="minor">
                <a:schemeClr val="tx1"/>
              </a:fontRef>
            </p:style>
          </p:cxnSp>
          <p:cxnSp>
            <p:nvCxnSpPr>
              <p:cNvPr id="19" name="Connecteur droit 18"/>
              <p:cNvCxnSpPr/>
              <p:nvPr/>
            </p:nvCxnSpPr>
            <p:spPr>
              <a:xfrm flipV="1">
                <a:off x="2915816" y="4443148"/>
                <a:ext cx="0" cy="576064"/>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Connecteur droit 19"/>
              <p:cNvCxnSpPr/>
              <p:nvPr/>
            </p:nvCxnSpPr>
            <p:spPr>
              <a:xfrm flipV="1">
                <a:off x="1763688" y="5551543"/>
                <a:ext cx="576064" cy="6036"/>
              </a:xfrm>
              <a:prstGeom prst="line">
                <a:avLst/>
              </a:prstGeom>
            </p:spPr>
            <p:style>
              <a:lnRef idx="3">
                <a:schemeClr val="accent1"/>
              </a:lnRef>
              <a:fillRef idx="0">
                <a:schemeClr val="accent1"/>
              </a:fillRef>
              <a:effectRef idx="2">
                <a:schemeClr val="accent1"/>
              </a:effectRef>
              <a:fontRef idx="minor">
                <a:schemeClr val="tx1"/>
              </a:fontRef>
            </p:style>
          </p:cxnSp>
        </p:grpSp>
        <p:grpSp>
          <p:nvGrpSpPr>
            <p:cNvPr id="21" name="Groupe 20"/>
            <p:cNvGrpSpPr/>
            <p:nvPr/>
          </p:nvGrpSpPr>
          <p:grpSpPr>
            <a:xfrm>
              <a:off x="727537" y="4888050"/>
              <a:ext cx="1152128" cy="1146092"/>
              <a:chOff x="1763688" y="4443148"/>
              <a:chExt cx="1152128" cy="1146092"/>
            </a:xfrm>
          </p:grpSpPr>
          <p:cxnSp>
            <p:nvCxnSpPr>
              <p:cNvPr id="22" name="Connecteur droit 21"/>
              <p:cNvCxnSpPr/>
              <p:nvPr/>
            </p:nvCxnSpPr>
            <p:spPr>
              <a:xfrm flipV="1">
                <a:off x="2339752" y="5013176"/>
                <a:ext cx="0" cy="576064"/>
              </a:xfrm>
              <a:prstGeom prst="line">
                <a:avLst/>
              </a:prstGeom>
            </p:spPr>
            <p:style>
              <a:lnRef idx="3">
                <a:schemeClr val="accent1"/>
              </a:lnRef>
              <a:fillRef idx="0">
                <a:schemeClr val="accent1"/>
              </a:fillRef>
              <a:effectRef idx="2">
                <a:schemeClr val="accent1"/>
              </a:effectRef>
              <a:fontRef idx="minor">
                <a:schemeClr val="tx1"/>
              </a:fontRef>
            </p:style>
          </p:cxnSp>
          <p:cxnSp>
            <p:nvCxnSpPr>
              <p:cNvPr id="23" name="Connecteur droit 22"/>
              <p:cNvCxnSpPr/>
              <p:nvPr/>
            </p:nvCxnSpPr>
            <p:spPr>
              <a:xfrm flipV="1">
                <a:off x="2339752" y="5013176"/>
                <a:ext cx="576064" cy="6036"/>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Connecteur droit 23"/>
              <p:cNvCxnSpPr/>
              <p:nvPr/>
            </p:nvCxnSpPr>
            <p:spPr>
              <a:xfrm flipV="1">
                <a:off x="2915816" y="4443148"/>
                <a:ext cx="0" cy="576064"/>
              </a:xfrm>
              <a:prstGeom prst="line">
                <a:avLst/>
              </a:prstGeom>
            </p:spPr>
            <p:style>
              <a:lnRef idx="3">
                <a:schemeClr val="accent1"/>
              </a:lnRef>
              <a:fillRef idx="0">
                <a:schemeClr val="accent1"/>
              </a:fillRef>
              <a:effectRef idx="2">
                <a:schemeClr val="accent1"/>
              </a:effectRef>
              <a:fontRef idx="minor">
                <a:schemeClr val="tx1"/>
              </a:fontRef>
            </p:style>
          </p:cxnSp>
          <p:cxnSp>
            <p:nvCxnSpPr>
              <p:cNvPr id="25" name="Connecteur droit 24"/>
              <p:cNvCxnSpPr/>
              <p:nvPr/>
            </p:nvCxnSpPr>
            <p:spPr>
              <a:xfrm flipV="1">
                <a:off x="1763688" y="5551543"/>
                <a:ext cx="576064" cy="6036"/>
              </a:xfrm>
              <a:prstGeom prst="line">
                <a:avLst/>
              </a:prstGeom>
            </p:spPr>
            <p:style>
              <a:lnRef idx="3">
                <a:schemeClr val="accent1"/>
              </a:lnRef>
              <a:fillRef idx="0">
                <a:schemeClr val="accent1"/>
              </a:fillRef>
              <a:effectRef idx="2">
                <a:schemeClr val="accent1"/>
              </a:effectRef>
              <a:fontRef idx="minor">
                <a:schemeClr val="tx1"/>
              </a:fontRef>
            </p:style>
          </p:cxnSp>
        </p:grpSp>
        <p:sp>
          <p:nvSpPr>
            <p:cNvPr id="26" name="ZoneTexte 25"/>
            <p:cNvSpPr txBox="1"/>
            <p:nvPr/>
          </p:nvSpPr>
          <p:spPr>
            <a:xfrm>
              <a:off x="2253025" y="5027064"/>
              <a:ext cx="864096" cy="461665"/>
            </a:xfrm>
            <a:prstGeom prst="rect">
              <a:avLst/>
            </a:prstGeom>
            <a:noFill/>
          </p:spPr>
          <p:txBody>
            <a:bodyPr wrap="square" rtlCol="0">
              <a:spAutoFit/>
            </a:bodyPr>
            <a:lstStyle/>
            <a:p>
              <a:r>
                <a:rPr lang="fr-FR" sz="2400" dirty="0" smtClean="0"/>
                <a:t>q</a:t>
              </a:r>
              <a:endParaRPr lang="fr-FR" sz="2400" dirty="0"/>
            </a:p>
          </p:txBody>
        </p:sp>
        <p:sp>
          <p:nvSpPr>
            <p:cNvPr id="32" name="ZoneTexte 31"/>
            <p:cNvSpPr txBox="1"/>
            <p:nvPr/>
          </p:nvSpPr>
          <p:spPr>
            <a:xfrm>
              <a:off x="1288143" y="4126508"/>
              <a:ext cx="864096" cy="461665"/>
            </a:xfrm>
            <a:prstGeom prst="rect">
              <a:avLst/>
            </a:prstGeom>
            <a:noFill/>
          </p:spPr>
          <p:txBody>
            <a:bodyPr wrap="square" rtlCol="0">
              <a:spAutoFit/>
            </a:bodyPr>
            <a:lstStyle/>
            <a:p>
              <a:r>
                <a:rPr lang="fr-FR" sz="2400" dirty="0" smtClean="0"/>
                <a:t>q</a:t>
              </a:r>
              <a:endParaRPr lang="fr-FR" sz="2400" dirty="0"/>
            </a:p>
          </p:txBody>
        </p:sp>
        <p:sp>
          <p:nvSpPr>
            <p:cNvPr id="33" name="ZoneTexte 32"/>
            <p:cNvSpPr txBox="1"/>
            <p:nvPr/>
          </p:nvSpPr>
          <p:spPr>
            <a:xfrm>
              <a:off x="2816125" y="5027063"/>
              <a:ext cx="864096" cy="461665"/>
            </a:xfrm>
            <a:prstGeom prst="rect">
              <a:avLst/>
            </a:prstGeom>
            <a:noFill/>
          </p:spPr>
          <p:txBody>
            <a:bodyPr wrap="square" rtlCol="0">
              <a:spAutoFit/>
            </a:bodyPr>
            <a:lstStyle/>
            <a:p>
              <a:r>
                <a:rPr lang="fr-FR" sz="2400" dirty="0" smtClean="0"/>
                <a:t>2q</a:t>
              </a:r>
              <a:endParaRPr lang="fr-FR" sz="2400" dirty="0"/>
            </a:p>
          </p:txBody>
        </p:sp>
        <p:sp>
          <p:nvSpPr>
            <p:cNvPr id="34" name="ZoneTexte 33"/>
            <p:cNvSpPr txBox="1"/>
            <p:nvPr/>
          </p:nvSpPr>
          <p:spPr>
            <a:xfrm>
              <a:off x="1288143" y="3558282"/>
              <a:ext cx="864096" cy="461665"/>
            </a:xfrm>
            <a:prstGeom prst="rect">
              <a:avLst/>
            </a:prstGeom>
            <a:noFill/>
          </p:spPr>
          <p:txBody>
            <a:bodyPr wrap="square" rtlCol="0">
              <a:spAutoFit/>
            </a:bodyPr>
            <a:lstStyle/>
            <a:p>
              <a:r>
                <a:rPr lang="fr-FR" sz="2400" dirty="0" smtClean="0"/>
                <a:t>2q</a:t>
              </a:r>
              <a:endParaRPr lang="fr-FR" sz="2400" dirty="0"/>
            </a:p>
          </p:txBody>
        </p:sp>
        <p:sp>
          <p:nvSpPr>
            <p:cNvPr id="35" name="ZoneTexte 34"/>
            <p:cNvSpPr txBox="1"/>
            <p:nvPr/>
          </p:nvSpPr>
          <p:spPr>
            <a:xfrm>
              <a:off x="3440890" y="5027064"/>
              <a:ext cx="864096" cy="461665"/>
            </a:xfrm>
            <a:prstGeom prst="rect">
              <a:avLst/>
            </a:prstGeom>
            <a:noFill/>
          </p:spPr>
          <p:txBody>
            <a:bodyPr wrap="square" rtlCol="0">
              <a:spAutoFit/>
            </a:bodyPr>
            <a:lstStyle/>
            <a:p>
              <a:r>
                <a:rPr lang="fr-FR" sz="2400" dirty="0"/>
                <a:t>3</a:t>
              </a:r>
              <a:r>
                <a:rPr lang="fr-FR" sz="2400" dirty="0" smtClean="0"/>
                <a:t>q</a:t>
              </a:r>
              <a:endParaRPr lang="fr-FR" sz="2400" dirty="0"/>
            </a:p>
          </p:txBody>
        </p:sp>
        <p:sp>
          <p:nvSpPr>
            <p:cNvPr id="36" name="ZoneTexte 35"/>
            <p:cNvSpPr txBox="1"/>
            <p:nvPr/>
          </p:nvSpPr>
          <p:spPr>
            <a:xfrm>
              <a:off x="1303601" y="2962716"/>
              <a:ext cx="864096" cy="461665"/>
            </a:xfrm>
            <a:prstGeom prst="rect">
              <a:avLst/>
            </a:prstGeom>
            <a:noFill/>
          </p:spPr>
          <p:txBody>
            <a:bodyPr wrap="square" rtlCol="0">
              <a:spAutoFit/>
            </a:bodyPr>
            <a:lstStyle/>
            <a:p>
              <a:r>
                <a:rPr lang="fr-FR" sz="2400" dirty="0"/>
                <a:t>3</a:t>
              </a:r>
              <a:r>
                <a:rPr lang="fr-FR" sz="2400" dirty="0" smtClean="0"/>
                <a:t>q</a:t>
              </a:r>
              <a:endParaRPr lang="fr-FR" sz="2400" dirty="0"/>
            </a:p>
          </p:txBody>
        </p:sp>
        <p:cxnSp>
          <p:nvCxnSpPr>
            <p:cNvPr id="38" name="Connecteur droit 37"/>
            <p:cNvCxnSpPr/>
            <p:nvPr/>
          </p:nvCxnSpPr>
          <p:spPr>
            <a:xfrm>
              <a:off x="1864207" y="4357340"/>
              <a:ext cx="0" cy="3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3008842" y="4360359"/>
              <a:ext cx="1" cy="666704"/>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48" name="Connecteur droit 47"/>
            <p:cNvCxnSpPr/>
            <p:nvPr/>
          </p:nvCxnSpPr>
          <p:spPr>
            <a:xfrm flipV="1">
              <a:off x="3584907" y="3846055"/>
              <a:ext cx="0" cy="1084332"/>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50" name="Connecteur droit 49"/>
            <p:cNvCxnSpPr/>
            <p:nvPr/>
          </p:nvCxnSpPr>
          <p:spPr>
            <a:xfrm flipV="1">
              <a:off x="4160970" y="3303889"/>
              <a:ext cx="0" cy="1594837"/>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52" name="ZoneTexte 51"/>
            <p:cNvSpPr txBox="1"/>
            <p:nvPr/>
          </p:nvSpPr>
          <p:spPr>
            <a:xfrm>
              <a:off x="4024447" y="5032616"/>
              <a:ext cx="864096" cy="461665"/>
            </a:xfrm>
            <a:prstGeom prst="rect">
              <a:avLst/>
            </a:prstGeom>
            <a:noFill/>
          </p:spPr>
          <p:txBody>
            <a:bodyPr wrap="square" rtlCol="0">
              <a:spAutoFit/>
            </a:bodyPr>
            <a:lstStyle/>
            <a:p>
              <a:r>
                <a:rPr lang="fr-FR" sz="2400" dirty="0" smtClean="0"/>
                <a:t>4q</a:t>
              </a:r>
              <a:endParaRPr lang="fr-FR" sz="2400" dirty="0"/>
            </a:p>
          </p:txBody>
        </p:sp>
        <p:cxnSp>
          <p:nvCxnSpPr>
            <p:cNvPr id="53" name="Connecteur droit 52"/>
            <p:cNvCxnSpPr/>
            <p:nvPr/>
          </p:nvCxnSpPr>
          <p:spPr>
            <a:xfrm flipH="1" flipV="1">
              <a:off x="1864207" y="4388222"/>
              <a:ext cx="576065" cy="1"/>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58" name="Connecteur droit 57"/>
            <p:cNvCxnSpPr/>
            <p:nvPr/>
          </p:nvCxnSpPr>
          <p:spPr>
            <a:xfrm flipH="1">
              <a:off x="1864207" y="3820776"/>
              <a:ext cx="1152129" cy="0"/>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61" name="Connecteur droit 60"/>
            <p:cNvCxnSpPr/>
            <p:nvPr/>
          </p:nvCxnSpPr>
          <p:spPr>
            <a:xfrm flipH="1">
              <a:off x="1864207" y="3252341"/>
              <a:ext cx="1720700" cy="0"/>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63" name="ZoneTexte 62"/>
            <p:cNvSpPr txBox="1"/>
            <p:nvPr/>
          </p:nvSpPr>
          <p:spPr>
            <a:xfrm>
              <a:off x="1922832" y="5263448"/>
              <a:ext cx="864096" cy="461665"/>
            </a:xfrm>
            <a:prstGeom prst="rect">
              <a:avLst/>
            </a:prstGeom>
            <a:noFill/>
          </p:spPr>
          <p:txBody>
            <a:bodyPr wrap="square" rtlCol="0">
              <a:spAutoFit/>
            </a:bodyPr>
            <a:lstStyle/>
            <a:p>
              <a:r>
                <a:rPr lang="fr-FR" sz="2400" dirty="0" smtClean="0"/>
                <a:t>-q</a:t>
              </a:r>
              <a:endParaRPr lang="fr-FR" sz="2400" dirty="0"/>
            </a:p>
          </p:txBody>
        </p:sp>
        <p:sp>
          <p:nvSpPr>
            <p:cNvPr id="64" name="ZoneTexte 63"/>
            <p:cNvSpPr txBox="1"/>
            <p:nvPr/>
          </p:nvSpPr>
          <p:spPr>
            <a:xfrm>
              <a:off x="1000111" y="4455462"/>
              <a:ext cx="864096" cy="461665"/>
            </a:xfrm>
            <a:prstGeom prst="rect">
              <a:avLst/>
            </a:prstGeom>
            <a:noFill/>
          </p:spPr>
          <p:txBody>
            <a:bodyPr wrap="square" rtlCol="0">
              <a:spAutoFit/>
            </a:bodyPr>
            <a:lstStyle/>
            <a:p>
              <a:r>
                <a:rPr lang="fr-FR" sz="2400" dirty="0" smtClean="0"/>
                <a:t>-q</a:t>
              </a:r>
              <a:endParaRPr lang="fr-FR" sz="2400" dirty="0"/>
            </a:p>
          </p:txBody>
        </p:sp>
        <p:cxnSp>
          <p:nvCxnSpPr>
            <p:cNvPr id="65" name="Connecteur droit 64"/>
            <p:cNvCxnSpPr/>
            <p:nvPr/>
          </p:nvCxnSpPr>
          <p:spPr>
            <a:xfrm flipV="1">
              <a:off x="1303601" y="4874034"/>
              <a:ext cx="1" cy="666704"/>
            </a:xfrm>
            <a:prstGeom prst="line">
              <a:avLst/>
            </a:prstGeom>
            <a:ln>
              <a:prstDash val="sysDash"/>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368013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827584" y="692696"/>
            <a:ext cx="6120680" cy="923330"/>
          </a:xfrm>
          <a:prstGeom prst="rect">
            <a:avLst/>
          </a:prstGeom>
          <a:noFill/>
        </p:spPr>
        <p:txBody>
          <a:bodyPr wrap="square" rtlCol="0">
            <a:spAutoFit/>
          </a:bodyPr>
          <a:lstStyle/>
          <a:p>
            <a:r>
              <a:rPr lang="fr-FR" dirty="0" smtClean="0"/>
              <a:t>2)   Rounded </a:t>
            </a:r>
            <a:r>
              <a:rPr lang="fr-FR" dirty="0" err="1"/>
              <a:t>number</a:t>
            </a:r>
            <a:r>
              <a:rPr lang="fr-FR" dirty="0"/>
              <a:t> </a:t>
            </a:r>
            <a:r>
              <a:rPr lang="fr-FR" dirty="0" err="1"/>
              <a:t>method</a:t>
            </a:r>
            <a:endParaRPr lang="fr-FR" dirty="0"/>
          </a:p>
          <a:p>
            <a:r>
              <a:rPr lang="fr-FR" dirty="0"/>
              <a:t> if x(k) </a:t>
            </a:r>
            <a:r>
              <a:rPr lang="el-GR" dirty="0"/>
              <a:t>ϵ</a:t>
            </a:r>
            <a:r>
              <a:rPr lang="fr-FR" dirty="0"/>
              <a:t> ] ( n - ½ ). q ; ( n + ½) . q ] , x(k) </a:t>
            </a:r>
            <a:r>
              <a:rPr lang="fr-FR" dirty="0" err="1"/>
              <a:t>is</a:t>
            </a:r>
            <a:r>
              <a:rPr lang="fr-FR" dirty="0"/>
              <a:t> </a:t>
            </a:r>
            <a:r>
              <a:rPr lang="fr-FR" dirty="0" err="1"/>
              <a:t>replaced</a:t>
            </a:r>
            <a:r>
              <a:rPr lang="fr-FR" dirty="0"/>
              <a:t> by n. q</a:t>
            </a:r>
          </a:p>
          <a:p>
            <a:endParaRPr lang="fr-FR" dirty="0"/>
          </a:p>
        </p:txBody>
      </p:sp>
      <p:grpSp>
        <p:nvGrpSpPr>
          <p:cNvPr id="52" name="Groupe 51"/>
          <p:cNvGrpSpPr/>
          <p:nvPr/>
        </p:nvGrpSpPr>
        <p:grpSpPr>
          <a:xfrm>
            <a:off x="1147779" y="1730303"/>
            <a:ext cx="7272808" cy="4109626"/>
            <a:chOff x="427699" y="1892855"/>
            <a:chExt cx="7272808" cy="4109626"/>
          </a:xfrm>
        </p:grpSpPr>
        <p:cxnSp>
          <p:nvCxnSpPr>
            <p:cNvPr id="4" name="Connecteur droit avec flèche 3"/>
            <p:cNvCxnSpPr/>
            <p:nvPr/>
          </p:nvCxnSpPr>
          <p:spPr>
            <a:xfrm>
              <a:off x="1219787" y="4695556"/>
              <a:ext cx="5184576"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ZoneTexte 4"/>
            <p:cNvSpPr txBox="1"/>
            <p:nvPr/>
          </p:nvSpPr>
          <p:spPr>
            <a:xfrm>
              <a:off x="6620387" y="4510890"/>
              <a:ext cx="1080120" cy="461665"/>
            </a:xfrm>
            <a:prstGeom prst="rect">
              <a:avLst/>
            </a:prstGeom>
            <a:noFill/>
          </p:spPr>
          <p:txBody>
            <a:bodyPr wrap="square" rtlCol="0">
              <a:spAutoFit/>
            </a:bodyPr>
            <a:lstStyle/>
            <a:p>
              <a:r>
                <a:rPr lang="fr-FR" sz="2400" dirty="0"/>
                <a:t>x</a:t>
              </a:r>
              <a:r>
                <a:rPr lang="fr-FR" sz="2400" dirty="0" smtClean="0"/>
                <a:t>(t)</a:t>
              </a:r>
              <a:endParaRPr lang="fr-FR" sz="2400" dirty="0"/>
            </a:p>
          </p:txBody>
        </p:sp>
        <p:cxnSp>
          <p:nvCxnSpPr>
            <p:cNvPr id="6" name="Connecteur droit avec flèche 5"/>
            <p:cNvCxnSpPr/>
            <p:nvPr/>
          </p:nvCxnSpPr>
          <p:spPr>
            <a:xfrm flipV="1">
              <a:off x="1867859" y="2175276"/>
              <a:ext cx="0" cy="382720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 name="ZoneTexte 6"/>
            <p:cNvSpPr txBox="1"/>
            <p:nvPr/>
          </p:nvSpPr>
          <p:spPr>
            <a:xfrm>
              <a:off x="1147779" y="1892855"/>
              <a:ext cx="936104" cy="461665"/>
            </a:xfrm>
            <a:prstGeom prst="rect">
              <a:avLst/>
            </a:prstGeom>
            <a:noFill/>
          </p:spPr>
          <p:txBody>
            <a:bodyPr wrap="square" rtlCol="0">
              <a:spAutoFit/>
            </a:bodyPr>
            <a:lstStyle/>
            <a:p>
              <a:r>
                <a:rPr lang="fr-FR" sz="2400" dirty="0" err="1"/>
                <a:t>x</a:t>
              </a:r>
              <a:r>
                <a:rPr lang="fr-FR" sz="2400" baseline="-25000" dirty="0" err="1" smtClean="0"/>
                <a:t>q</a:t>
              </a:r>
              <a:r>
                <a:rPr lang="fr-FR" sz="2400" dirty="0" smtClean="0"/>
                <a:t>(t)</a:t>
              </a:r>
              <a:endParaRPr lang="fr-FR" sz="2400" dirty="0"/>
            </a:p>
          </p:txBody>
        </p:sp>
        <p:cxnSp>
          <p:nvCxnSpPr>
            <p:cNvPr id="36" name="Connecteur droit 35"/>
            <p:cNvCxnSpPr/>
            <p:nvPr/>
          </p:nvCxnSpPr>
          <p:spPr>
            <a:xfrm flipV="1">
              <a:off x="2200625" y="4143555"/>
              <a:ext cx="0" cy="576064"/>
            </a:xfrm>
            <a:prstGeom prst="line">
              <a:avLst/>
            </a:prstGeom>
          </p:spPr>
          <p:style>
            <a:lnRef idx="3">
              <a:schemeClr val="accent1"/>
            </a:lnRef>
            <a:fillRef idx="0">
              <a:schemeClr val="accent1"/>
            </a:fillRef>
            <a:effectRef idx="2">
              <a:schemeClr val="accent1"/>
            </a:effectRef>
            <a:fontRef idx="minor">
              <a:schemeClr val="tx1"/>
            </a:fontRef>
          </p:style>
        </p:cxnSp>
        <p:cxnSp>
          <p:nvCxnSpPr>
            <p:cNvPr id="37" name="Connecteur droit 36"/>
            <p:cNvCxnSpPr/>
            <p:nvPr/>
          </p:nvCxnSpPr>
          <p:spPr>
            <a:xfrm flipV="1">
              <a:off x="2200625" y="4147356"/>
              <a:ext cx="576064" cy="6036"/>
            </a:xfrm>
            <a:prstGeom prst="line">
              <a:avLst/>
            </a:prstGeom>
          </p:spPr>
          <p:style>
            <a:lnRef idx="3">
              <a:schemeClr val="accent1"/>
            </a:lnRef>
            <a:fillRef idx="0">
              <a:schemeClr val="accent1"/>
            </a:fillRef>
            <a:effectRef idx="2">
              <a:schemeClr val="accent1"/>
            </a:effectRef>
            <a:fontRef idx="minor">
              <a:schemeClr val="tx1"/>
            </a:fontRef>
          </p:style>
        </p:cxnSp>
        <p:cxnSp>
          <p:nvCxnSpPr>
            <p:cNvPr id="38" name="Connecteur droit 37"/>
            <p:cNvCxnSpPr/>
            <p:nvPr/>
          </p:nvCxnSpPr>
          <p:spPr>
            <a:xfrm flipV="1">
              <a:off x="2728209" y="3585945"/>
              <a:ext cx="0" cy="576064"/>
            </a:xfrm>
            <a:prstGeom prst="line">
              <a:avLst/>
            </a:prstGeom>
          </p:spPr>
          <p:style>
            <a:lnRef idx="3">
              <a:schemeClr val="accent1"/>
            </a:lnRef>
            <a:fillRef idx="0">
              <a:schemeClr val="accent1"/>
            </a:fillRef>
            <a:effectRef idx="2">
              <a:schemeClr val="accent1"/>
            </a:effectRef>
            <a:fontRef idx="minor">
              <a:schemeClr val="tx1"/>
            </a:fontRef>
          </p:style>
        </p:cxnSp>
        <p:cxnSp>
          <p:nvCxnSpPr>
            <p:cNvPr id="39" name="Connecteur droit 38"/>
            <p:cNvCxnSpPr/>
            <p:nvPr/>
          </p:nvCxnSpPr>
          <p:spPr>
            <a:xfrm flipV="1">
              <a:off x="1624561" y="4681922"/>
              <a:ext cx="576064" cy="6036"/>
            </a:xfrm>
            <a:prstGeom prst="line">
              <a:avLst/>
            </a:prstGeom>
          </p:spPr>
          <p:style>
            <a:lnRef idx="3">
              <a:schemeClr val="accent1"/>
            </a:lnRef>
            <a:fillRef idx="0">
              <a:schemeClr val="accent1"/>
            </a:fillRef>
            <a:effectRef idx="2">
              <a:schemeClr val="accent1"/>
            </a:effectRef>
            <a:fontRef idx="minor">
              <a:schemeClr val="tx1"/>
            </a:fontRef>
          </p:style>
        </p:cxnSp>
        <p:cxnSp>
          <p:nvCxnSpPr>
            <p:cNvPr id="32" name="Connecteur droit 31"/>
            <p:cNvCxnSpPr/>
            <p:nvPr/>
          </p:nvCxnSpPr>
          <p:spPr>
            <a:xfrm flipV="1">
              <a:off x="3297958" y="3009881"/>
              <a:ext cx="0" cy="576064"/>
            </a:xfrm>
            <a:prstGeom prst="line">
              <a:avLst/>
            </a:prstGeom>
          </p:spPr>
          <p:style>
            <a:lnRef idx="3">
              <a:schemeClr val="accent1"/>
            </a:lnRef>
            <a:fillRef idx="0">
              <a:schemeClr val="accent1"/>
            </a:fillRef>
            <a:effectRef idx="2">
              <a:schemeClr val="accent1"/>
            </a:effectRef>
            <a:fontRef idx="minor">
              <a:schemeClr val="tx1"/>
            </a:fontRef>
          </p:style>
        </p:cxnSp>
        <p:cxnSp>
          <p:nvCxnSpPr>
            <p:cNvPr id="33" name="Connecteur droit 32"/>
            <p:cNvCxnSpPr/>
            <p:nvPr/>
          </p:nvCxnSpPr>
          <p:spPr>
            <a:xfrm flipV="1">
              <a:off x="3297958" y="3009881"/>
              <a:ext cx="576064" cy="6036"/>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Connecteur droit 33"/>
            <p:cNvCxnSpPr/>
            <p:nvPr/>
          </p:nvCxnSpPr>
          <p:spPr>
            <a:xfrm flipV="1">
              <a:off x="3874022" y="2439853"/>
              <a:ext cx="0" cy="576064"/>
            </a:xfrm>
            <a:prstGeom prst="line">
              <a:avLst/>
            </a:prstGeom>
          </p:spPr>
          <p:style>
            <a:lnRef idx="3">
              <a:schemeClr val="accent1"/>
            </a:lnRef>
            <a:fillRef idx="0">
              <a:schemeClr val="accent1"/>
            </a:fillRef>
            <a:effectRef idx="2">
              <a:schemeClr val="accent1"/>
            </a:effectRef>
            <a:fontRef idx="minor">
              <a:schemeClr val="tx1"/>
            </a:fontRef>
          </p:style>
        </p:cxnSp>
        <p:cxnSp>
          <p:nvCxnSpPr>
            <p:cNvPr id="35" name="Connecteur droit 34"/>
            <p:cNvCxnSpPr/>
            <p:nvPr/>
          </p:nvCxnSpPr>
          <p:spPr>
            <a:xfrm flipV="1">
              <a:off x="2721894" y="3548248"/>
              <a:ext cx="576064" cy="6036"/>
            </a:xfrm>
            <a:prstGeom prst="line">
              <a:avLst/>
            </a:prstGeom>
          </p:spPr>
          <p:style>
            <a:lnRef idx="3">
              <a:schemeClr val="accent1"/>
            </a:lnRef>
            <a:fillRef idx="0">
              <a:schemeClr val="accent1"/>
            </a:fillRef>
            <a:effectRef idx="2">
              <a:schemeClr val="accent1"/>
            </a:effectRef>
            <a:fontRef idx="minor">
              <a:schemeClr val="tx1"/>
            </a:fontRef>
          </p:style>
        </p:cxnSp>
        <p:grpSp>
          <p:nvGrpSpPr>
            <p:cNvPr id="10" name="Groupe 9"/>
            <p:cNvGrpSpPr/>
            <p:nvPr/>
          </p:nvGrpSpPr>
          <p:grpSpPr>
            <a:xfrm>
              <a:off x="427699" y="4667157"/>
              <a:ext cx="1152128" cy="1146092"/>
              <a:chOff x="1763688" y="4443148"/>
              <a:chExt cx="1152128" cy="1146092"/>
            </a:xfrm>
          </p:grpSpPr>
          <p:cxnSp>
            <p:nvCxnSpPr>
              <p:cNvPr id="28" name="Connecteur droit 27"/>
              <p:cNvCxnSpPr/>
              <p:nvPr/>
            </p:nvCxnSpPr>
            <p:spPr>
              <a:xfrm flipV="1">
                <a:off x="2339752" y="5013176"/>
                <a:ext cx="0" cy="576064"/>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Connecteur droit 28"/>
              <p:cNvCxnSpPr/>
              <p:nvPr/>
            </p:nvCxnSpPr>
            <p:spPr>
              <a:xfrm flipV="1">
                <a:off x="2339752" y="5013176"/>
                <a:ext cx="576064" cy="6036"/>
              </a:xfrm>
              <a:prstGeom prst="line">
                <a:avLst/>
              </a:prstGeom>
            </p:spPr>
            <p:style>
              <a:lnRef idx="3">
                <a:schemeClr val="accent1"/>
              </a:lnRef>
              <a:fillRef idx="0">
                <a:schemeClr val="accent1"/>
              </a:fillRef>
              <a:effectRef idx="2">
                <a:schemeClr val="accent1"/>
              </a:effectRef>
              <a:fontRef idx="minor">
                <a:schemeClr val="tx1"/>
              </a:fontRef>
            </p:style>
          </p:cxnSp>
          <p:cxnSp>
            <p:nvCxnSpPr>
              <p:cNvPr id="30" name="Connecteur droit 29"/>
              <p:cNvCxnSpPr/>
              <p:nvPr/>
            </p:nvCxnSpPr>
            <p:spPr>
              <a:xfrm flipV="1">
                <a:off x="2915816" y="4443148"/>
                <a:ext cx="0" cy="576064"/>
              </a:xfrm>
              <a:prstGeom prst="line">
                <a:avLst/>
              </a:prstGeom>
            </p:spPr>
            <p:style>
              <a:lnRef idx="3">
                <a:schemeClr val="accent1"/>
              </a:lnRef>
              <a:fillRef idx="0">
                <a:schemeClr val="accent1"/>
              </a:fillRef>
              <a:effectRef idx="2">
                <a:schemeClr val="accent1"/>
              </a:effectRef>
              <a:fontRef idx="minor">
                <a:schemeClr val="tx1"/>
              </a:fontRef>
            </p:style>
          </p:cxnSp>
          <p:cxnSp>
            <p:nvCxnSpPr>
              <p:cNvPr id="31" name="Connecteur droit 30"/>
              <p:cNvCxnSpPr/>
              <p:nvPr/>
            </p:nvCxnSpPr>
            <p:spPr>
              <a:xfrm flipV="1">
                <a:off x="1763688" y="5551543"/>
                <a:ext cx="576064" cy="6036"/>
              </a:xfrm>
              <a:prstGeom prst="line">
                <a:avLst/>
              </a:prstGeom>
            </p:spPr>
            <p:style>
              <a:lnRef idx="3">
                <a:schemeClr val="accent1"/>
              </a:lnRef>
              <a:fillRef idx="0">
                <a:schemeClr val="accent1"/>
              </a:fillRef>
              <a:effectRef idx="2">
                <a:schemeClr val="accent1"/>
              </a:effectRef>
              <a:fontRef idx="minor">
                <a:schemeClr val="tx1"/>
              </a:fontRef>
            </p:style>
          </p:cxnSp>
        </p:grpSp>
        <p:sp>
          <p:nvSpPr>
            <p:cNvPr id="11" name="ZoneTexte 10"/>
            <p:cNvSpPr txBox="1"/>
            <p:nvPr/>
          </p:nvSpPr>
          <p:spPr>
            <a:xfrm>
              <a:off x="2358532" y="4775657"/>
              <a:ext cx="864096" cy="461665"/>
            </a:xfrm>
            <a:prstGeom prst="rect">
              <a:avLst/>
            </a:prstGeom>
            <a:noFill/>
          </p:spPr>
          <p:txBody>
            <a:bodyPr wrap="square" rtlCol="0">
              <a:spAutoFit/>
            </a:bodyPr>
            <a:lstStyle/>
            <a:p>
              <a:r>
                <a:rPr lang="fr-FR" sz="2400" dirty="0" smtClean="0"/>
                <a:t>q</a:t>
              </a:r>
              <a:endParaRPr lang="fr-FR" sz="2400" dirty="0"/>
            </a:p>
          </p:txBody>
        </p:sp>
        <p:sp>
          <p:nvSpPr>
            <p:cNvPr id="12" name="ZoneTexte 11"/>
            <p:cNvSpPr txBox="1"/>
            <p:nvPr/>
          </p:nvSpPr>
          <p:spPr>
            <a:xfrm>
              <a:off x="1291795" y="3891677"/>
              <a:ext cx="864096" cy="461665"/>
            </a:xfrm>
            <a:prstGeom prst="rect">
              <a:avLst/>
            </a:prstGeom>
            <a:noFill/>
          </p:spPr>
          <p:txBody>
            <a:bodyPr wrap="square" rtlCol="0">
              <a:spAutoFit/>
            </a:bodyPr>
            <a:lstStyle/>
            <a:p>
              <a:r>
                <a:rPr lang="fr-FR" sz="2400" dirty="0" smtClean="0"/>
                <a:t>q</a:t>
              </a:r>
              <a:endParaRPr lang="fr-FR" sz="2400" dirty="0"/>
            </a:p>
          </p:txBody>
        </p:sp>
        <p:sp>
          <p:nvSpPr>
            <p:cNvPr id="13" name="ZoneTexte 12"/>
            <p:cNvSpPr txBox="1"/>
            <p:nvPr/>
          </p:nvSpPr>
          <p:spPr>
            <a:xfrm>
              <a:off x="2819777" y="4792232"/>
              <a:ext cx="864096" cy="461665"/>
            </a:xfrm>
            <a:prstGeom prst="rect">
              <a:avLst/>
            </a:prstGeom>
            <a:noFill/>
          </p:spPr>
          <p:txBody>
            <a:bodyPr wrap="square" rtlCol="0">
              <a:spAutoFit/>
            </a:bodyPr>
            <a:lstStyle/>
            <a:p>
              <a:r>
                <a:rPr lang="fr-FR" sz="2400" dirty="0" smtClean="0"/>
                <a:t>2q</a:t>
              </a:r>
              <a:endParaRPr lang="fr-FR" sz="2400" dirty="0"/>
            </a:p>
          </p:txBody>
        </p:sp>
        <p:sp>
          <p:nvSpPr>
            <p:cNvPr id="14" name="ZoneTexte 13"/>
            <p:cNvSpPr txBox="1"/>
            <p:nvPr/>
          </p:nvSpPr>
          <p:spPr>
            <a:xfrm>
              <a:off x="1291795" y="3323451"/>
              <a:ext cx="864096" cy="461665"/>
            </a:xfrm>
            <a:prstGeom prst="rect">
              <a:avLst/>
            </a:prstGeom>
            <a:noFill/>
          </p:spPr>
          <p:txBody>
            <a:bodyPr wrap="square" rtlCol="0">
              <a:spAutoFit/>
            </a:bodyPr>
            <a:lstStyle/>
            <a:p>
              <a:r>
                <a:rPr lang="fr-FR" sz="2400" dirty="0" smtClean="0"/>
                <a:t>2q</a:t>
              </a:r>
              <a:endParaRPr lang="fr-FR" sz="2400" dirty="0"/>
            </a:p>
          </p:txBody>
        </p:sp>
        <p:sp>
          <p:nvSpPr>
            <p:cNvPr id="15" name="ZoneTexte 14"/>
            <p:cNvSpPr txBox="1"/>
            <p:nvPr/>
          </p:nvSpPr>
          <p:spPr>
            <a:xfrm>
              <a:off x="3444542" y="4792233"/>
              <a:ext cx="864096" cy="461665"/>
            </a:xfrm>
            <a:prstGeom prst="rect">
              <a:avLst/>
            </a:prstGeom>
            <a:noFill/>
          </p:spPr>
          <p:txBody>
            <a:bodyPr wrap="square" rtlCol="0">
              <a:spAutoFit/>
            </a:bodyPr>
            <a:lstStyle/>
            <a:p>
              <a:r>
                <a:rPr lang="fr-FR" sz="2400" dirty="0"/>
                <a:t>3</a:t>
              </a:r>
              <a:r>
                <a:rPr lang="fr-FR" sz="2400" dirty="0" smtClean="0"/>
                <a:t>q</a:t>
              </a:r>
              <a:endParaRPr lang="fr-FR" sz="2400" dirty="0"/>
            </a:p>
          </p:txBody>
        </p:sp>
        <p:sp>
          <p:nvSpPr>
            <p:cNvPr id="16" name="ZoneTexte 15"/>
            <p:cNvSpPr txBox="1"/>
            <p:nvPr/>
          </p:nvSpPr>
          <p:spPr>
            <a:xfrm>
              <a:off x="1307253" y="2727885"/>
              <a:ext cx="864096" cy="461665"/>
            </a:xfrm>
            <a:prstGeom prst="rect">
              <a:avLst/>
            </a:prstGeom>
            <a:noFill/>
          </p:spPr>
          <p:txBody>
            <a:bodyPr wrap="square" rtlCol="0">
              <a:spAutoFit/>
            </a:bodyPr>
            <a:lstStyle/>
            <a:p>
              <a:r>
                <a:rPr lang="fr-FR" sz="2400" dirty="0"/>
                <a:t>3</a:t>
              </a:r>
              <a:r>
                <a:rPr lang="fr-FR" sz="2400" dirty="0" smtClean="0"/>
                <a:t>q</a:t>
              </a:r>
              <a:endParaRPr lang="fr-FR" sz="2400" dirty="0"/>
            </a:p>
          </p:txBody>
        </p:sp>
        <p:cxnSp>
          <p:nvCxnSpPr>
            <p:cNvPr id="17" name="Connecteur droit 16"/>
            <p:cNvCxnSpPr/>
            <p:nvPr/>
          </p:nvCxnSpPr>
          <p:spPr>
            <a:xfrm>
              <a:off x="1867859" y="4122509"/>
              <a:ext cx="0" cy="3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flipV="1">
              <a:off x="3012494" y="4587393"/>
              <a:ext cx="0" cy="204840"/>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19" name="Connecteur droit 18"/>
            <p:cNvCxnSpPr/>
            <p:nvPr/>
          </p:nvCxnSpPr>
          <p:spPr>
            <a:xfrm flipV="1">
              <a:off x="3588559" y="4607567"/>
              <a:ext cx="0" cy="184666"/>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20" name="Connecteur droit 19"/>
            <p:cNvCxnSpPr/>
            <p:nvPr/>
          </p:nvCxnSpPr>
          <p:spPr>
            <a:xfrm flipV="1">
              <a:off x="4164622" y="4607567"/>
              <a:ext cx="0" cy="153006"/>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21" name="ZoneTexte 20"/>
            <p:cNvSpPr txBox="1"/>
            <p:nvPr/>
          </p:nvSpPr>
          <p:spPr>
            <a:xfrm>
              <a:off x="4028099" y="4797785"/>
              <a:ext cx="864096" cy="461665"/>
            </a:xfrm>
            <a:prstGeom prst="rect">
              <a:avLst/>
            </a:prstGeom>
            <a:noFill/>
          </p:spPr>
          <p:txBody>
            <a:bodyPr wrap="square" rtlCol="0">
              <a:spAutoFit/>
            </a:bodyPr>
            <a:lstStyle/>
            <a:p>
              <a:r>
                <a:rPr lang="fr-FR" sz="2400" dirty="0" smtClean="0"/>
                <a:t>4q</a:t>
              </a:r>
              <a:endParaRPr lang="fr-FR" sz="2400" dirty="0"/>
            </a:p>
          </p:txBody>
        </p:sp>
        <p:cxnSp>
          <p:nvCxnSpPr>
            <p:cNvPr id="22" name="Connecteur droit 21"/>
            <p:cNvCxnSpPr/>
            <p:nvPr/>
          </p:nvCxnSpPr>
          <p:spPr>
            <a:xfrm flipH="1" flipV="1">
              <a:off x="1867859" y="4153391"/>
              <a:ext cx="576065" cy="1"/>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23" name="Connecteur droit 22"/>
            <p:cNvCxnSpPr/>
            <p:nvPr/>
          </p:nvCxnSpPr>
          <p:spPr>
            <a:xfrm flipH="1">
              <a:off x="1867859" y="3585945"/>
              <a:ext cx="1152129" cy="0"/>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24" name="Connecteur droit 23"/>
            <p:cNvCxnSpPr/>
            <p:nvPr/>
          </p:nvCxnSpPr>
          <p:spPr>
            <a:xfrm flipH="1">
              <a:off x="1867859" y="3017510"/>
              <a:ext cx="1720700" cy="0"/>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25" name="ZoneTexte 24"/>
            <p:cNvSpPr txBox="1"/>
            <p:nvPr/>
          </p:nvSpPr>
          <p:spPr>
            <a:xfrm>
              <a:off x="1926484" y="5028617"/>
              <a:ext cx="864096" cy="461665"/>
            </a:xfrm>
            <a:prstGeom prst="rect">
              <a:avLst/>
            </a:prstGeom>
            <a:noFill/>
          </p:spPr>
          <p:txBody>
            <a:bodyPr wrap="square" rtlCol="0">
              <a:spAutoFit/>
            </a:bodyPr>
            <a:lstStyle/>
            <a:p>
              <a:r>
                <a:rPr lang="fr-FR" sz="2400" dirty="0" smtClean="0"/>
                <a:t>-q</a:t>
              </a:r>
              <a:endParaRPr lang="fr-FR" sz="2400" dirty="0"/>
            </a:p>
          </p:txBody>
        </p:sp>
        <p:sp>
          <p:nvSpPr>
            <p:cNvPr id="26" name="ZoneTexte 25"/>
            <p:cNvSpPr txBox="1"/>
            <p:nvPr/>
          </p:nvSpPr>
          <p:spPr>
            <a:xfrm>
              <a:off x="1003763" y="4220631"/>
              <a:ext cx="864096" cy="461665"/>
            </a:xfrm>
            <a:prstGeom prst="rect">
              <a:avLst/>
            </a:prstGeom>
            <a:noFill/>
          </p:spPr>
          <p:txBody>
            <a:bodyPr wrap="square" rtlCol="0">
              <a:spAutoFit/>
            </a:bodyPr>
            <a:lstStyle/>
            <a:p>
              <a:r>
                <a:rPr lang="fr-FR" sz="2400" dirty="0" smtClean="0"/>
                <a:t>-q</a:t>
              </a:r>
              <a:endParaRPr lang="fr-FR" sz="2400" dirty="0"/>
            </a:p>
          </p:txBody>
        </p:sp>
        <p:cxnSp>
          <p:nvCxnSpPr>
            <p:cNvPr id="27" name="Connecteur droit 26"/>
            <p:cNvCxnSpPr/>
            <p:nvPr/>
          </p:nvCxnSpPr>
          <p:spPr>
            <a:xfrm flipV="1">
              <a:off x="1307253" y="4639203"/>
              <a:ext cx="1" cy="666704"/>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44" name="Connecteur droit 43"/>
            <p:cNvCxnSpPr/>
            <p:nvPr/>
          </p:nvCxnSpPr>
          <p:spPr>
            <a:xfrm flipV="1">
              <a:off x="2500994" y="4607567"/>
              <a:ext cx="0" cy="204840"/>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47" name="Connecteur droit 46"/>
            <p:cNvCxnSpPr/>
            <p:nvPr/>
          </p:nvCxnSpPr>
          <p:spPr>
            <a:xfrm flipV="1">
              <a:off x="3588559" y="3017510"/>
              <a:ext cx="0" cy="1664786"/>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48" name="Connecteur droit 47"/>
            <p:cNvCxnSpPr/>
            <p:nvPr/>
          </p:nvCxnSpPr>
          <p:spPr>
            <a:xfrm flipV="1">
              <a:off x="3009926" y="3585945"/>
              <a:ext cx="10062" cy="1109611"/>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50" name="Connecteur droit 49"/>
            <p:cNvCxnSpPr/>
            <p:nvPr/>
          </p:nvCxnSpPr>
          <p:spPr>
            <a:xfrm flipV="1">
              <a:off x="2500994" y="4143555"/>
              <a:ext cx="10062" cy="598168"/>
            </a:xfrm>
            <a:prstGeom prst="line">
              <a:avLst/>
            </a:prstGeom>
            <a:ln>
              <a:prstDash val="sysDash"/>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0305812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611560" y="287412"/>
            <a:ext cx="7992888" cy="2308324"/>
          </a:xfrm>
          <a:prstGeom prst="rect">
            <a:avLst/>
          </a:prstGeom>
          <a:noFill/>
        </p:spPr>
        <p:txBody>
          <a:bodyPr wrap="square" rtlCol="0">
            <a:spAutoFit/>
          </a:bodyPr>
          <a:lstStyle/>
          <a:p>
            <a:r>
              <a:rPr lang="fr-FR" dirty="0" err="1" smtClean="0"/>
              <a:t>Quantization</a:t>
            </a:r>
            <a:r>
              <a:rPr lang="fr-FR" dirty="0" smtClean="0"/>
              <a:t> noise:</a:t>
            </a:r>
          </a:p>
          <a:p>
            <a:endParaRPr lang="fr-FR" dirty="0"/>
          </a:p>
          <a:p>
            <a:r>
              <a:rPr lang="fr-FR" dirty="0" smtClean="0"/>
              <a:t>The </a:t>
            </a:r>
            <a:r>
              <a:rPr lang="fr-FR" dirty="0" err="1" smtClean="0"/>
              <a:t>result</a:t>
            </a:r>
            <a:r>
              <a:rPr lang="fr-FR" dirty="0" smtClean="0"/>
              <a:t> of </a:t>
            </a:r>
            <a:r>
              <a:rPr lang="fr-FR" dirty="0" err="1" smtClean="0"/>
              <a:t>this</a:t>
            </a:r>
            <a:r>
              <a:rPr lang="fr-FR" dirty="0" smtClean="0"/>
              <a:t> </a:t>
            </a:r>
            <a:r>
              <a:rPr lang="fr-FR" dirty="0" err="1" smtClean="0"/>
              <a:t>quantization</a:t>
            </a:r>
            <a:r>
              <a:rPr lang="fr-FR" dirty="0" smtClean="0"/>
              <a:t> </a:t>
            </a:r>
            <a:r>
              <a:rPr lang="fr-FR" dirty="0" err="1" smtClean="0"/>
              <a:t>is</a:t>
            </a:r>
            <a:r>
              <a:rPr lang="fr-FR" dirty="0" smtClean="0"/>
              <a:t> to superpose to the original signal an </a:t>
            </a:r>
            <a:r>
              <a:rPr lang="fr-FR" dirty="0" err="1" smtClean="0"/>
              <a:t>error</a:t>
            </a:r>
            <a:r>
              <a:rPr lang="fr-FR" dirty="0" smtClean="0"/>
              <a:t> signal, </a:t>
            </a:r>
            <a:r>
              <a:rPr lang="fr-FR" dirty="0" err="1" smtClean="0"/>
              <a:t>called</a:t>
            </a:r>
            <a:r>
              <a:rPr lang="fr-FR" dirty="0" smtClean="0"/>
              <a:t> « </a:t>
            </a:r>
            <a:r>
              <a:rPr lang="fr-FR" dirty="0" err="1" smtClean="0"/>
              <a:t>quantization</a:t>
            </a:r>
            <a:r>
              <a:rPr lang="fr-FR" dirty="0" smtClean="0"/>
              <a:t> noise »:</a:t>
            </a:r>
          </a:p>
          <a:p>
            <a:endParaRPr lang="fr-FR" dirty="0" smtClean="0"/>
          </a:p>
          <a:p>
            <a:r>
              <a:rPr lang="fr-FR" dirty="0" smtClean="0"/>
              <a:t>		e(t) =  x(t) – </a:t>
            </a:r>
            <a:r>
              <a:rPr lang="fr-FR" dirty="0" err="1" smtClean="0"/>
              <a:t>x</a:t>
            </a:r>
            <a:r>
              <a:rPr lang="fr-FR" baseline="-25000" dirty="0" err="1" smtClean="0"/>
              <a:t>q</a:t>
            </a:r>
            <a:r>
              <a:rPr lang="fr-FR" dirty="0" smtClean="0"/>
              <a:t>(t)  		or 	x(t) = </a:t>
            </a:r>
            <a:r>
              <a:rPr lang="fr-FR" dirty="0" err="1" smtClean="0"/>
              <a:t>x</a:t>
            </a:r>
            <a:r>
              <a:rPr lang="fr-FR" baseline="-25000" dirty="0" err="1" smtClean="0"/>
              <a:t>q</a:t>
            </a:r>
            <a:r>
              <a:rPr lang="fr-FR" dirty="0" smtClean="0"/>
              <a:t>(t) + e(t)    </a:t>
            </a:r>
          </a:p>
          <a:p>
            <a:endParaRPr lang="fr-FR" dirty="0"/>
          </a:p>
          <a:p>
            <a:endParaRPr lang="fr-FR" dirty="0"/>
          </a:p>
        </p:txBody>
      </p:sp>
      <p:sp>
        <p:nvSpPr>
          <p:cNvPr id="8" name="ZoneTexte 7"/>
          <p:cNvSpPr txBox="1"/>
          <p:nvPr/>
        </p:nvSpPr>
        <p:spPr>
          <a:xfrm>
            <a:off x="3607131" y="3999921"/>
            <a:ext cx="828092" cy="369332"/>
          </a:xfrm>
          <a:prstGeom prst="rect">
            <a:avLst/>
          </a:prstGeom>
          <a:noFill/>
        </p:spPr>
        <p:txBody>
          <a:bodyPr wrap="square" rtlCol="0">
            <a:spAutoFit/>
          </a:bodyPr>
          <a:lstStyle/>
          <a:p>
            <a:r>
              <a:rPr lang="fr-FR" dirty="0" smtClean="0"/>
              <a:t>t</a:t>
            </a:r>
            <a:endParaRPr lang="fr-FR" dirty="0"/>
          </a:p>
        </p:txBody>
      </p:sp>
      <p:sp>
        <p:nvSpPr>
          <p:cNvPr id="41" name="ZoneTexte 40"/>
          <p:cNvSpPr txBox="1"/>
          <p:nvPr/>
        </p:nvSpPr>
        <p:spPr>
          <a:xfrm>
            <a:off x="1209839" y="4869160"/>
            <a:ext cx="7538625" cy="1200329"/>
          </a:xfrm>
          <a:prstGeom prst="rect">
            <a:avLst/>
          </a:prstGeom>
          <a:noFill/>
        </p:spPr>
        <p:txBody>
          <a:bodyPr wrap="square" rtlCol="0">
            <a:spAutoFit/>
          </a:bodyPr>
          <a:lstStyle/>
          <a:p>
            <a:endParaRPr lang="fr-FR" dirty="0" smtClean="0"/>
          </a:p>
          <a:p>
            <a:endParaRPr lang="fr-FR" dirty="0"/>
          </a:p>
          <a:p>
            <a:endParaRPr lang="fr-FR" dirty="0" smtClean="0"/>
          </a:p>
          <a:p>
            <a:r>
              <a:rPr lang="fr-FR" dirty="0" smtClean="0"/>
              <a:t>In </a:t>
            </a:r>
            <a:r>
              <a:rPr lang="fr-FR" dirty="0" err="1" smtClean="0"/>
              <a:t>Truncature</a:t>
            </a:r>
            <a:r>
              <a:rPr lang="fr-FR" dirty="0" smtClean="0"/>
              <a:t> </a:t>
            </a:r>
            <a:r>
              <a:rPr lang="fr-FR" dirty="0" err="1"/>
              <a:t>Q</a:t>
            </a:r>
            <a:r>
              <a:rPr lang="fr-FR" dirty="0" err="1" smtClean="0"/>
              <a:t>uantization</a:t>
            </a:r>
            <a:r>
              <a:rPr lang="fr-FR" dirty="0" smtClean="0"/>
              <a:t>, the </a:t>
            </a:r>
            <a:r>
              <a:rPr lang="fr-FR" dirty="0" err="1" smtClean="0"/>
              <a:t>error</a:t>
            </a:r>
            <a:r>
              <a:rPr lang="fr-FR" dirty="0" smtClean="0"/>
              <a:t> </a:t>
            </a:r>
            <a:r>
              <a:rPr lang="fr-FR" dirty="0" err="1" smtClean="0"/>
              <a:t>is</a:t>
            </a:r>
            <a:r>
              <a:rPr lang="fr-FR" dirty="0" smtClean="0"/>
              <a:t> </a:t>
            </a:r>
            <a:r>
              <a:rPr lang="fr-FR" dirty="0" err="1" smtClean="0"/>
              <a:t>such</a:t>
            </a:r>
            <a:r>
              <a:rPr lang="fr-FR" dirty="0" smtClean="0"/>
              <a:t> </a:t>
            </a:r>
            <a:r>
              <a:rPr lang="fr-FR" dirty="0" err="1" smtClean="0"/>
              <a:t>that</a:t>
            </a:r>
            <a:r>
              <a:rPr lang="fr-FR" dirty="0" smtClean="0"/>
              <a:t>     0 ≤ e(t) ≤ q</a:t>
            </a:r>
            <a:endParaRPr lang="fr-FR" dirty="0"/>
          </a:p>
        </p:txBody>
      </p:sp>
      <p:grpSp>
        <p:nvGrpSpPr>
          <p:cNvPr id="49" name="Groupe 48"/>
          <p:cNvGrpSpPr/>
          <p:nvPr/>
        </p:nvGrpSpPr>
        <p:grpSpPr>
          <a:xfrm>
            <a:off x="2443699" y="2595736"/>
            <a:ext cx="3299289" cy="2632938"/>
            <a:chOff x="327854" y="1948190"/>
            <a:chExt cx="3299289" cy="2632938"/>
          </a:xfrm>
        </p:grpSpPr>
        <p:cxnSp>
          <p:nvCxnSpPr>
            <p:cNvPr id="4" name="Connecteur droit avec flèche 3"/>
            <p:cNvCxnSpPr/>
            <p:nvPr/>
          </p:nvCxnSpPr>
          <p:spPr>
            <a:xfrm flipV="1">
              <a:off x="755576" y="2132856"/>
              <a:ext cx="0" cy="24482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p:cNvCxnSpPr/>
            <p:nvPr/>
          </p:nvCxnSpPr>
          <p:spPr>
            <a:xfrm>
              <a:off x="415548" y="4063218"/>
              <a:ext cx="32115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899592" y="1948190"/>
              <a:ext cx="936104" cy="369332"/>
            </a:xfrm>
            <a:prstGeom prst="rect">
              <a:avLst/>
            </a:prstGeom>
            <a:noFill/>
          </p:spPr>
          <p:txBody>
            <a:bodyPr wrap="square" rtlCol="0">
              <a:spAutoFit/>
            </a:bodyPr>
            <a:lstStyle/>
            <a:p>
              <a:r>
                <a:rPr lang="fr-FR" dirty="0">
                  <a:solidFill>
                    <a:srgbClr val="FF0000"/>
                  </a:solidFill>
                </a:rPr>
                <a:t>x</a:t>
              </a:r>
              <a:r>
                <a:rPr lang="fr-FR" dirty="0" smtClean="0">
                  <a:solidFill>
                    <a:srgbClr val="FF0000"/>
                  </a:solidFill>
                </a:rPr>
                <a:t>(t)</a:t>
              </a:r>
              <a:endParaRPr lang="fr-FR" dirty="0">
                <a:solidFill>
                  <a:srgbClr val="FF0000"/>
                </a:solidFill>
              </a:endParaRPr>
            </a:p>
          </p:txBody>
        </p:sp>
        <p:sp>
          <p:nvSpPr>
            <p:cNvPr id="12" name="Forme libre 11"/>
            <p:cNvSpPr/>
            <p:nvPr/>
          </p:nvSpPr>
          <p:spPr>
            <a:xfrm>
              <a:off x="789303" y="2355551"/>
              <a:ext cx="2645671" cy="1721521"/>
            </a:xfrm>
            <a:custGeom>
              <a:avLst/>
              <a:gdLst>
                <a:gd name="connsiteX0" fmla="*/ 0 w 2535382"/>
                <a:gd name="connsiteY0" fmla="*/ 1707667 h 1721521"/>
                <a:gd name="connsiteX1" fmla="*/ 207818 w 2535382"/>
                <a:gd name="connsiteY1" fmla="*/ 890249 h 1721521"/>
                <a:gd name="connsiteX2" fmla="*/ 1080655 w 2535382"/>
                <a:gd name="connsiteY2" fmla="*/ 17412 h 1721521"/>
                <a:gd name="connsiteX3" fmla="*/ 2092036 w 2535382"/>
                <a:gd name="connsiteY3" fmla="*/ 419194 h 1721521"/>
                <a:gd name="connsiteX4" fmla="*/ 2535382 w 2535382"/>
                <a:gd name="connsiteY4" fmla="*/ 1721521 h 1721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382" h="1721521">
                  <a:moveTo>
                    <a:pt x="0" y="1707667"/>
                  </a:moveTo>
                  <a:cubicBezTo>
                    <a:pt x="13854" y="1439812"/>
                    <a:pt x="27709" y="1171958"/>
                    <a:pt x="207818" y="890249"/>
                  </a:cubicBezTo>
                  <a:cubicBezTo>
                    <a:pt x="387927" y="608540"/>
                    <a:pt x="766619" y="95921"/>
                    <a:pt x="1080655" y="17412"/>
                  </a:cubicBezTo>
                  <a:cubicBezTo>
                    <a:pt x="1394691" y="-61097"/>
                    <a:pt x="1849581" y="135176"/>
                    <a:pt x="2092036" y="419194"/>
                  </a:cubicBezTo>
                  <a:cubicBezTo>
                    <a:pt x="2334491" y="703212"/>
                    <a:pt x="2434936" y="1212366"/>
                    <a:pt x="2535382" y="172152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327854" y="3424850"/>
              <a:ext cx="427722" cy="369332"/>
            </a:xfrm>
            <a:prstGeom prst="rect">
              <a:avLst/>
            </a:prstGeom>
            <a:noFill/>
          </p:spPr>
          <p:txBody>
            <a:bodyPr wrap="square" rtlCol="0">
              <a:spAutoFit/>
            </a:bodyPr>
            <a:lstStyle/>
            <a:p>
              <a:r>
                <a:rPr lang="fr-FR" dirty="0" smtClean="0"/>
                <a:t> q</a:t>
              </a:r>
              <a:endParaRPr lang="fr-FR" dirty="0"/>
            </a:p>
          </p:txBody>
        </p:sp>
        <p:sp>
          <p:nvSpPr>
            <p:cNvPr id="14" name="ZoneTexte 13"/>
            <p:cNvSpPr txBox="1"/>
            <p:nvPr/>
          </p:nvSpPr>
          <p:spPr>
            <a:xfrm>
              <a:off x="361581" y="2934055"/>
              <a:ext cx="427722" cy="369332"/>
            </a:xfrm>
            <a:prstGeom prst="rect">
              <a:avLst/>
            </a:prstGeom>
            <a:noFill/>
          </p:spPr>
          <p:txBody>
            <a:bodyPr wrap="square" rtlCol="0">
              <a:spAutoFit/>
            </a:bodyPr>
            <a:lstStyle/>
            <a:p>
              <a:r>
                <a:rPr lang="fr-FR" dirty="0" smtClean="0"/>
                <a:t>2q</a:t>
              </a:r>
              <a:endParaRPr lang="fr-FR" dirty="0"/>
            </a:p>
          </p:txBody>
        </p:sp>
        <p:sp>
          <p:nvSpPr>
            <p:cNvPr id="15" name="ZoneTexte 14"/>
            <p:cNvSpPr txBox="1"/>
            <p:nvPr/>
          </p:nvSpPr>
          <p:spPr>
            <a:xfrm>
              <a:off x="334278" y="2429861"/>
              <a:ext cx="427722" cy="369332"/>
            </a:xfrm>
            <a:prstGeom prst="rect">
              <a:avLst/>
            </a:prstGeom>
            <a:noFill/>
          </p:spPr>
          <p:txBody>
            <a:bodyPr wrap="square" rtlCol="0">
              <a:spAutoFit/>
            </a:bodyPr>
            <a:lstStyle/>
            <a:p>
              <a:r>
                <a:rPr lang="fr-FR" dirty="0"/>
                <a:t>3</a:t>
              </a:r>
              <a:r>
                <a:rPr lang="fr-FR" dirty="0" smtClean="0"/>
                <a:t>q</a:t>
              </a:r>
              <a:endParaRPr lang="fr-FR" dirty="0"/>
            </a:p>
          </p:txBody>
        </p:sp>
        <p:cxnSp>
          <p:nvCxnSpPr>
            <p:cNvPr id="17" name="Connecteur droit 16"/>
            <p:cNvCxnSpPr>
              <a:stCxn id="13" idx="3"/>
            </p:cNvCxnSpPr>
            <p:nvPr/>
          </p:nvCxnSpPr>
          <p:spPr>
            <a:xfrm>
              <a:off x="755576" y="3609516"/>
              <a:ext cx="2851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755575" y="3205955"/>
              <a:ext cx="2851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748615" y="2759018"/>
              <a:ext cx="2851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a:off x="762000" y="2317522"/>
              <a:ext cx="2851555"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Forme libre 20"/>
            <p:cNvSpPr/>
            <p:nvPr/>
          </p:nvSpPr>
          <p:spPr>
            <a:xfrm>
              <a:off x="789709" y="3616036"/>
              <a:ext cx="69273" cy="443346"/>
            </a:xfrm>
            <a:custGeom>
              <a:avLst/>
              <a:gdLst>
                <a:gd name="connsiteX0" fmla="*/ 0 w 69273"/>
                <a:gd name="connsiteY0" fmla="*/ 443346 h 443346"/>
                <a:gd name="connsiteX1" fmla="*/ 69273 w 69273"/>
                <a:gd name="connsiteY1" fmla="*/ 0 h 443346"/>
                <a:gd name="connsiteX2" fmla="*/ 69273 w 69273"/>
                <a:gd name="connsiteY2" fmla="*/ 0 h 443346"/>
              </a:gdLst>
              <a:ahLst/>
              <a:cxnLst>
                <a:cxn ang="0">
                  <a:pos x="connsiteX0" y="connsiteY0"/>
                </a:cxn>
                <a:cxn ang="0">
                  <a:pos x="connsiteX1" y="connsiteY1"/>
                </a:cxn>
                <a:cxn ang="0">
                  <a:pos x="connsiteX2" y="connsiteY2"/>
                </a:cxn>
              </a:cxnLst>
              <a:rect l="l" t="t" r="r" b="b"/>
              <a:pathLst>
                <a:path w="69273" h="443346">
                  <a:moveTo>
                    <a:pt x="0" y="443346"/>
                  </a:moveTo>
                  <a:lnTo>
                    <a:pt x="69273" y="0"/>
                  </a:lnTo>
                  <a:lnTo>
                    <a:pt x="6927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droit 22"/>
            <p:cNvCxnSpPr/>
            <p:nvPr/>
          </p:nvCxnSpPr>
          <p:spPr>
            <a:xfrm>
              <a:off x="858029" y="3598346"/>
              <a:ext cx="0" cy="461036"/>
            </a:xfrm>
            <a:prstGeom prst="line">
              <a:avLst/>
            </a:prstGeom>
          </p:spPr>
          <p:style>
            <a:lnRef idx="2">
              <a:schemeClr val="dk1"/>
            </a:lnRef>
            <a:fillRef idx="0">
              <a:schemeClr val="dk1"/>
            </a:fillRef>
            <a:effectRef idx="1">
              <a:schemeClr val="dk1"/>
            </a:effectRef>
            <a:fontRef idx="minor">
              <a:schemeClr val="tx1"/>
            </a:fontRef>
          </p:style>
        </p:cxnSp>
        <p:cxnSp>
          <p:nvCxnSpPr>
            <p:cNvPr id="25" name="Connecteur droit 24"/>
            <p:cNvCxnSpPr>
              <a:stCxn id="12" idx="1"/>
            </p:cNvCxnSpPr>
            <p:nvPr/>
          </p:nvCxnSpPr>
          <p:spPr>
            <a:xfrm>
              <a:off x="1006161" y="3245800"/>
              <a:ext cx="0" cy="81358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7" name="Forme libre 26"/>
            <p:cNvSpPr/>
            <p:nvPr/>
          </p:nvSpPr>
          <p:spPr>
            <a:xfrm>
              <a:off x="886691" y="3602182"/>
              <a:ext cx="124691" cy="457200"/>
            </a:xfrm>
            <a:custGeom>
              <a:avLst/>
              <a:gdLst>
                <a:gd name="connsiteX0" fmla="*/ 0 w 124691"/>
                <a:gd name="connsiteY0" fmla="*/ 457200 h 457200"/>
                <a:gd name="connsiteX1" fmla="*/ 124691 w 124691"/>
                <a:gd name="connsiteY1" fmla="*/ 0 h 457200"/>
                <a:gd name="connsiteX2" fmla="*/ 124691 w 124691"/>
                <a:gd name="connsiteY2" fmla="*/ 0 h 457200"/>
              </a:gdLst>
              <a:ahLst/>
              <a:cxnLst>
                <a:cxn ang="0">
                  <a:pos x="connsiteX0" y="connsiteY0"/>
                </a:cxn>
                <a:cxn ang="0">
                  <a:pos x="connsiteX1" y="connsiteY1"/>
                </a:cxn>
                <a:cxn ang="0">
                  <a:pos x="connsiteX2" y="connsiteY2"/>
                </a:cxn>
              </a:cxnLst>
              <a:rect l="l" t="t" r="r" b="b"/>
              <a:pathLst>
                <a:path w="124691" h="457200">
                  <a:moveTo>
                    <a:pt x="0" y="457200"/>
                  </a:moveTo>
                  <a:lnTo>
                    <a:pt x="124691" y="0"/>
                  </a:lnTo>
                  <a:lnTo>
                    <a:pt x="12469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8" name="Connecteur droit 27"/>
            <p:cNvCxnSpPr/>
            <p:nvPr/>
          </p:nvCxnSpPr>
          <p:spPr>
            <a:xfrm>
              <a:off x="1376278" y="2759018"/>
              <a:ext cx="0" cy="13180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0" name="Forme libre 29"/>
            <p:cNvSpPr/>
            <p:nvPr/>
          </p:nvSpPr>
          <p:spPr>
            <a:xfrm>
              <a:off x="1011382" y="3574740"/>
              <a:ext cx="396914" cy="512084"/>
            </a:xfrm>
            <a:custGeom>
              <a:avLst/>
              <a:gdLst>
                <a:gd name="connsiteX0" fmla="*/ 0 w 396914"/>
                <a:gd name="connsiteY0" fmla="*/ 512084 h 512084"/>
                <a:gd name="connsiteX1" fmla="*/ 346363 w 396914"/>
                <a:gd name="connsiteY1" fmla="*/ 41029 h 512084"/>
                <a:gd name="connsiteX2" fmla="*/ 387927 w 396914"/>
                <a:gd name="connsiteY2" fmla="*/ 54884 h 512084"/>
              </a:gdLst>
              <a:ahLst/>
              <a:cxnLst>
                <a:cxn ang="0">
                  <a:pos x="connsiteX0" y="connsiteY0"/>
                </a:cxn>
                <a:cxn ang="0">
                  <a:pos x="connsiteX1" y="connsiteY1"/>
                </a:cxn>
                <a:cxn ang="0">
                  <a:pos x="connsiteX2" y="connsiteY2"/>
                </a:cxn>
              </a:cxnLst>
              <a:rect l="l" t="t" r="r" b="b"/>
              <a:pathLst>
                <a:path w="396914" h="512084">
                  <a:moveTo>
                    <a:pt x="0" y="512084"/>
                  </a:moveTo>
                  <a:cubicBezTo>
                    <a:pt x="140854" y="314656"/>
                    <a:pt x="281709" y="117229"/>
                    <a:pt x="346363" y="41029"/>
                  </a:cubicBezTo>
                  <a:cubicBezTo>
                    <a:pt x="411018" y="-35171"/>
                    <a:pt x="399472" y="9856"/>
                    <a:pt x="387927" y="548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1" name="Connecteur droit 30"/>
            <p:cNvCxnSpPr/>
            <p:nvPr/>
          </p:nvCxnSpPr>
          <p:spPr>
            <a:xfrm>
              <a:off x="2987824" y="2759018"/>
              <a:ext cx="0" cy="13180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4" name="Forme libre 33"/>
            <p:cNvSpPr/>
            <p:nvPr/>
          </p:nvSpPr>
          <p:spPr>
            <a:xfrm>
              <a:off x="1385455" y="3643622"/>
              <a:ext cx="1628832" cy="445089"/>
            </a:xfrm>
            <a:custGeom>
              <a:avLst/>
              <a:gdLst>
                <a:gd name="connsiteX0" fmla="*/ 0 w 1628832"/>
                <a:gd name="connsiteY0" fmla="*/ 415760 h 445089"/>
                <a:gd name="connsiteX1" fmla="*/ 221672 w 1628832"/>
                <a:gd name="connsiteY1" fmla="*/ 97105 h 445089"/>
                <a:gd name="connsiteX2" fmla="*/ 692727 w 1628832"/>
                <a:gd name="connsiteY2" fmla="*/ 123 h 445089"/>
                <a:gd name="connsiteX3" fmla="*/ 1274618 w 1628832"/>
                <a:gd name="connsiteY3" fmla="*/ 110960 h 445089"/>
                <a:gd name="connsiteX4" fmla="*/ 1593272 w 1628832"/>
                <a:gd name="connsiteY4" fmla="*/ 415760 h 445089"/>
                <a:gd name="connsiteX5" fmla="*/ 1607127 w 1628832"/>
                <a:gd name="connsiteY5" fmla="*/ 415760 h 445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832" h="445089">
                  <a:moveTo>
                    <a:pt x="0" y="415760"/>
                  </a:moveTo>
                  <a:cubicBezTo>
                    <a:pt x="53109" y="291069"/>
                    <a:pt x="106218" y="166378"/>
                    <a:pt x="221672" y="97105"/>
                  </a:cubicBezTo>
                  <a:cubicBezTo>
                    <a:pt x="337126" y="27832"/>
                    <a:pt x="517236" y="-2186"/>
                    <a:pt x="692727" y="123"/>
                  </a:cubicBezTo>
                  <a:cubicBezTo>
                    <a:pt x="868218" y="2432"/>
                    <a:pt x="1124527" y="41687"/>
                    <a:pt x="1274618" y="110960"/>
                  </a:cubicBezTo>
                  <a:cubicBezTo>
                    <a:pt x="1424709" y="180233"/>
                    <a:pt x="1537854" y="364960"/>
                    <a:pt x="1593272" y="415760"/>
                  </a:cubicBezTo>
                  <a:cubicBezTo>
                    <a:pt x="1648690" y="466560"/>
                    <a:pt x="1627908" y="441160"/>
                    <a:pt x="1607127" y="4157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5" name="Connecteur droit 34"/>
            <p:cNvCxnSpPr/>
            <p:nvPr/>
          </p:nvCxnSpPr>
          <p:spPr>
            <a:xfrm>
              <a:off x="3203848" y="3135155"/>
              <a:ext cx="0" cy="94191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3356248" y="3617752"/>
              <a:ext cx="0" cy="46907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9" name="Forme libre 38"/>
            <p:cNvSpPr/>
            <p:nvPr/>
          </p:nvSpPr>
          <p:spPr>
            <a:xfrm>
              <a:off x="2992582" y="3629891"/>
              <a:ext cx="221673" cy="457200"/>
            </a:xfrm>
            <a:custGeom>
              <a:avLst/>
              <a:gdLst>
                <a:gd name="connsiteX0" fmla="*/ 0 w 221673"/>
                <a:gd name="connsiteY0" fmla="*/ 0 h 457200"/>
                <a:gd name="connsiteX1" fmla="*/ 221673 w 221673"/>
                <a:gd name="connsiteY1" fmla="*/ 457200 h 457200"/>
                <a:gd name="connsiteX2" fmla="*/ 221673 w 221673"/>
                <a:gd name="connsiteY2" fmla="*/ 457200 h 457200"/>
              </a:gdLst>
              <a:ahLst/>
              <a:cxnLst>
                <a:cxn ang="0">
                  <a:pos x="connsiteX0" y="connsiteY0"/>
                </a:cxn>
                <a:cxn ang="0">
                  <a:pos x="connsiteX1" y="connsiteY1"/>
                </a:cxn>
                <a:cxn ang="0">
                  <a:pos x="connsiteX2" y="connsiteY2"/>
                </a:cxn>
              </a:cxnLst>
              <a:rect l="l" t="t" r="r" b="b"/>
              <a:pathLst>
                <a:path w="221673" h="457200">
                  <a:moveTo>
                    <a:pt x="0" y="0"/>
                  </a:moveTo>
                  <a:lnTo>
                    <a:pt x="221673" y="457200"/>
                  </a:lnTo>
                  <a:lnTo>
                    <a:pt x="221673" y="4572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Forme libre 39"/>
            <p:cNvSpPr/>
            <p:nvPr/>
          </p:nvSpPr>
          <p:spPr>
            <a:xfrm>
              <a:off x="3200400" y="3643745"/>
              <a:ext cx="178570" cy="466352"/>
            </a:xfrm>
            <a:custGeom>
              <a:avLst/>
              <a:gdLst>
                <a:gd name="connsiteX0" fmla="*/ 0 w 178570"/>
                <a:gd name="connsiteY0" fmla="*/ 0 h 466352"/>
                <a:gd name="connsiteX1" fmla="*/ 166255 w 178570"/>
                <a:gd name="connsiteY1" fmla="*/ 429491 h 466352"/>
                <a:gd name="connsiteX2" fmla="*/ 166255 w 178570"/>
                <a:gd name="connsiteY2" fmla="*/ 443346 h 466352"/>
                <a:gd name="connsiteX3" fmla="*/ 166255 w 178570"/>
                <a:gd name="connsiteY3" fmla="*/ 443346 h 466352"/>
                <a:gd name="connsiteX4" fmla="*/ 166255 w 178570"/>
                <a:gd name="connsiteY4" fmla="*/ 443346 h 466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70" h="466352">
                  <a:moveTo>
                    <a:pt x="0" y="0"/>
                  </a:moveTo>
                  <a:cubicBezTo>
                    <a:pt x="55418" y="143164"/>
                    <a:pt x="138546" y="355600"/>
                    <a:pt x="166255" y="429491"/>
                  </a:cubicBezTo>
                  <a:cubicBezTo>
                    <a:pt x="193964" y="503382"/>
                    <a:pt x="166255" y="443346"/>
                    <a:pt x="166255" y="443346"/>
                  </a:cubicBezTo>
                  <a:lnTo>
                    <a:pt x="166255" y="443346"/>
                  </a:lnTo>
                  <a:lnTo>
                    <a:pt x="166255" y="4433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Forme libre 41"/>
            <p:cNvSpPr/>
            <p:nvPr/>
          </p:nvSpPr>
          <p:spPr>
            <a:xfrm>
              <a:off x="3356248" y="3616036"/>
              <a:ext cx="89285" cy="525813"/>
            </a:xfrm>
            <a:custGeom>
              <a:avLst/>
              <a:gdLst>
                <a:gd name="connsiteX0" fmla="*/ 0 w 178570"/>
                <a:gd name="connsiteY0" fmla="*/ 0 h 466352"/>
                <a:gd name="connsiteX1" fmla="*/ 166255 w 178570"/>
                <a:gd name="connsiteY1" fmla="*/ 429491 h 466352"/>
                <a:gd name="connsiteX2" fmla="*/ 166255 w 178570"/>
                <a:gd name="connsiteY2" fmla="*/ 443346 h 466352"/>
                <a:gd name="connsiteX3" fmla="*/ 166255 w 178570"/>
                <a:gd name="connsiteY3" fmla="*/ 443346 h 466352"/>
                <a:gd name="connsiteX4" fmla="*/ 166255 w 178570"/>
                <a:gd name="connsiteY4" fmla="*/ 443346 h 466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70" h="466352">
                  <a:moveTo>
                    <a:pt x="0" y="0"/>
                  </a:moveTo>
                  <a:cubicBezTo>
                    <a:pt x="55418" y="143164"/>
                    <a:pt x="138546" y="355600"/>
                    <a:pt x="166255" y="429491"/>
                  </a:cubicBezTo>
                  <a:cubicBezTo>
                    <a:pt x="193964" y="503382"/>
                    <a:pt x="166255" y="443346"/>
                    <a:pt x="166255" y="443346"/>
                  </a:cubicBezTo>
                  <a:lnTo>
                    <a:pt x="166255" y="443346"/>
                  </a:lnTo>
                  <a:lnTo>
                    <a:pt x="166255" y="4433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3" name="Connecteur droit 42"/>
            <p:cNvCxnSpPr/>
            <p:nvPr/>
          </p:nvCxnSpPr>
          <p:spPr>
            <a:xfrm>
              <a:off x="1010429" y="3640657"/>
              <a:ext cx="0" cy="461036"/>
            </a:xfrm>
            <a:prstGeom prst="line">
              <a:avLst/>
            </a:prstGeom>
          </p:spPr>
          <p:style>
            <a:lnRef idx="2">
              <a:schemeClr val="dk1"/>
            </a:lnRef>
            <a:fillRef idx="0">
              <a:schemeClr val="dk1"/>
            </a:fillRef>
            <a:effectRef idx="1">
              <a:schemeClr val="dk1"/>
            </a:effectRef>
            <a:fontRef idx="minor">
              <a:schemeClr val="tx1"/>
            </a:fontRef>
          </p:style>
        </p:cxnSp>
        <p:cxnSp>
          <p:nvCxnSpPr>
            <p:cNvPr id="44" name="Connecteur droit 43"/>
            <p:cNvCxnSpPr/>
            <p:nvPr/>
          </p:nvCxnSpPr>
          <p:spPr>
            <a:xfrm>
              <a:off x="1385455" y="3626055"/>
              <a:ext cx="0" cy="461036"/>
            </a:xfrm>
            <a:prstGeom prst="line">
              <a:avLst/>
            </a:prstGeom>
          </p:spPr>
          <p:style>
            <a:lnRef idx="2">
              <a:schemeClr val="dk1"/>
            </a:lnRef>
            <a:fillRef idx="0">
              <a:schemeClr val="dk1"/>
            </a:fillRef>
            <a:effectRef idx="1">
              <a:schemeClr val="dk1"/>
            </a:effectRef>
            <a:fontRef idx="minor">
              <a:schemeClr val="tx1"/>
            </a:fontRef>
          </p:style>
        </p:cxnSp>
        <p:cxnSp>
          <p:nvCxnSpPr>
            <p:cNvPr id="45" name="Connecteur droit 44"/>
            <p:cNvCxnSpPr/>
            <p:nvPr/>
          </p:nvCxnSpPr>
          <p:spPr>
            <a:xfrm>
              <a:off x="3013334" y="3626055"/>
              <a:ext cx="0" cy="461036"/>
            </a:xfrm>
            <a:prstGeom prst="line">
              <a:avLst/>
            </a:prstGeom>
          </p:spPr>
          <p:style>
            <a:lnRef idx="2">
              <a:schemeClr val="dk1"/>
            </a:lnRef>
            <a:fillRef idx="0">
              <a:schemeClr val="dk1"/>
            </a:fillRef>
            <a:effectRef idx="1">
              <a:schemeClr val="dk1"/>
            </a:effectRef>
            <a:fontRef idx="minor">
              <a:schemeClr val="tx1"/>
            </a:fontRef>
          </p:style>
        </p:cxnSp>
        <p:cxnSp>
          <p:nvCxnSpPr>
            <p:cNvPr id="46" name="Connecteur droit 45"/>
            <p:cNvCxnSpPr/>
            <p:nvPr/>
          </p:nvCxnSpPr>
          <p:spPr>
            <a:xfrm>
              <a:off x="3200400" y="3598346"/>
              <a:ext cx="0" cy="461036"/>
            </a:xfrm>
            <a:prstGeom prst="line">
              <a:avLst/>
            </a:prstGeom>
          </p:spPr>
          <p:style>
            <a:lnRef idx="2">
              <a:schemeClr val="dk1"/>
            </a:lnRef>
            <a:fillRef idx="0">
              <a:schemeClr val="dk1"/>
            </a:fillRef>
            <a:effectRef idx="1">
              <a:schemeClr val="dk1"/>
            </a:effectRef>
            <a:fontRef idx="minor">
              <a:schemeClr val="tx1"/>
            </a:fontRef>
          </p:style>
        </p:cxnSp>
        <p:cxnSp>
          <p:nvCxnSpPr>
            <p:cNvPr id="47" name="Connecteur droit 46"/>
            <p:cNvCxnSpPr/>
            <p:nvPr/>
          </p:nvCxnSpPr>
          <p:spPr>
            <a:xfrm>
              <a:off x="3369150" y="3626055"/>
              <a:ext cx="0" cy="461036"/>
            </a:xfrm>
            <a:prstGeom prst="line">
              <a:avLst/>
            </a:prstGeom>
          </p:spPr>
          <p:style>
            <a:lnRef idx="2">
              <a:schemeClr val="dk1"/>
            </a:lnRef>
            <a:fillRef idx="0">
              <a:schemeClr val="dk1"/>
            </a:fillRef>
            <a:effectRef idx="1">
              <a:schemeClr val="dk1"/>
            </a:effectRef>
            <a:fontRef idx="minor">
              <a:schemeClr val="tx1"/>
            </a:fontRef>
          </p:style>
        </p:cxnSp>
        <p:sp>
          <p:nvSpPr>
            <p:cNvPr id="48" name="ZoneTexte 47"/>
            <p:cNvSpPr txBox="1"/>
            <p:nvPr/>
          </p:nvSpPr>
          <p:spPr>
            <a:xfrm>
              <a:off x="1531151" y="1948190"/>
              <a:ext cx="1825097" cy="369332"/>
            </a:xfrm>
            <a:prstGeom prst="rect">
              <a:avLst/>
            </a:prstGeom>
            <a:noFill/>
          </p:spPr>
          <p:txBody>
            <a:bodyPr wrap="square" rtlCol="0">
              <a:spAutoFit/>
            </a:bodyPr>
            <a:lstStyle/>
            <a:p>
              <a:r>
                <a:rPr lang="fr-FR" b="1" dirty="0">
                  <a:solidFill>
                    <a:schemeClr val="accent1"/>
                  </a:solidFill>
                </a:rPr>
                <a:t>e</a:t>
              </a:r>
              <a:r>
                <a:rPr lang="fr-FR" b="1" dirty="0" smtClean="0">
                  <a:solidFill>
                    <a:schemeClr val="accent1"/>
                  </a:solidFill>
                </a:rPr>
                <a:t>(t)</a:t>
              </a:r>
              <a:endParaRPr lang="fr-FR" b="1" dirty="0">
                <a:solidFill>
                  <a:schemeClr val="accent1"/>
                </a:solidFill>
              </a:endParaRPr>
            </a:p>
          </p:txBody>
        </p:sp>
      </p:grpSp>
    </p:spTree>
    <p:extLst>
      <p:ext uri="{BB962C8B-B14F-4D97-AF65-F5344CB8AC3E}">
        <p14:creationId xmlns:p14="http://schemas.microsoft.com/office/powerpoint/2010/main" val="3744161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avec flèche 2"/>
          <p:cNvCxnSpPr/>
          <p:nvPr/>
        </p:nvCxnSpPr>
        <p:spPr>
          <a:xfrm flipV="1">
            <a:off x="2340735" y="1378411"/>
            <a:ext cx="0" cy="24482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 name="Connecteur droit avec flèche 3"/>
          <p:cNvCxnSpPr/>
          <p:nvPr/>
        </p:nvCxnSpPr>
        <p:spPr>
          <a:xfrm>
            <a:off x="2007668" y="3362378"/>
            <a:ext cx="32115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ZoneTexte 4"/>
          <p:cNvSpPr txBox="1"/>
          <p:nvPr/>
        </p:nvSpPr>
        <p:spPr>
          <a:xfrm>
            <a:off x="2491712" y="1247350"/>
            <a:ext cx="936104" cy="369332"/>
          </a:xfrm>
          <a:prstGeom prst="rect">
            <a:avLst/>
          </a:prstGeom>
          <a:noFill/>
        </p:spPr>
        <p:txBody>
          <a:bodyPr wrap="square" rtlCol="0">
            <a:spAutoFit/>
          </a:bodyPr>
          <a:lstStyle/>
          <a:p>
            <a:r>
              <a:rPr lang="fr-FR" dirty="0">
                <a:solidFill>
                  <a:srgbClr val="FF0000"/>
                </a:solidFill>
              </a:rPr>
              <a:t>x</a:t>
            </a:r>
            <a:r>
              <a:rPr lang="fr-FR" dirty="0" smtClean="0">
                <a:solidFill>
                  <a:srgbClr val="FF0000"/>
                </a:solidFill>
              </a:rPr>
              <a:t>(t)</a:t>
            </a:r>
            <a:endParaRPr lang="fr-FR" dirty="0">
              <a:solidFill>
                <a:srgbClr val="FF0000"/>
              </a:solidFill>
            </a:endParaRPr>
          </a:p>
        </p:txBody>
      </p:sp>
      <p:sp>
        <p:nvSpPr>
          <p:cNvPr id="6" name="Forme libre 5"/>
          <p:cNvSpPr/>
          <p:nvPr/>
        </p:nvSpPr>
        <p:spPr>
          <a:xfrm>
            <a:off x="2381423" y="1654711"/>
            <a:ext cx="2645671" cy="1721521"/>
          </a:xfrm>
          <a:custGeom>
            <a:avLst/>
            <a:gdLst>
              <a:gd name="connsiteX0" fmla="*/ 0 w 2535382"/>
              <a:gd name="connsiteY0" fmla="*/ 1707667 h 1721521"/>
              <a:gd name="connsiteX1" fmla="*/ 207818 w 2535382"/>
              <a:gd name="connsiteY1" fmla="*/ 890249 h 1721521"/>
              <a:gd name="connsiteX2" fmla="*/ 1080655 w 2535382"/>
              <a:gd name="connsiteY2" fmla="*/ 17412 h 1721521"/>
              <a:gd name="connsiteX3" fmla="*/ 2092036 w 2535382"/>
              <a:gd name="connsiteY3" fmla="*/ 419194 h 1721521"/>
              <a:gd name="connsiteX4" fmla="*/ 2535382 w 2535382"/>
              <a:gd name="connsiteY4" fmla="*/ 1721521 h 1721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382" h="1721521">
                <a:moveTo>
                  <a:pt x="0" y="1707667"/>
                </a:moveTo>
                <a:cubicBezTo>
                  <a:pt x="13854" y="1439812"/>
                  <a:pt x="27709" y="1171958"/>
                  <a:pt x="207818" y="890249"/>
                </a:cubicBezTo>
                <a:cubicBezTo>
                  <a:pt x="387927" y="608540"/>
                  <a:pt x="766619" y="95921"/>
                  <a:pt x="1080655" y="17412"/>
                </a:cubicBezTo>
                <a:cubicBezTo>
                  <a:pt x="1394691" y="-61097"/>
                  <a:pt x="1849581" y="135176"/>
                  <a:pt x="2092036" y="419194"/>
                </a:cubicBezTo>
                <a:cubicBezTo>
                  <a:pt x="2334491" y="703212"/>
                  <a:pt x="2434936" y="1212366"/>
                  <a:pt x="2535382" y="172152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1919973" y="2732246"/>
            <a:ext cx="427722" cy="369332"/>
          </a:xfrm>
          <a:prstGeom prst="rect">
            <a:avLst/>
          </a:prstGeom>
          <a:noFill/>
        </p:spPr>
        <p:txBody>
          <a:bodyPr wrap="square" rtlCol="0">
            <a:spAutoFit/>
          </a:bodyPr>
          <a:lstStyle/>
          <a:p>
            <a:r>
              <a:rPr lang="fr-FR" dirty="0" smtClean="0"/>
              <a:t> q</a:t>
            </a:r>
            <a:endParaRPr lang="fr-FR" dirty="0"/>
          </a:p>
        </p:txBody>
      </p:sp>
      <p:sp>
        <p:nvSpPr>
          <p:cNvPr id="8" name="ZoneTexte 7"/>
          <p:cNvSpPr txBox="1"/>
          <p:nvPr/>
        </p:nvSpPr>
        <p:spPr>
          <a:xfrm>
            <a:off x="1953701" y="2233215"/>
            <a:ext cx="427722" cy="369332"/>
          </a:xfrm>
          <a:prstGeom prst="rect">
            <a:avLst/>
          </a:prstGeom>
          <a:noFill/>
        </p:spPr>
        <p:txBody>
          <a:bodyPr wrap="square" rtlCol="0">
            <a:spAutoFit/>
          </a:bodyPr>
          <a:lstStyle/>
          <a:p>
            <a:r>
              <a:rPr lang="fr-FR" dirty="0" smtClean="0"/>
              <a:t>2q</a:t>
            </a:r>
            <a:endParaRPr lang="fr-FR" dirty="0"/>
          </a:p>
        </p:txBody>
      </p:sp>
      <p:sp>
        <p:nvSpPr>
          <p:cNvPr id="9" name="ZoneTexte 8"/>
          <p:cNvSpPr txBox="1"/>
          <p:nvPr/>
        </p:nvSpPr>
        <p:spPr>
          <a:xfrm>
            <a:off x="1926398" y="1729021"/>
            <a:ext cx="427722" cy="369332"/>
          </a:xfrm>
          <a:prstGeom prst="rect">
            <a:avLst/>
          </a:prstGeom>
          <a:noFill/>
        </p:spPr>
        <p:txBody>
          <a:bodyPr wrap="square" rtlCol="0">
            <a:spAutoFit/>
          </a:bodyPr>
          <a:lstStyle/>
          <a:p>
            <a:r>
              <a:rPr lang="fr-FR" dirty="0"/>
              <a:t>3</a:t>
            </a:r>
            <a:r>
              <a:rPr lang="fr-FR" dirty="0" smtClean="0"/>
              <a:t>q</a:t>
            </a:r>
            <a:endParaRPr lang="fr-FR" dirty="0"/>
          </a:p>
        </p:txBody>
      </p:sp>
      <p:cxnSp>
        <p:nvCxnSpPr>
          <p:cNvPr id="10" name="Connecteur droit 9"/>
          <p:cNvCxnSpPr/>
          <p:nvPr/>
        </p:nvCxnSpPr>
        <p:spPr>
          <a:xfrm>
            <a:off x="2354120" y="2947864"/>
            <a:ext cx="2851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2347695" y="2505115"/>
            <a:ext cx="2851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2340735" y="2058178"/>
            <a:ext cx="2851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a:off x="2354120" y="1616682"/>
            <a:ext cx="2851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2491712" y="2544960"/>
            <a:ext cx="0" cy="81358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2766022" y="2007902"/>
            <a:ext cx="0" cy="13180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a:off x="4283968" y="1867791"/>
            <a:ext cx="0" cy="147373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a:off x="4691142" y="2233215"/>
            <a:ext cx="5195" cy="11040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a:off x="4948368" y="2916912"/>
            <a:ext cx="0" cy="46907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4" name="Forme libre 13"/>
          <p:cNvSpPr/>
          <p:nvPr/>
        </p:nvSpPr>
        <p:spPr>
          <a:xfrm>
            <a:off x="2355881" y="3211837"/>
            <a:ext cx="69273" cy="443346"/>
          </a:xfrm>
          <a:custGeom>
            <a:avLst/>
            <a:gdLst>
              <a:gd name="connsiteX0" fmla="*/ 0 w 69273"/>
              <a:gd name="connsiteY0" fmla="*/ 443346 h 443346"/>
              <a:gd name="connsiteX1" fmla="*/ 69273 w 69273"/>
              <a:gd name="connsiteY1" fmla="*/ 0 h 443346"/>
              <a:gd name="connsiteX2" fmla="*/ 69273 w 69273"/>
              <a:gd name="connsiteY2" fmla="*/ 0 h 443346"/>
            </a:gdLst>
            <a:ahLst/>
            <a:cxnLst>
              <a:cxn ang="0">
                <a:pos x="connsiteX0" y="connsiteY0"/>
              </a:cxn>
              <a:cxn ang="0">
                <a:pos x="connsiteX1" y="connsiteY1"/>
              </a:cxn>
              <a:cxn ang="0">
                <a:pos x="connsiteX2" y="connsiteY2"/>
              </a:cxn>
            </a:cxnLst>
            <a:rect l="l" t="t" r="r" b="b"/>
            <a:pathLst>
              <a:path w="69273" h="443346">
                <a:moveTo>
                  <a:pt x="0" y="443346"/>
                </a:moveTo>
                <a:lnTo>
                  <a:pt x="69273" y="0"/>
                </a:lnTo>
                <a:lnTo>
                  <a:pt x="6927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14"/>
          <p:cNvCxnSpPr/>
          <p:nvPr/>
        </p:nvCxnSpPr>
        <p:spPr>
          <a:xfrm>
            <a:off x="2417881" y="3235381"/>
            <a:ext cx="0" cy="461036"/>
          </a:xfrm>
          <a:prstGeom prst="line">
            <a:avLst/>
          </a:prstGeom>
        </p:spPr>
        <p:style>
          <a:lnRef idx="2">
            <a:schemeClr val="dk1"/>
          </a:lnRef>
          <a:fillRef idx="0">
            <a:schemeClr val="dk1"/>
          </a:fillRef>
          <a:effectRef idx="1">
            <a:schemeClr val="dk1"/>
          </a:effectRef>
          <a:fontRef idx="minor">
            <a:schemeClr val="tx1"/>
          </a:fontRef>
        </p:style>
      </p:cxnSp>
      <p:sp>
        <p:nvSpPr>
          <p:cNvPr id="19" name="Forme libre 18"/>
          <p:cNvSpPr/>
          <p:nvPr/>
        </p:nvSpPr>
        <p:spPr>
          <a:xfrm>
            <a:off x="2758422" y="3199106"/>
            <a:ext cx="396914" cy="512084"/>
          </a:xfrm>
          <a:custGeom>
            <a:avLst/>
            <a:gdLst>
              <a:gd name="connsiteX0" fmla="*/ 0 w 396914"/>
              <a:gd name="connsiteY0" fmla="*/ 512084 h 512084"/>
              <a:gd name="connsiteX1" fmla="*/ 346363 w 396914"/>
              <a:gd name="connsiteY1" fmla="*/ 41029 h 512084"/>
              <a:gd name="connsiteX2" fmla="*/ 387927 w 396914"/>
              <a:gd name="connsiteY2" fmla="*/ 54884 h 512084"/>
            </a:gdLst>
            <a:ahLst/>
            <a:cxnLst>
              <a:cxn ang="0">
                <a:pos x="connsiteX0" y="connsiteY0"/>
              </a:cxn>
              <a:cxn ang="0">
                <a:pos x="connsiteX1" y="connsiteY1"/>
              </a:cxn>
              <a:cxn ang="0">
                <a:pos x="connsiteX2" y="connsiteY2"/>
              </a:cxn>
            </a:cxnLst>
            <a:rect l="l" t="t" r="r" b="b"/>
            <a:pathLst>
              <a:path w="396914" h="512084">
                <a:moveTo>
                  <a:pt x="0" y="512084"/>
                </a:moveTo>
                <a:cubicBezTo>
                  <a:pt x="140854" y="314656"/>
                  <a:pt x="281709" y="117229"/>
                  <a:pt x="346363" y="41029"/>
                </a:cubicBezTo>
                <a:cubicBezTo>
                  <a:pt x="411018" y="-35171"/>
                  <a:pt x="399472" y="9856"/>
                  <a:pt x="387927" y="548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orme libre 25"/>
          <p:cNvSpPr/>
          <p:nvPr/>
        </p:nvSpPr>
        <p:spPr>
          <a:xfrm>
            <a:off x="5015567" y="3211837"/>
            <a:ext cx="89285" cy="525813"/>
          </a:xfrm>
          <a:custGeom>
            <a:avLst/>
            <a:gdLst>
              <a:gd name="connsiteX0" fmla="*/ 0 w 178570"/>
              <a:gd name="connsiteY0" fmla="*/ 0 h 466352"/>
              <a:gd name="connsiteX1" fmla="*/ 166255 w 178570"/>
              <a:gd name="connsiteY1" fmla="*/ 429491 h 466352"/>
              <a:gd name="connsiteX2" fmla="*/ 166255 w 178570"/>
              <a:gd name="connsiteY2" fmla="*/ 443346 h 466352"/>
              <a:gd name="connsiteX3" fmla="*/ 166255 w 178570"/>
              <a:gd name="connsiteY3" fmla="*/ 443346 h 466352"/>
              <a:gd name="connsiteX4" fmla="*/ 166255 w 178570"/>
              <a:gd name="connsiteY4" fmla="*/ 443346 h 466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70" h="466352">
                <a:moveTo>
                  <a:pt x="0" y="0"/>
                </a:moveTo>
                <a:cubicBezTo>
                  <a:pt x="55418" y="143164"/>
                  <a:pt x="138546" y="355600"/>
                  <a:pt x="166255" y="429491"/>
                </a:cubicBezTo>
                <a:cubicBezTo>
                  <a:pt x="193964" y="503382"/>
                  <a:pt x="166255" y="443346"/>
                  <a:pt x="166255" y="443346"/>
                </a:cubicBezTo>
                <a:lnTo>
                  <a:pt x="166255" y="443346"/>
                </a:lnTo>
                <a:lnTo>
                  <a:pt x="166255" y="4433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0" name="Connecteur droit 29"/>
          <p:cNvCxnSpPr/>
          <p:nvPr/>
        </p:nvCxnSpPr>
        <p:spPr>
          <a:xfrm>
            <a:off x="4850852" y="3193372"/>
            <a:ext cx="0" cy="461036"/>
          </a:xfrm>
          <a:prstGeom prst="line">
            <a:avLst/>
          </a:prstGeom>
        </p:spPr>
        <p:style>
          <a:lnRef idx="2">
            <a:schemeClr val="dk1"/>
          </a:lnRef>
          <a:fillRef idx="0">
            <a:schemeClr val="dk1"/>
          </a:fillRef>
          <a:effectRef idx="1">
            <a:schemeClr val="dk1"/>
          </a:effectRef>
          <a:fontRef idx="minor">
            <a:schemeClr val="tx1"/>
          </a:fontRef>
        </p:style>
      </p:cxnSp>
      <p:sp>
        <p:nvSpPr>
          <p:cNvPr id="25" name="Forme libre 24"/>
          <p:cNvSpPr/>
          <p:nvPr/>
        </p:nvSpPr>
        <p:spPr>
          <a:xfrm>
            <a:off x="4836997" y="3181869"/>
            <a:ext cx="178570" cy="466352"/>
          </a:xfrm>
          <a:custGeom>
            <a:avLst/>
            <a:gdLst>
              <a:gd name="connsiteX0" fmla="*/ 0 w 178570"/>
              <a:gd name="connsiteY0" fmla="*/ 0 h 466352"/>
              <a:gd name="connsiteX1" fmla="*/ 166255 w 178570"/>
              <a:gd name="connsiteY1" fmla="*/ 429491 h 466352"/>
              <a:gd name="connsiteX2" fmla="*/ 166255 w 178570"/>
              <a:gd name="connsiteY2" fmla="*/ 443346 h 466352"/>
              <a:gd name="connsiteX3" fmla="*/ 166255 w 178570"/>
              <a:gd name="connsiteY3" fmla="*/ 443346 h 466352"/>
              <a:gd name="connsiteX4" fmla="*/ 166255 w 178570"/>
              <a:gd name="connsiteY4" fmla="*/ 443346 h 466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70" h="466352">
                <a:moveTo>
                  <a:pt x="0" y="0"/>
                </a:moveTo>
                <a:cubicBezTo>
                  <a:pt x="55418" y="143164"/>
                  <a:pt x="138546" y="355600"/>
                  <a:pt x="166255" y="429491"/>
                </a:cubicBezTo>
                <a:cubicBezTo>
                  <a:pt x="193964" y="503382"/>
                  <a:pt x="166255" y="443346"/>
                  <a:pt x="166255" y="443346"/>
                </a:cubicBezTo>
                <a:lnTo>
                  <a:pt x="166255" y="443346"/>
                </a:lnTo>
                <a:lnTo>
                  <a:pt x="166255" y="4433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7" name="Connecteur droit 26"/>
          <p:cNvCxnSpPr/>
          <p:nvPr/>
        </p:nvCxnSpPr>
        <p:spPr>
          <a:xfrm>
            <a:off x="2523288" y="3253071"/>
            <a:ext cx="0" cy="461036"/>
          </a:xfrm>
          <a:prstGeom prst="line">
            <a:avLst/>
          </a:prstGeom>
        </p:spPr>
        <p:style>
          <a:lnRef idx="2">
            <a:schemeClr val="dk1"/>
          </a:lnRef>
          <a:fillRef idx="0">
            <a:schemeClr val="dk1"/>
          </a:fillRef>
          <a:effectRef idx="1">
            <a:schemeClr val="dk1"/>
          </a:effectRef>
          <a:fontRef idx="minor">
            <a:schemeClr val="tx1"/>
          </a:fontRef>
        </p:style>
      </p:cxnSp>
      <p:cxnSp>
        <p:nvCxnSpPr>
          <p:cNvPr id="28" name="Connecteur droit 27"/>
          <p:cNvCxnSpPr/>
          <p:nvPr/>
        </p:nvCxnSpPr>
        <p:spPr>
          <a:xfrm>
            <a:off x="2766022" y="3235269"/>
            <a:ext cx="0" cy="461036"/>
          </a:xfrm>
          <a:prstGeom prst="line">
            <a:avLst/>
          </a:prstGeom>
        </p:spPr>
        <p:style>
          <a:lnRef idx="2">
            <a:schemeClr val="dk1"/>
          </a:lnRef>
          <a:fillRef idx="0">
            <a:schemeClr val="dk1"/>
          </a:fillRef>
          <a:effectRef idx="1">
            <a:schemeClr val="dk1"/>
          </a:effectRef>
          <a:fontRef idx="minor">
            <a:schemeClr val="tx1"/>
          </a:fontRef>
        </p:style>
      </p:cxnSp>
      <p:cxnSp>
        <p:nvCxnSpPr>
          <p:cNvPr id="29" name="Connecteur droit 28"/>
          <p:cNvCxnSpPr/>
          <p:nvPr/>
        </p:nvCxnSpPr>
        <p:spPr>
          <a:xfrm>
            <a:off x="4702354" y="3187567"/>
            <a:ext cx="0" cy="461036"/>
          </a:xfrm>
          <a:prstGeom prst="line">
            <a:avLst/>
          </a:prstGeom>
        </p:spPr>
        <p:style>
          <a:lnRef idx="2">
            <a:schemeClr val="dk1"/>
          </a:lnRef>
          <a:fillRef idx="0">
            <a:schemeClr val="dk1"/>
          </a:fillRef>
          <a:effectRef idx="1">
            <a:schemeClr val="dk1"/>
          </a:effectRef>
          <a:fontRef idx="minor">
            <a:schemeClr val="tx1"/>
          </a:fontRef>
        </p:style>
      </p:cxnSp>
      <p:cxnSp>
        <p:nvCxnSpPr>
          <p:cNvPr id="31" name="Connecteur droit 30"/>
          <p:cNvCxnSpPr/>
          <p:nvPr/>
        </p:nvCxnSpPr>
        <p:spPr>
          <a:xfrm>
            <a:off x="5005747" y="3164179"/>
            <a:ext cx="0" cy="461036"/>
          </a:xfrm>
          <a:prstGeom prst="line">
            <a:avLst/>
          </a:prstGeom>
        </p:spPr>
        <p:style>
          <a:lnRef idx="2">
            <a:schemeClr val="dk1"/>
          </a:lnRef>
          <a:fillRef idx="0">
            <a:schemeClr val="dk1"/>
          </a:fillRef>
          <a:effectRef idx="1">
            <a:schemeClr val="dk1"/>
          </a:effectRef>
          <a:fontRef idx="minor">
            <a:schemeClr val="tx1"/>
          </a:fontRef>
        </p:style>
      </p:cxnSp>
      <p:sp>
        <p:nvSpPr>
          <p:cNvPr id="32" name="ZoneTexte 31"/>
          <p:cNvSpPr txBox="1"/>
          <p:nvPr/>
        </p:nvSpPr>
        <p:spPr>
          <a:xfrm>
            <a:off x="3123271" y="1247350"/>
            <a:ext cx="1825097" cy="369332"/>
          </a:xfrm>
          <a:prstGeom prst="rect">
            <a:avLst/>
          </a:prstGeom>
          <a:noFill/>
        </p:spPr>
        <p:txBody>
          <a:bodyPr wrap="square" rtlCol="0">
            <a:spAutoFit/>
          </a:bodyPr>
          <a:lstStyle/>
          <a:p>
            <a:r>
              <a:rPr lang="fr-FR" b="1" dirty="0">
                <a:solidFill>
                  <a:schemeClr val="accent1"/>
                </a:solidFill>
              </a:rPr>
              <a:t>e</a:t>
            </a:r>
            <a:r>
              <a:rPr lang="fr-FR" b="1" dirty="0" smtClean="0">
                <a:solidFill>
                  <a:schemeClr val="accent1"/>
                </a:solidFill>
              </a:rPr>
              <a:t>(t)</a:t>
            </a:r>
            <a:endParaRPr lang="fr-FR" b="1" dirty="0">
              <a:solidFill>
                <a:schemeClr val="accent1"/>
              </a:solidFill>
            </a:endParaRPr>
          </a:p>
        </p:txBody>
      </p:sp>
      <p:cxnSp>
        <p:nvCxnSpPr>
          <p:cNvPr id="35" name="Connecteur droit 34"/>
          <p:cNvCxnSpPr/>
          <p:nvPr/>
        </p:nvCxnSpPr>
        <p:spPr>
          <a:xfrm>
            <a:off x="3203848" y="3181746"/>
            <a:ext cx="0" cy="461036"/>
          </a:xfrm>
          <a:prstGeom prst="line">
            <a:avLst/>
          </a:prstGeom>
        </p:spPr>
        <p:style>
          <a:lnRef idx="2">
            <a:schemeClr val="dk1"/>
          </a:lnRef>
          <a:fillRef idx="0">
            <a:schemeClr val="dk1"/>
          </a:fillRef>
          <a:effectRef idx="1">
            <a:schemeClr val="dk1"/>
          </a:effectRef>
          <a:fontRef idx="minor">
            <a:schemeClr val="tx1"/>
          </a:fontRef>
        </p:style>
      </p:cxnSp>
      <p:cxnSp>
        <p:nvCxnSpPr>
          <p:cNvPr id="36" name="Connecteur droit 35"/>
          <p:cNvCxnSpPr/>
          <p:nvPr/>
        </p:nvCxnSpPr>
        <p:spPr>
          <a:xfrm>
            <a:off x="3203848" y="1867791"/>
            <a:ext cx="0" cy="146951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8" name="Forme libre 37"/>
          <p:cNvSpPr/>
          <p:nvPr/>
        </p:nvSpPr>
        <p:spPr>
          <a:xfrm>
            <a:off x="2535382" y="3227238"/>
            <a:ext cx="235527" cy="471926"/>
          </a:xfrm>
          <a:custGeom>
            <a:avLst/>
            <a:gdLst>
              <a:gd name="connsiteX0" fmla="*/ 0 w 235527"/>
              <a:gd name="connsiteY0" fmla="*/ 471926 h 471926"/>
              <a:gd name="connsiteX1" fmla="*/ 193963 w 235527"/>
              <a:gd name="connsiteY1" fmla="*/ 28580 h 471926"/>
              <a:gd name="connsiteX2" fmla="*/ 235527 w 235527"/>
              <a:gd name="connsiteY2" fmla="*/ 42435 h 471926"/>
              <a:gd name="connsiteX3" fmla="*/ 235527 w 235527"/>
              <a:gd name="connsiteY3" fmla="*/ 42435 h 471926"/>
            </a:gdLst>
            <a:ahLst/>
            <a:cxnLst>
              <a:cxn ang="0">
                <a:pos x="connsiteX0" y="connsiteY0"/>
              </a:cxn>
              <a:cxn ang="0">
                <a:pos x="connsiteX1" y="connsiteY1"/>
              </a:cxn>
              <a:cxn ang="0">
                <a:pos x="connsiteX2" y="connsiteY2"/>
              </a:cxn>
              <a:cxn ang="0">
                <a:pos x="connsiteX3" y="connsiteY3"/>
              </a:cxn>
            </a:cxnLst>
            <a:rect l="l" t="t" r="r" b="b"/>
            <a:pathLst>
              <a:path w="235527" h="471926">
                <a:moveTo>
                  <a:pt x="0" y="471926"/>
                </a:moveTo>
                <a:cubicBezTo>
                  <a:pt x="77354" y="286044"/>
                  <a:pt x="154709" y="100162"/>
                  <a:pt x="193963" y="28580"/>
                </a:cubicBezTo>
                <a:cubicBezTo>
                  <a:pt x="233218" y="-43002"/>
                  <a:pt x="235527" y="42435"/>
                  <a:pt x="235527" y="42435"/>
                </a:cubicBezTo>
                <a:lnTo>
                  <a:pt x="235527" y="4243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Forme libre 38"/>
          <p:cNvSpPr/>
          <p:nvPr/>
        </p:nvSpPr>
        <p:spPr>
          <a:xfrm>
            <a:off x="2438400" y="3283527"/>
            <a:ext cx="83127" cy="443346"/>
          </a:xfrm>
          <a:custGeom>
            <a:avLst/>
            <a:gdLst>
              <a:gd name="connsiteX0" fmla="*/ 0 w 83127"/>
              <a:gd name="connsiteY0" fmla="*/ 443346 h 443346"/>
              <a:gd name="connsiteX1" fmla="*/ 83127 w 83127"/>
              <a:gd name="connsiteY1" fmla="*/ 0 h 443346"/>
              <a:gd name="connsiteX2" fmla="*/ 83127 w 83127"/>
              <a:gd name="connsiteY2" fmla="*/ 0 h 443346"/>
            </a:gdLst>
            <a:ahLst/>
            <a:cxnLst>
              <a:cxn ang="0">
                <a:pos x="connsiteX0" y="connsiteY0"/>
              </a:cxn>
              <a:cxn ang="0">
                <a:pos x="connsiteX1" y="connsiteY1"/>
              </a:cxn>
              <a:cxn ang="0">
                <a:pos x="connsiteX2" y="connsiteY2"/>
              </a:cxn>
            </a:cxnLst>
            <a:rect l="l" t="t" r="r" b="b"/>
            <a:pathLst>
              <a:path w="83127" h="443346">
                <a:moveTo>
                  <a:pt x="0" y="443346"/>
                </a:moveTo>
                <a:lnTo>
                  <a:pt x="83127" y="0"/>
                </a:lnTo>
                <a:lnTo>
                  <a:pt x="83127"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4" name="Connecteur droit 43"/>
          <p:cNvCxnSpPr/>
          <p:nvPr/>
        </p:nvCxnSpPr>
        <p:spPr>
          <a:xfrm>
            <a:off x="4303486" y="3217093"/>
            <a:ext cx="0" cy="461036"/>
          </a:xfrm>
          <a:prstGeom prst="line">
            <a:avLst/>
          </a:prstGeom>
        </p:spPr>
        <p:style>
          <a:lnRef idx="2">
            <a:schemeClr val="dk1"/>
          </a:lnRef>
          <a:fillRef idx="0">
            <a:schemeClr val="dk1"/>
          </a:fillRef>
          <a:effectRef idx="1">
            <a:schemeClr val="dk1"/>
          </a:effectRef>
          <a:fontRef idx="minor">
            <a:schemeClr val="tx1"/>
          </a:fontRef>
        </p:style>
      </p:cxnSp>
      <p:sp>
        <p:nvSpPr>
          <p:cNvPr id="45" name="Forme libre 44"/>
          <p:cNvSpPr/>
          <p:nvPr/>
        </p:nvSpPr>
        <p:spPr>
          <a:xfrm>
            <a:off x="3214255" y="3149767"/>
            <a:ext cx="1097587" cy="514523"/>
          </a:xfrm>
          <a:custGeom>
            <a:avLst/>
            <a:gdLst>
              <a:gd name="connsiteX0" fmla="*/ 0 w 1097587"/>
              <a:gd name="connsiteY0" fmla="*/ 493978 h 514523"/>
              <a:gd name="connsiteX1" fmla="*/ 263236 w 1097587"/>
              <a:gd name="connsiteY1" fmla="*/ 36778 h 514523"/>
              <a:gd name="connsiteX2" fmla="*/ 872836 w 1097587"/>
              <a:gd name="connsiteY2" fmla="*/ 78342 h 514523"/>
              <a:gd name="connsiteX3" fmla="*/ 1066800 w 1097587"/>
              <a:gd name="connsiteY3" fmla="*/ 480124 h 514523"/>
              <a:gd name="connsiteX4" fmla="*/ 1094509 w 1097587"/>
              <a:gd name="connsiteY4" fmla="*/ 466269 h 514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7" h="514523">
                <a:moveTo>
                  <a:pt x="0" y="493978"/>
                </a:moveTo>
                <a:cubicBezTo>
                  <a:pt x="58881" y="300014"/>
                  <a:pt x="117763" y="106051"/>
                  <a:pt x="263236" y="36778"/>
                </a:cubicBezTo>
                <a:cubicBezTo>
                  <a:pt x="408709" y="-32495"/>
                  <a:pt x="738909" y="4451"/>
                  <a:pt x="872836" y="78342"/>
                </a:cubicBezTo>
                <a:cubicBezTo>
                  <a:pt x="1006763" y="152233"/>
                  <a:pt x="1029855" y="415470"/>
                  <a:pt x="1066800" y="480124"/>
                </a:cubicBezTo>
                <a:cubicBezTo>
                  <a:pt x="1103745" y="544778"/>
                  <a:pt x="1099127" y="505523"/>
                  <a:pt x="1094509" y="46626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Forme libre 45"/>
          <p:cNvSpPr/>
          <p:nvPr/>
        </p:nvSpPr>
        <p:spPr>
          <a:xfrm>
            <a:off x="4308764" y="3214255"/>
            <a:ext cx="346363" cy="387927"/>
          </a:xfrm>
          <a:custGeom>
            <a:avLst/>
            <a:gdLst>
              <a:gd name="connsiteX0" fmla="*/ 0 w 346363"/>
              <a:gd name="connsiteY0" fmla="*/ 0 h 387927"/>
              <a:gd name="connsiteX1" fmla="*/ 346363 w 346363"/>
              <a:gd name="connsiteY1" fmla="*/ 387927 h 387927"/>
              <a:gd name="connsiteX2" fmla="*/ 346363 w 346363"/>
              <a:gd name="connsiteY2" fmla="*/ 387927 h 387927"/>
              <a:gd name="connsiteX3" fmla="*/ 346363 w 346363"/>
              <a:gd name="connsiteY3" fmla="*/ 387927 h 387927"/>
            </a:gdLst>
            <a:ahLst/>
            <a:cxnLst>
              <a:cxn ang="0">
                <a:pos x="connsiteX0" y="connsiteY0"/>
              </a:cxn>
              <a:cxn ang="0">
                <a:pos x="connsiteX1" y="connsiteY1"/>
              </a:cxn>
              <a:cxn ang="0">
                <a:pos x="connsiteX2" y="connsiteY2"/>
              </a:cxn>
              <a:cxn ang="0">
                <a:pos x="connsiteX3" y="connsiteY3"/>
              </a:cxn>
            </a:cxnLst>
            <a:rect l="l" t="t" r="r" b="b"/>
            <a:pathLst>
              <a:path w="346363" h="387927">
                <a:moveTo>
                  <a:pt x="0" y="0"/>
                </a:moveTo>
                <a:lnTo>
                  <a:pt x="346363" y="387927"/>
                </a:lnTo>
                <a:lnTo>
                  <a:pt x="346363" y="387927"/>
                </a:lnTo>
                <a:lnTo>
                  <a:pt x="346363" y="38792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Forme libre 46"/>
          <p:cNvSpPr/>
          <p:nvPr/>
        </p:nvSpPr>
        <p:spPr>
          <a:xfrm>
            <a:off x="4710545" y="3200400"/>
            <a:ext cx="124691" cy="415636"/>
          </a:xfrm>
          <a:custGeom>
            <a:avLst/>
            <a:gdLst>
              <a:gd name="connsiteX0" fmla="*/ 0 w 124691"/>
              <a:gd name="connsiteY0" fmla="*/ 0 h 415636"/>
              <a:gd name="connsiteX1" fmla="*/ 124691 w 124691"/>
              <a:gd name="connsiteY1" fmla="*/ 415636 h 415636"/>
              <a:gd name="connsiteX2" fmla="*/ 124691 w 124691"/>
              <a:gd name="connsiteY2" fmla="*/ 415636 h 415636"/>
            </a:gdLst>
            <a:ahLst/>
            <a:cxnLst>
              <a:cxn ang="0">
                <a:pos x="connsiteX0" y="connsiteY0"/>
              </a:cxn>
              <a:cxn ang="0">
                <a:pos x="connsiteX1" y="connsiteY1"/>
              </a:cxn>
              <a:cxn ang="0">
                <a:pos x="connsiteX2" y="connsiteY2"/>
              </a:cxn>
            </a:cxnLst>
            <a:rect l="l" t="t" r="r" b="b"/>
            <a:pathLst>
              <a:path w="124691" h="415636">
                <a:moveTo>
                  <a:pt x="0" y="0"/>
                </a:moveTo>
                <a:lnTo>
                  <a:pt x="124691" y="415636"/>
                </a:lnTo>
                <a:lnTo>
                  <a:pt x="124691" y="41563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47"/>
          <p:cNvSpPr/>
          <p:nvPr/>
        </p:nvSpPr>
        <p:spPr>
          <a:xfrm>
            <a:off x="467544" y="4941168"/>
            <a:ext cx="8676456" cy="369332"/>
          </a:xfrm>
          <a:prstGeom prst="rect">
            <a:avLst/>
          </a:prstGeom>
        </p:spPr>
        <p:txBody>
          <a:bodyPr wrap="square">
            <a:spAutoFit/>
          </a:bodyPr>
          <a:lstStyle/>
          <a:p>
            <a:r>
              <a:rPr lang="fr-FR" dirty="0"/>
              <a:t>In </a:t>
            </a:r>
            <a:r>
              <a:rPr lang="fr-FR" dirty="0" smtClean="0"/>
              <a:t>Rounded </a:t>
            </a:r>
            <a:r>
              <a:rPr lang="fr-FR" dirty="0" err="1" smtClean="0"/>
              <a:t>Number</a:t>
            </a:r>
            <a:r>
              <a:rPr lang="fr-FR" dirty="0" smtClean="0"/>
              <a:t> </a:t>
            </a:r>
            <a:r>
              <a:rPr lang="fr-FR" dirty="0" err="1" smtClean="0"/>
              <a:t>Quantization</a:t>
            </a:r>
            <a:r>
              <a:rPr lang="fr-FR" dirty="0"/>
              <a:t>, the </a:t>
            </a:r>
            <a:r>
              <a:rPr lang="fr-FR" dirty="0" err="1"/>
              <a:t>error</a:t>
            </a:r>
            <a:r>
              <a:rPr lang="fr-FR" dirty="0"/>
              <a:t> </a:t>
            </a:r>
            <a:r>
              <a:rPr lang="fr-FR" dirty="0" err="1"/>
              <a:t>is</a:t>
            </a:r>
            <a:r>
              <a:rPr lang="fr-FR" dirty="0"/>
              <a:t> </a:t>
            </a:r>
            <a:r>
              <a:rPr lang="fr-FR" dirty="0" err="1"/>
              <a:t>such</a:t>
            </a:r>
            <a:r>
              <a:rPr lang="fr-FR" dirty="0"/>
              <a:t> </a:t>
            </a:r>
            <a:r>
              <a:rPr lang="fr-FR" dirty="0" err="1"/>
              <a:t>that</a:t>
            </a:r>
            <a:r>
              <a:rPr lang="fr-FR" dirty="0"/>
              <a:t>     </a:t>
            </a:r>
            <a:r>
              <a:rPr lang="fr-FR" dirty="0" smtClean="0"/>
              <a:t>- q/2  ≤ </a:t>
            </a:r>
            <a:r>
              <a:rPr lang="fr-FR" dirty="0"/>
              <a:t>e(t) ≤ </a:t>
            </a:r>
            <a:r>
              <a:rPr lang="fr-FR" dirty="0" smtClean="0"/>
              <a:t> + q/2</a:t>
            </a:r>
            <a:endParaRPr lang="fr-FR" dirty="0"/>
          </a:p>
        </p:txBody>
      </p:sp>
    </p:spTree>
    <p:extLst>
      <p:ext uri="{BB962C8B-B14F-4D97-AF65-F5344CB8AC3E}">
        <p14:creationId xmlns:p14="http://schemas.microsoft.com/office/powerpoint/2010/main" val="13358384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51520" y="188640"/>
            <a:ext cx="8712968" cy="1470025"/>
          </a:xfrm>
        </p:spPr>
        <p:txBody>
          <a:bodyPr/>
          <a:lstStyle/>
          <a:p>
            <a:r>
              <a:rPr lang="fr-FR" dirty="0" smtClean="0"/>
              <a:t>Fourier </a:t>
            </a:r>
            <a:r>
              <a:rPr lang="fr-FR" dirty="0" err="1" smtClean="0"/>
              <a:t>Transform</a:t>
            </a:r>
            <a:r>
              <a:rPr lang="fr-FR" dirty="0" smtClean="0"/>
              <a:t> of  a </a:t>
            </a:r>
            <a:r>
              <a:rPr lang="fr-FR" dirty="0" err="1" smtClean="0"/>
              <a:t>discrete</a:t>
            </a:r>
            <a:r>
              <a:rPr lang="fr-FR" dirty="0" smtClean="0"/>
              <a:t> signal</a:t>
            </a:r>
            <a:endParaRPr lang="fr-FR" dirty="0"/>
          </a:p>
        </p:txBody>
      </p:sp>
      <mc:AlternateContent xmlns:mc="http://schemas.openxmlformats.org/markup-compatibility/2006" xmlns:a14="http://schemas.microsoft.com/office/drawing/2010/main">
        <mc:Choice Requires="a14">
          <p:sp>
            <p:nvSpPr>
              <p:cNvPr id="3" name="Sous-titre 2"/>
              <p:cNvSpPr>
                <a:spLocks noGrp="1"/>
              </p:cNvSpPr>
              <p:nvPr>
                <p:ph type="subTitle" idx="1"/>
              </p:nvPr>
            </p:nvSpPr>
            <p:spPr>
              <a:xfrm>
                <a:off x="107504" y="1628800"/>
                <a:ext cx="9361040" cy="5112568"/>
              </a:xfrm>
            </p:spPr>
            <p:txBody>
              <a:bodyPr>
                <a:normAutofit/>
              </a:bodyPr>
              <a:lstStyle/>
              <a:p>
                <a:pPr algn="l"/>
                <a:r>
                  <a:rPr lang="fr-FR" sz="2000" dirty="0" smtClean="0"/>
                  <a:t>Let us </a:t>
                </a:r>
                <a:r>
                  <a:rPr lang="fr-FR" sz="2000" dirty="0" err="1" smtClean="0"/>
                  <a:t>consider</a:t>
                </a:r>
                <a:r>
                  <a:rPr lang="fr-FR" sz="2000" dirty="0" smtClean="0"/>
                  <a:t>  a </a:t>
                </a:r>
                <a:r>
                  <a:rPr lang="fr-FR" sz="2000" dirty="0" err="1" smtClean="0"/>
                  <a:t>sampled</a:t>
                </a:r>
                <a:r>
                  <a:rPr lang="fr-FR" sz="2000" dirty="0" smtClean="0"/>
                  <a:t> signal, </a:t>
                </a:r>
                <a:r>
                  <a:rPr lang="fr-FR" sz="2000" dirty="0" err="1" smtClean="0"/>
                  <a:t>got</a:t>
                </a:r>
                <a:r>
                  <a:rPr lang="fr-FR" sz="2000" dirty="0" smtClean="0"/>
                  <a:t> </a:t>
                </a:r>
                <a:r>
                  <a:rPr lang="fr-FR" sz="2000" dirty="0" err="1" smtClean="0"/>
                  <a:t>from</a:t>
                </a:r>
                <a:r>
                  <a:rPr lang="fr-FR" sz="2000" dirty="0" smtClean="0"/>
                  <a:t> an </a:t>
                </a:r>
                <a:r>
                  <a:rPr lang="fr-FR" sz="2000" dirty="0" err="1" smtClean="0"/>
                  <a:t>analog</a:t>
                </a:r>
                <a:r>
                  <a:rPr lang="fr-FR" sz="2000" dirty="0" smtClean="0"/>
                  <a:t> signal x(t) </a:t>
                </a:r>
                <a:r>
                  <a:rPr lang="fr-FR" sz="2000" dirty="0" err="1" smtClean="0"/>
                  <a:t>with</a:t>
                </a:r>
                <a:r>
                  <a:rPr lang="fr-FR" sz="2000" dirty="0" smtClean="0"/>
                  <a:t> a </a:t>
                </a:r>
                <a:r>
                  <a:rPr lang="fr-FR" sz="2000" dirty="0" err="1" smtClean="0"/>
                  <a:t>sampling</a:t>
                </a:r>
                <a:r>
                  <a:rPr lang="fr-FR" sz="2000" dirty="0" smtClean="0"/>
                  <a:t> </a:t>
                </a:r>
                <a:r>
                  <a:rPr lang="fr-FR" sz="2000" dirty="0" err="1" smtClean="0"/>
                  <a:t>frequency</a:t>
                </a:r>
                <a:r>
                  <a:rPr lang="fr-FR" sz="2000" dirty="0" smtClean="0"/>
                  <a:t>  </a:t>
                </a:r>
                <a:r>
                  <a:rPr lang="fr-FR" sz="2000" dirty="0" err="1" smtClean="0"/>
                  <a:t>fs</a:t>
                </a:r>
                <a:r>
                  <a:rPr lang="fr-FR" sz="2000" dirty="0" smtClean="0"/>
                  <a:t> by: </a:t>
                </a:r>
                <a:endParaRPr lang="fr-FR" sz="2000" b="0" i="1" dirty="0" smtClean="0">
                  <a:latin typeface="Cambria Math"/>
                </a:endParaRPr>
              </a:p>
              <a:p>
                <a:pPr algn="l"/>
                <a14:m>
                  <m:oMathPara xmlns:m="http://schemas.openxmlformats.org/officeDocument/2006/math">
                    <m:oMathParaPr>
                      <m:jc m:val="centerGroup"/>
                    </m:oMathParaPr>
                    <m:oMath xmlns:m="http://schemas.openxmlformats.org/officeDocument/2006/math">
                      <m:r>
                        <a:rPr lang="fr-FR" sz="2000" i="1">
                          <a:latin typeface="Cambria Math"/>
                        </a:rPr>
                        <m:t>𝑥𝑠</m:t>
                      </m:r>
                      <m:d>
                        <m:dPr>
                          <m:ctrlPr>
                            <a:rPr lang="fr-FR" sz="2000" i="1">
                              <a:latin typeface="Cambria Math"/>
                            </a:rPr>
                          </m:ctrlPr>
                        </m:dPr>
                        <m:e>
                          <m:r>
                            <a:rPr lang="fr-FR" sz="2000" i="1">
                              <a:latin typeface="Cambria Math"/>
                            </a:rPr>
                            <m:t>𝑡</m:t>
                          </m:r>
                        </m:e>
                      </m:d>
                      <m:r>
                        <a:rPr lang="fr-FR" sz="2000" i="1">
                          <a:latin typeface="Cambria Math"/>
                        </a:rPr>
                        <m:t>= </m:t>
                      </m:r>
                      <m:r>
                        <a:rPr lang="fr-FR" sz="2000" i="1">
                          <a:latin typeface="Cambria Math"/>
                        </a:rPr>
                        <m:t>𝑥</m:t>
                      </m:r>
                      <m:d>
                        <m:dPr>
                          <m:ctrlPr>
                            <a:rPr lang="fr-FR" sz="2000" i="1">
                              <a:latin typeface="Cambria Math"/>
                            </a:rPr>
                          </m:ctrlPr>
                        </m:dPr>
                        <m:e>
                          <m:r>
                            <a:rPr lang="fr-FR" sz="2000" i="1">
                              <a:latin typeface="Cambria Math"/>
                            </a:rPr>
                            <m:t>𝑡</m:t>
                          </m:r>
                        </m:e>
                      </m:d>
                      <m:r>
                        <a:rPr lang="fr-FR" sz="2000" i="1">
                          <a:latin typeface="Cambria Math"/>
                        </a:rPr>
                        <m:t>.</m:t>
                      </m:r>
                      <m:nary>
                        <m:naryPr>
                          <m:chr m:val="∑"/>
                          <m:limLoc m:val="undOvr"/>
                          <m:ctrlPr>
                            <a:rPr lang="fr-FR" sz="2000" i="1">
                              <a:latin typeface="Cambria Math"/>
                            </a:rPr>
                          </m:ctrlPr>
                        </m:naryPr>
                        <m:sub>
                          <m:r>
                            <m:rPr>
                              <m:brk/>
                            </m:rPr>
                            <a:rPr lang="fr-FR" sz="2000" b="0" i="1" smtClean="0">
                              <a:latin typeface="Cambria Math"/>
                            </a:rPr>
                            <m:t>𝑘</m:t>
                          </m:r>
                          <m:r>
                            <a:rPr lang="fr-FR" sz="2000" b="0" i="1" smtClean="0">
                              <a:latin typeface="Cambria Math"/>
                            </a:rPr>
                            <m:t>=</m:t>
                          </m:r>
                          <m:r>
                            <a:rPr lang="fr-FR" sz="2000" i="1">
                              <a:latin typeface="Cambria Math"/>
                            </a:rPr>
                            <m:t>−∞</m:t>
                          </m:r>
                        </m:sub>
                        <m:sup>
                          <m:r>
                            <a:rPr lang="fr-FR" sz="2000" i="1">
                              <a:latin typeface="Cambria Math"/>
                            </a:rPr>
                            <m:t>+∞</m:t>
                          </m:r>
                        </m:sup>
                        <m:e>
                          <m:r>
                            <a:rPr lang="fr-FR" sz="2000" i="1">
                              <a:latin typeface="Cambria Math"/>
                            </a:rPr>
                            <m:t>𝛿</m:t>
                          </m:r>
                          <m:d>
                            <m:dPr>
                              <m:ctrlPr>
                                <a:rPr lang="fr-FR" sz="2000" i="1">
                                  <a:latin typeface="Cambria Math"/>
                                </a:rPr>
                              </m:ctrlPr>
                            </m:dPr>
                            <m:e>
                              <m:r>
                                <a:rPr lang="fr-FR" sz="2000" i="1">
                                  <a:latin typeface="Cambria Math"/>
                                </a:rPr>
                                <m:t>𝑡</m:t>
                              </m:r>
                              <m:r>
                                <a:rPr lang="fr-FR" sz="2000" i="1">
                                  <a:latin typeface="Cambria Math"/>
                                </a:rPr>
                                <m:t>−</m:t>
                              </m:r>
                              <m:r>
                                <a:rPr lang="fr-FR" sz="2000" i="1">
                                  <a:latin typeface="Cambria Math"/>
                                </a:rPr>
                                <m:t>𝑘𝑇𝑠</m:t>
                              </m:r>
                            </m:e>
                          </m:d>
                          <m:r>
                            <a:rPr lang="fr-FR" sz="2000" i="1">
                              <a:latin typeface="Cambria Math"/>
                            </a:rPr>
                            <m:t>= </m:t>
                          </m:r>
                          <m:nary>
                            <m:naryPr>
                              <m:chr m:val="∑"/>
                              <m:limLoc m:val="undOvr"/>
                              <m:ctrlPr>
                                <a:rPr lang="fr-FR" sz="2000" i="1">
                                  <a:latin typeface="Cambria Math"/>
                                </a:rPr>
                              </m:ctrlPr>
                            </m:naryPr>
                            <m:sub>
                              <m:r>
                                <m:rPr>
                                  <m:brk/>
                                </m:rPr>
                                <a:rPr lang="fr-FR" sz="2000" b="0" i="1" smtClean="0">
                                  <a:latin typeface="Cambria Math"/>
                                </a:rPr>
                                <m:t>𝑘</m:t>
                              </m:r>
                              <m:r>
                                <a:rPr lang="fr-FR" sz="2000" b="0" i="1" smtClean="0">
                                  <a:latin typeface="Cambria Math"/>
                                </a:rPr>
                                <m:t>=</m:t>
                              </m:r>
                              <m:r>
                                <a:rPr lang="fr-FR" sz="2000" i="1">
                                  <a:latin typeface="Cambria Math"/>
                                </a:rPr>
                                <m:t>−∞</m:t>
                              </m:r>
                            </m:sub>
                            <m:sup>
                              <m:r>
                                <a:rPr lang="fr-FR" sz="2000" i="1">
                                  <a:latin typeface="Cambria Math"/>
                                </a:rPr>
                                <m:t>+∞</m:t>
                              </m:r>
                            </m:sup>
                            <m:e>
                              <m:r>
                                <a:rPr lang="fr-FR" sz="2000" i="1">
                                  <a:latin typeface="Cambria Math"/>
                                </a:rPr>
                                <m:t>𝑥</m:t>
                              </m:r>
                              <m:d>
                                <m:dPr>
                                  <m:ctrlPr>
                                    <a:rPr lang="fr-FR" sz="2000" i="1">
                                      <a:latin typeface="Cambria Math"/>
                                    </a:rPr>
                                  </m:ctrlPr>
                                </m:dPr>
                                <m:e>
                                  <m:r>
                                    <a:rPr lang="fr-FR" sz="2000" i="1">
                                      <a:latin typeface="Cambria Math"/>
                                    </a:rPr>
                                    <m:t>𝑘𝑇𝑠</m:t>
                                  </m:r>
                                </m:e>
                              </m:d>
                              <m:r>
                                <a:rPr lang="fr-FR" sz="2000" i="1">
                                  <a:latin typeface="Cambria Math"/>
                                </a:rPr>
                                <m:t>.</m:t>
                              </m:r>
                              <m:r>
                                <a:rPr lang="fr-FR" sz="2000" i="1">
                                  <a:latin typeface="Cambria Math"/>
                                </a:rPr>
                                <m:t>𝛿</m:t>
                              </m:r>
                              <m:r>
                                <a:rPr lang="fr-FR" sz="2000" i="1">
                                  <a:latin typeface="Cambria Math"/>
                                </a:rPr>
                                <m:t>(</m:t>
                              </m:r>
                              <m:r>
                                <a:rPr lang="fr-FR" sz="2000" i="1">
                                  <a:latin typeface="Cambria Math"/>
                                </a:rPr>
                                <m:t>𝑡</m:t>
                              </m:r>
                              <m:r>
                                <a:rPr lang="fr-FR" sz="2000" i="1">
                                  <a:latin typeface="Cambria Math"/>
                                </a:rPr>
                                <m:t>−</m:t>
                              </m:r>
                              <m:r>
                                <a:rPr lang="fr-FR" sz="2000" i="1">
                                  <a:latin typeface="Cambria Math"/>
                                </a:rPr>
                                <m:t>𝑘𝑇𝑠</m:t>
                              </m:r>
                              <m:r>
                                <a:rPr lang="fr-FR" sz="2000" i="1">
                                  <a:latin typeface="Cambria Math"/>
                                </a:rPr>
                                <m:t>)</m:t>
                              </m:r>
                            </m:e>
                          </m:nary>
                        </m:e>
                      </m:nary>
                      <m:r>
                        <a:rPr lang="fr-FR" sz="2000" b="0" i="0" smtClean="0">
                          <a:latin typeface="Cambria Math"/>
                        </a:rPr>
                        <m:t>.</m:t>
                      </m:r>
                    </m:oMath>
                  </m:oMathPara>
                </a14:m>
                <a:endParaRPr lang="fr-FR" sz="2000" dirty="0"/>
              </a:p>
              <a:p>
                <a:pPr algn="l"/>
                <a:r>
                  <a:rPr lang="fr-FR" sz="2000" dirty="0" err="1" smtClean="0"/>
                  <a:t>Calling</a:t>
                </a:r>
                <a:r>
                  <a:rPr lang="fr-FR" sz="2000" dirty="0" smtClean="0"/>
                  <a:t>  </a:t>
                </a:r>
                <a:r>
                  <a:rPr lang="fr-FR" sz="2000" dirty="0" err="1" smtClean="0"/>
                  <a:t>xs</a:t>
                </a:r>
                <a:r>
                  <a:rPr lang="fr-FR" sz="2000" dirty="0" smtClean="0"/>
                  <a:t>(k)=x(</a:t>
                </a:r>
                <a:r>
                  <a:rPr lang="fr-FR" sz="2000" dirty="0" err="1" smtClean="0"/>
                  <a:t>kTs</a:t>
                </a:r>
                <a:r>
                  <a:rPr lang="fr-FR" sz="2000" dirty="0" smtClean="0"/>
                  <a:t>), </a:t>
                </a:r>
                <a:r>
                  <a:rPr lang="fr-FR" sz="2000" dirty="0" err="1" smtClean="0"/>
                  <a:t>its</a:t>
                </a:r>
                <a:r>
                  <a:rPr lang="fr-FR" sz="2000" dirty="0" smtClean="0"/>
                  <a:t> Fourier </a:t>
                </a:r>
                <a:r>
                  <a:rPr lang="fr-FR" sz="2000" dirty="0" err="1"/>
                  <a:t>T</a:t>
                </a:r>
                <a:r>
                  <a:rPr lang="fr-FR" sz="2000" dirty="0" err="1" smtClean="0"/>
                  <a:t>ransform</a:t>
                </a:r>
                <a:r>
                  <a:rPr lang="fr-FR" sz="2000" dirty="0" smtClean="0"/>
                  <a:t> </a:t>
                </a:r>
                <a:r>
                  <a:rPr lang="fr-FR" sz="2000" dirty="0" err="1" smtClean="0"/>
                  <a:t>is</a:t>
                </a:r>
                <a:r>
                  <a:rPr lang="fr-FR" sz="2000" dirty="0" smtClean="0"/>
                  <a:t> </a:t>
                </a:r>
                <a:r>
                  <a:rPr lang="fr-FR" sz="2000" dirty="0" err="1" smtClean="0"/>
                  <a:t>given</a:t>
                </a:r>
                <a:r>
                  <a:rPr lang="fr-FR" sz="2000" dirty="0" smtClean="0"/>
                  <a:t> by: </a:t>
                </a:r>
              </a:p>
              <a:p>
                <a:pPr algn="l"/>
                <a:endParaRPr lang="fr-FR" sz="2000" dirty="0" smtClean="0"/>
              </a:p>
              <a:p>
                <a:pPr algn="l"/>
                <a14:m>
                  <m:oMathPara xmlns:m="http://schemas.openxmlformats.org/officeDocument/2006/math">
                    <m:oMathParaPr>
                      <m:jc m:val="centerGroup"/>
                    </m:oMathParaPr>
                    <m:oMath xmlns:m="http://schemas.openxmlformats.org/officeDocument/2006/math">
                      <m:r>
                        <a:rPr lang="fr-FR" sz="2000" i="1">
                          <a:latin typeface="Cambria Math"/>
                        </a:rPr>
                        <m:t>𝑋𝑠</m:t>
                      </m:r>
                      <m:d>
                        <m:dPr>
                          <m:ctrlPr>
                            <a:rPr lang="fr-FR" sz="2000" i="1">
                              <a:latin typeface="Cambria Math"/>
                            </a:rPr>
                          </m:ctrlPr>
                        </m:dPr>
                        <m:e>
                          <m:r>
                            <a:rPr lang="fr-FR" sz="2000" i="1">
                              <a:latin typeface="Cambria Math"/>
                            </a:rPr>
                            <m:t>𝑓</m:t>
                          </m:r>
                        </m:e>
                      </m:d>
                      <m:r>
                        <a:rPr lang="fr-FR" sz="2000" i="1">
                          <a:latin typeface="Cambria Math"/>
                        </a:rPr>
                        <m:t>= </m:t>
                      </m:r>
                      <m:nary>
                        <m:naryPr>
                          <m:chr m:val="∑"/>
                          <m:limLoc m:val="undOvr"/>
                          <m:ctrlPr>
                            <a:rPr lang="fr-FR" sz="2000" i="1">
                              <a:latin typeface="Cambria Math"/>
                            </a:rPr>
                          </m:ctrlPr>
                        </m:naryPr>
                        <m:sub>
                          <m:r>
                            <m:rPr>
                              <m:brk/>
                            </m:rPr>
                            <a:rPr lang="fr-FR" sz="2000" b="0" i="1" smtClean="0">
                              <a:latin typeface="Cambria Math"/>
                            </a:rPr>
                            <m:t>𝑘</m:t>
                          </m:r>
                          <m:r>
                            <a:rPr lang="fr-FR" sz="2000" b="0" i="1" smtClean="0">
                              <a:latin typeface="Cambria Math"/>
                            </a:rPr>
                            <m:t>=</m:t>
                          </m:r>
                          <m:r>
                            <a:rPr lang="fr-FR" sz="2000" i="1">
                              <a:latin typeface="Cambria Math"/>
                            </a:rPr>
                            <m:t>−∞</m:t>
                          </m:r>
                        </m:sub>
                        <m:sup>
                          <m:r>
                            <a:rPr lang="fr-FR" sz="2000" i="1">
                              <a:latin typeface="Cambria Math"/>
                            </a:rPr>
                            <m:t>+∞</m:t>
                          </m:r>
                        </m:sup>
                        <m:e>
                          <m:r>
                            <a:rPr lang="fr-FR" sz="2000" i="1">
                              <a:latin typeface="Cambria Math"/>
                            </a:rPr>
                            <m:t>𝑥𝑠</m:t>
                          </m:r>
                          <m:d>
                            <m:dPr>
                              <m:ctrlPr>
                                <a:rPr lang="fr-FR" sz="2000" i="1">
                                  <a:latin typeface="Cambria Math"/>
                                </a:rPr>
                              </m:ctrlPr>
                            </m:dPr>
                            <m:e>
                              <m:r>
                                <a:rPr lang="fr-FR" sz="2000" i="1">
                                  <a:latin typeface="Cambria Math"/>
                                </a:rPr>
                                <m:t>𝑘</m:t>
                              </m:r>
                            </m:e>
                          </m:d>
                          <m:r>
                            <a:rPr lang="fr-FR" sz="2000" i="1">
                              <a:latin typeface="Cambria Math"/>
                            </a:rPr>
                            <m:t>.</m:t>
                          </m:r>
                          <m:sSup>
                            <m:sSupPr>
                              <m:ctrlPr>
                                <a:rPr lang="fr-FR" sz="2000" i="1">
                                  <a:latin typeface="Cambria Math"/>
                                </a:rPr>
                              </m:ctrlPr>
                            </m:sSupPr>
                            <m:e>
                              <m:r>
                                <a:rPr lang="fr-FR" sz="2000" i="1">
                                  <a:latin typeface="Cambria Math"/>
                                </a:rPr>
                                <m:t>𝑒</m:t>
                              </m:r>
                            </m:e>
                            <m:sup>
                              <m:r>
                                <a:rPr lang="fr-FR" sz="2000" i="1">
                                  <a:latin typeface="Cambria Math"/>
                                </a:rPr>
                                <m:t>−2</m:t>
                              </m:r>
                              <m:r>
                                <a:rPr lang="fr-FR" sz="2000" i="1">
                                  <a:latin typeface="Cambria Math"/>
                                </a:rPr>
                                <m:t>𝑖</m:t>
                              </m:r>
                              <m:r>
                                <a:rPr lang="fr-FR" sz="2000" i="1">
                                  <a:latin typeface="Cambria Math"/>
                                </a:rPr>
                                <m:t>𝜋</m:t>
                              </m:r>
                              <m:r>
                                <a:rPr lang="fr-FR" sz="2000" i="1">
                                  <a:latin typeface="Cambria Math"/>
                                </a:rPr>
                                <m:t>𝑘</m:t>
                              </m:r>
                              <m:f>
                                <m:fPr>
                                  <m:ctrlPr>
                                    <a:rPr lang="fr-FR" sz="2000" i="1">
                                      <a:latin typeface="Cambria Math"/>
                                    </a:rPr>
                                  </m:ctrlPr>
                                </m:fPr>
                                <m:num>
                                  <m:r>
                                    <a:rPr lang="fr-FR" sz="2000" i="1">
                                      <a:latin typeface="Cambria Math"/>
                                    </a:rPr>
                                    <m:t>𝑓</m:t>
                                  </m:r>
                                </m:num>
                                <m:den>
                                  <m:r>
                                    <a:rPr lang="fr-FR" sz="2000" i="1">
                                      <a:latin typeface="Cambria Math"/>
                                    </a:rPr>
                                    <m:t>𝑓𝑠</m:t>
                                  </m:r>
                                </m:den>
                              </m:f>
                            </m:sup>
                          </m:sSup>
                        </m:e>
                      </m:nary>
                    </m:oMath>
                  </m:oMathPara>
                </a14:m>
                <a:endParaRPr lang="fr-FR" sz="2000" dirty="0"/>
              </a:p>
              <a:p>
                <a:pPr algn="l"/>
                <a:endParaRPr lang="fr-FR" sz="2000" dirty="0"/>
              </a:p>
              <a:p>
                <a:pPr algn="l"/>
                <a:r>
                  <a:rPr lang="fr-FR" sz="2000" dirty="0" err="1" smtClean="0"/>
                  <a:t>Morever</a:t>
                </a:r>
                <a:r>
                  <a:rPr lang="fr-FR" sz="2000" dirty="0" smtClean="0"/>
                  <a:t>, </a:t>
                </a:r>
                <a:r>
                  <a:rPr lang="fr-FR" sz="2000" dirty="0" err="1" smtClean="0"/>
                  <a:t>introducing</a:t>
                </a:r>
                <a:r>
                  <a:rPr lang="fr-FR" sz="2000" dirty="0" smtClean="0"/>
                  <a:t> the </a:t>
                </a:r>
                <a:r>
                  <a:rPr lang="fr-FR" sz="2000" dirty="0" err="1" smtClean="0"/>
                  <a:t>reduced</a:t>
                </a:r>
                <a:r>
                  <a:rPr lang="fr-FR" sz="2000" dirty="0" smtClean="0"/>
                  <a:t> </a:t>
                </a:r>
                <a:r>
                  <a:rPr lang="fr-FR" sz="2000" dirty="0" err="1" smtClean="0"/>
                  <a:t>frequency</a:t>
                </a:r>
                <a:r>
                  <a:rPr lang="fr-FR" sz="2000" dirty="0" smtClean="0"/>
                  <a:t>    </a:t>
                </a:r>
                <a:r>
                  <a:rPr lang="fr-FR" sz="2000" dirty="0" err="1" smtClean="0"/>
                  <a:t>fr</a:t>
                </a:r>
                <a:r>
                  <a:rPr lang="fr-FR" sz="2000" dirty="0" smtClean="0"/>
                  <a:t>= f/</a:t>
                </a:r>
                <a:r>
                  <a:rPr lang="fr-FR" sz="2000" dirty="0" err="1" smtClean="0"/>
                  <a:t>fs</a:t>
                </a:r>
                <a:endParaRPr lang="fr-FR" sz="2000" dirty="0" smtClean="0"/>
              </a:p>
              <a:p>
                <a:pPr algn="l"/>
                <a:endParaRPr lang="fr-FR" sz="2000" dirty="0" smtClean="0"/>
              </a:p>
              <a:p>
                <a:pPr algn="l"/>
                <a14:m>
                  <m:oMathPara xmlns:m="http://schemas.openxmlformats.org/officeDocument/2006/math">
                    <m:oMathParaPr>
                      <m:jc m:val="centerGroup"/>
                    </m:oMathParaPr>
                    <m:oMath xmlns:m="http://schemas.openxmlformats.org/officeDocument/2006/math">
                      <m:r>
                        <a:rPr lang="fr-FR" sz="2000" b="0" i="1" smtClean="0">
                          <a:latin typeface="Cambria Math"/>
                        </a:rPr>
                        <m:t>𝑋𝑠</m:t>
                      </m:r>
                      <m:r>
                        <a:rPr lang="fr-FR" sz="2000" b="0" i="1" smtClean="0">
                          <a:latin typeface="Cambria Math"/>
                        </a:rPr>
                        <m:t>(</m:t>
                      </m:r>
                      <m:r>
                        <a:rPr lang="fr-FR" sz="2000" b="0" i="1" smtClean="0">
                          <a:latin typeface="Cambria Math"/>
                        </a:rPr>
                        <m:t>𝑓𝑟</m:t>
                      </m:r>
                      <m:r>
                        <a:rPr lang="fr-FR" sz="2000" b="0" i="1" smtClean="0">
                          <a:latin typeface="Cambria Math"/>
                        </a:rPr>
                        <m:t>)= </m:t>
                      </m:r>
                      <m:nary>
                        <m:naryPr>
                          <m:chr m:val="∑"/>
                          <m:ctrlPr>
                            <a:rPr lang="fr-FR" sz="2000" b="0" i="1" smtClean="0">
                              <a:latin typeface="Cambria Math"/>
                            </a:rPr>
                          </m:ctrlPr>
                        </m:naryPr>
                        <m:sub>
                          <m:r>
                            <m:rPr>
                              <m:brk m:alnAt="23"/>
                            </m:rPr>
                            <a:rPr lang="fr-FR" sz="2000" b="0" i="1" smtClean="0">
                              <a:latin typeface="Cambria Math"/>
                            </a:rPr>
                            <m:t>𝑘</m:t>
                          </m:r>
                          <m:r>
                            <a:rPr lang="fr-FR" sz="2000" b="0" i="1" smtClean="0">
                              <a:latin typeface="Cambria Math"/>
                            </a:rPr>
                            <m:t>=−∞</m:t>
                          </m:r>
                        </m:sub>
                        <m:sup>
                          <m:r>
                            <a:rPr lang="fr-FR" sz="2000" b="0" i="1" smtClean="0">
                              <a:latin typeface="Cambria Math"/>
                            </a:rPr>
                            <m:t>+</m:t>
                          </m:r>
                          <m:r>
                            <a:rPr lang="fr-FR" sz="2000" b="0" i="1" smtClean="0">
                              <a:latin typeface="Cambria Math"/>
                              <a:ea typeface="Cambria Math"/>
                            </a:rPr>
                            <m:t>∞</m:t>
                          </m:r>
                        </m:sup>
                        <m:e>
                          <m:r>
                            <a:rPr lang="fr-FR" sz="2000" b="0" i="1" smtClean="0">
                              <a:latin typeface="Cambria Math"/>
                            </a:rPr>
                            <m:t>𝑥𝑠</m:t>
                          </m:r>
                          <m:d>
                            <m:dPr>
                              <m:ctrlPr>
                                <a:rPr lang="fr-FR" sz="2000" b="0" i="1" smtClean="0">
                                  <a:latin typeface="Cambria Math"/>
                                </a:rPr>
                              </m:ctrlPr>
                            </m:dPr>
                            <m:e>
                              <m:r>
                                <a:rPr lang="fr-FR" sz="2000" b="0" i="1" smtClean="0">
                                  <a:latin typeface="Cambria Math"/>
                                </a:rPr>
                                <m:t>𝑘</m:t>
                              </m:r>
                            </m:e>
                          </m:d>
                          <m:r>
                            <a:rPr lang="fr-FR" sz="2000" b="0" i="1" smtClean="0">
                              <a:latin typeface="Cambria Math"/>
                            </a:rPr>
                            <m:t>.</m:t>
                          </m:r>
                          <m:sSup>
                            <m:sSupPr>
                              <m:ctrlPr>
                                <a:rPr lang="fr-FR" sz="2000" b="0" i="1" smtClean="0">
                                  <a:latin typeface="Cambria Math"/>
                                </a:rPr>
                              </m:ctrlPr>
                            </m:sSupPr>
                            <m:e>
                              <m:r>
                                <a:rPr lang="fr-FR" sz="2000" b="0" i="1" smtClean="0">
                                  <a:latin typeface="Cambria Math"/>
                                </a:rPr>
                                <m:t>𝑒</m:t>
                              </m:r>
                            </m:e>
                            <m:sup>
                              <m:r>
                                <a:rPr lang="fr-FR" sz="2000" b="0" i="1" smtClean="0">
                                  <a:latin typeface="Cambria Math"/>
                                </a:rPr>
                                <m:t>−2</m:t>
                              </m:r>
                              <m:r>
                                <a:rPr lang="fr-FR" sz="2000" b="0" i="1" smtClean="0">
                                  <a:latin typeface="Cambria Math"/>
                                </a:rPr>
                                <m:t>𝑖𝑘</m:t>
                              </m:r>
                              <m:r>
                                <m:rPr>
                                  <m:nor/>
                                </m:rPr>
                                <a:rPr lang="fr-FR" sz="2000" dirty="0">
                                  <a:latin typeface="Symbol" pitchFamily="18" charset="2"/>
                                </a:rPr>
                                <m:t>p</m:t>
                              </m:r>
                              <m:r>
                                <a:rPr lang="fr-FR" sz="2000" b="0" i="1" smtClean="0">
                                  <a:latin typeface="Cambria Math"/>
                                </a:rPr>
                                <m:t>𝑓𝑟</m:t>
                              </m:r>
                            </m:sup>
                          </m:sSup>
                        </m:e>
                      </m:nary>
                    </m:oMath>
                  </m:oMathPara>
                </a14:m>
                <a:endParaRPr lang="fr-FR" sz="2000" dirty="0"/>
              </a:p>
            </p:txBody>
          </p:sp>
        </mc:Choice>
        <mc:Fallback xmlns="">
          <p:sp>
            <p:nvSpPr>
              <p:cNvPr id="3" name="Sous-titre 2"/>
              <p:cNvSpPr>
                <a:spLocks noGrp="1" noRot="1" noChangeAspect="1" noMove="1" noResize="1" noEditPoints="1" noAdjustHandles="1" noChangeArrowheads="1" noChangeShapeType="1" noTextEdit="1"/>
              </p:cNvSpPr>
              <p:nvPr>
                <p:ph type="subTitle" idx="1"/>
              </p:nvPr>
            </p:nvSpPr>
            <p:spPr>
              <a:xfrm>
                <a:off x="107504" y="1628800"/>
                <a:ext cx="9361040" cy="5112568"/>
              </a:xfrm>
              <a:blipFill rotWithShape="1">
                <a:blip r:embed="rId2"/>
                <a:stretch>
                  <a:fillRect l="-717" t="-596"/>
                </a:stretch>
              </a:blipFill>
            </p:spPr>
            <p:txBody>
              <a:bodyPr/>
              <a:lstStyle/>
              <a:p>
                <a:r>
                  <a:rPr lang="fr-FR">
                    <a:noFill/>
                  </a:rPr>
                  <a:t> </a:t>
                </a:r>
              </a:p>
            </p:txBody>
          </p:sp>
        </mc:Fallback>
      </mc:AlternateContent>
    </p:spTree>
    <p:extLst>
      <p:ext uri="{BB962C8B-B14F-4D97-AF65-F5344CB8AC3E}">
        <p14:creationId xmlns:p14="http://schemas.microsoft.com/office/powerpoint/2010/main" val="22635675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124744"/>
            <a:ext cx="7772400" cy="5328591"/>
          </a:xfrm>
        </p:spPr>
        <p:txBody>
          <a:bodyPr>
            <a:normAutofit/>
          </a:bodyPr>
          <a:lstStyle/>
          <a:p>
            <a:pPr algn="l"/>
            <a:r>
              <a:rPr lang="fr-FR" sz="2400" dirty="0" smtClean="0"/>
              <a:t>This Fourier </a:t>
            </a:r>
            <a:r>
              <a:rPr lang="fr-FR" sz="2400" dirty="0" err="1" smtClean="0"/>
              <a:t>transform</a:t>
            </a:r>
            <a:r>
              <a:rPr lang="fr-FR" sz="2400" dirty="0" smtClean="0"/>
              <a:t> </a:t>
            </a:r>
            <a:r>
              <a:rPr lang="fr-FR" sz="2400" dirty="0" err="1" smtClean="0"/>
              <a:t>is</a:t>
            </a:r>
            <a:r>
              <a:rPr lang="fr-FR" sz="2400" dirty="0" smtClean="0"/>
              <a:t> </a:t>
            </a:r>
            <a:r>
              <a:rPr lang="fr-FR" sz="2400" dirty="0" err="1" smtClean="0"/>
              <a:t>very</a:t>
            </a:r>
            <a:r>
              <a:rPr lang="fr-FR" sz="2400" dirty="0" smtClean="0"/>
              <a:t> </a:t>
            </a:r>
            <a:r>
              <a:rPr lang="fr-FR" sz="2400" dirty="0" err="1" smtClean="0"/>
              <a:t>useful</a:t>
            </a:r>
            <a:r>
              <a:rPr lang="fr-FR" sz="2400" dirty="0" smtClean="0"/>
              <a:t>, </a:t>
            </a:r>
            <a:r>
              <a:rPr lang="fr-FR" sz="2400" dirty="0" err="1" smtClean="0"/>
              <a:t>because</a:t>
            </a:r>
            <a:r>
              <a:rPr lang="fr-FR" sz="2400" dirty="0" smtClean="0"/>
              <a:t> </a:t>
            </a:r>
            <a:r>
              <a:rPr lang="fr-FR" sz="2400" dirty="0" err="1" smtClean="0"/>
              <a:t>it</a:t>
            </a:r>
            <a:r>
              <a:rPr lang="fr-FR" sz="2400" dirty="0" smtClean="0"/>
              <a:t> </a:t>
            </a:r>
            <a:r>
              <a:rPr lang="fr-FR" sz="2400" dirty="0" err="1" smtClean="0"/>
              <a:t>decomposes</a:t>
            </a:r>
            <a:r>
              <a:rPr lang="fr-FR" sz="2400" dirty="0" smtClean="0"/>
              <a:t> the </a:t>
            </a:r>
            <a:r>
              <a:rPr lang="fr-FR" sz="2400" dirty="0" err="1" smtClean="0"/>
              <a:t>discrete</a:t>
            </a:r>
            <a:r>
              <a:rPr lang="fr-FR" sz="2400" dirty="0" smtClean="0"/>
              <a:t> signal </a:t>
            </a:r>
            <a:r>
              <a:rPr lang="fr-FR" sz="2400" dirty="0" err="1" smtClean="0"/>
              <a:t>into</a:t>
            </a:r>
            <a:r>
              <a:rPr lang="fr-FR" sz="2400" dirty="0" smtClean="0"/>
              <a:t> an orthogonal basis of </a:t>
            </a:r>
            <a:r>
              <a:rPr lang="fr-FR" sz="2400" dirty="0" err="1" smtClean="0"/>
              <a:t>complex</a:t>
            </a:r>
            <a:r>
              <a:rPr lang="fr-FR" sz="2400" dirty="0" smtClean="0"/>
              <a:t> </a:t>
            </a:r>
            <a:r>
              <a:rPr lang="fr-FR" sz="2400" dirty="0" err="1" smtClean="0"/>
              <a:t>trigonometric</a:t>
            </a:r>
            <a:r>
              <a:rPr lang="fr-FR" sz="2400" dirty="0" smtClean="0"/>
              <a:t> </a:t>
            </a:r>
            <a:r>
              <a:rPr lang="fr-FR" sz="2400" dirty="0" err="1" smtClean="0"/>
              <a:t>functions</a:t>
            </a:r>
            <a:r>
              <a:rPr lang="fr-FR" sz="2400" dirty="0" smtClean="0"/>
              <a:t>.</a:t>
            </a:r>
            <a:br>
              <a:rPr lang="fr-FR" sz="2400" dirty="0" smtClean="0"/>
            </a:br>
            <a:r>
              <a:rPr lang="fr-FR" sz="2400" dirty="0"/>
              <a:t/>
            </a:r>
            <a:br>
              <a:rPr lang="fr-FR" sz="2400" dirty="0"/>
            </a:br>
            <a:r>
              <a:rPr lang="fr-FR" sz="2400" dirty="0" smtClean="0"/>
              <a:t>Note </a:t>
            </a:r>
            <a:r>
              <a:rPr lang="fr-FR" sz="2400" dirty="0" err="1" smtClean="0"/>
              <a:t>that</a:t>
            </a:r>
            <a:r>
              <a:rPr lang="fr-FR" sz="2400" dirty="0" smtClean="0"/>
              <a:t> if x(t) </a:t>
            </a:r>
            <a:r>
              <a:rPr lang="fr-FR" sz="2400" dirty="0" err="1" smtClean="0"/>
              <a:t>is</a:t>
            </a:r>
            <a:r>
              <a:rPr lang="fr-FR" sz="2400" dirty="0" smtClean="0"/>
              <a:t> real, </a:t>
            </a:r>
            <a:br>
              <a:rPr lang="fr-FR" sz="2400" dirty="0" smtClean="0"/>
            </a:br>
            <a:r>
              <a:rPr lang="fr-FR" sz="2400" dirty="0" err="1" smtClean="0"/>
              <a:t>Xs</a:t>
            </a:r>
            <a:r>
              <a:rPr lang="fr-FR" sz="2400" dirty="0" smtClean="0"/>
              <a:t>*(</a:t>
            </a:r>
            <a:r>
              <a:rPr lang="fr-FR" sz="2400" dirty="0" err="1" smtClean="0"/>
              <a:t>fr</a:t>
            </a:r>
            <a:r>
              <a:rPr lang="fr-FR" sz="2400" dirty="0" smtClean="0"/>
              <a:t>)=</a:t>
            </a:r>
            <a:r>
              <a:rPr lang="fr-FR" sz="2400" dirty="0" err="1" smtClean="0"/>
              <a:t>Xs</a:t>
            </a:r>
            <a:r>
              <a:rPr lang="fr-FR" sz="2400" dirty="0" smtClean="0"/>
              <a:t>(-</a:t>
            </a:r>
            <a:r>
              <a:rPr lang="fr-FR" sz="2400" dirty="0" err="1" smtClean="0"/>
              <a:t>fr</a:t>
            </a:r>
            <a:r>
              <a:rPr lang="fr-FR" sz="2400" dirty="0" smtClean="0"/>
              <a:t>)</a:t>
            </a:r>
            <a:br>
              <a:rPr lang="fr-FR" sz="2400" dirty="0" smtClean="0"/>
            </a:br>
            <a:r>
              <a:rPr lang="fr-FR" sz="2400" dirty="0" smtClean="0"/>
              <a:t>The </a:t>
            </a:r>
            <a:r>
              <a:rPr lang="fr-FR" sz="2400" dirty="0" err="1" smtClean="0"/>
              <a:t>modulus</a:t>
            </a:r>
            <a:r>
              <a:rPr lang="fr-FR" sz="2400" dirty="0" smtClean="0"/>
              <a:t> </a:t>
            </a:r>
            <a:r>
              <a:rPr lang="fr-FR" sz="2400" dirty="0" err="1" smtClean="0"/>
              <a:t>is</a:t>
            </a:r>
            <a:r>
              <a:rPr lang="fr-FR" sz="2400" dirty="0" smtClean="0"/>
              <a:t> </a:t>
            </a:r>
            <a:r>
              <a:rPr lang="fr-FR" sz="2400" dirty="0" err="1" smtClean="0"/>
              <a:t>even</a:t>
            </a:r>
            <a:r>
              <a:rPr lang="fr-FR" sz="2400" dirty="0" smtClean="0"/>
              <a:t>: I </a:t>
            </a:r>
            <a:r>
              <a:rPr lang="fr-FR" sz="2400" dirty="0" err="1" smtClean="0"/>
              <a:t>Xs</a:t>
            </a:r>
            <a:r>
              <a:rPr lang="fr-FR" sz="2400" dirty="0" smtClean="0"/>
              <a:t>(</a:t>
            </a:r>
            <a:r>
              <a:rPr lang="fr-FR" sz="2400" dirty="0" err="1" smtClean="0"/>
              <a:t>fr</a:t>
            </a:r>
            <a:r>
              <a:rPr lang="fr-FR" sz="2400" dirty="0" smtClean="0"/>
              <a:t>)I = </a:t>
            </a:r>
            <a:r>
              <a:rPr lang="fr-FR" sz="2400" dirty="0" err="1" smtClean="0"/>
              <a:t>IXs</a:t>
            </a:r>
            <a:r>
              <a:rPr lang="fr-FR" sz="2400" dirty="0" smtClean="0"/>
              <a:t>(-</a:t>
            </a:r>
            <a:r>
              <a:rPr lang="fr-FR" sz="2400" dirty="0" err="1" smtClean="0"/>
              <a:t>fr</a:t>
            </a:r>
            <a:r>
              <a:rPr lang="fr-FR" sz="2400" dirty="0" smtClean="0"/>
              <a:t>)I</a:t>
            </a:r>
            <a:br>
              <a:rPr lang="fr-FR" sz="2400" dirty="0" smtClean="0"/>
            </a:br>
            <a:r>
              <a:rPr lang="fr-FR" sz="2400" dirty="0" smtClean="0"/>
              <a:t>The </a:t>
            </a:r>
            <a:r>
              <a:rPr lang="fr-FR" sz="2400" dirty="0" err="1" smtClean="0"/>
              <a:t>phasis</a:t>
            </a:r>
            <a:r>
              <a:rPr lang="fr-FR" sz="2400" dirty="0" smtClean="0"/>
              <a:t> </a:t>
            </a:r>
            <a:r>
              <a:rPr lang="fr-FR" sz="2400" dirty="0" err="1" smtClean="0"/>
              <a:t>is</a:t>
            </a:r>
            <a:r>
              <a:rPr lang="fr-FR" sz="2400" dirty="0" smtClean="0"/>
              <a:t> </a:t>
            </a:r>
            <a:r>
              <a:rPr lang="fr-FR" sz="2400" dirty="0" err="1" smtClean="0"/>
              <a:t>odd</a:t>
            </a:r>
            <a:r>
              <a:rPr lang="fr-FR" sz="2400" dirty="0" smtClean="0"/>
              <a:t>: </a:t>
            </a:r>
            <a:r>
              <a:rPr lang="fr-FR" sz="2400" dirty="0" smtClean="0">
                <a:latin typeface="Symbol" pitchFamily="18" charset="2"/>
              </a:rPr>
              <a:t>j(</a:t>
            </a:r>
            <a:r>
              <a:rPr lang="fr-FR" sz="2400" dirty="0" smtClean="0"/>
              <a:t>-</a:t>
            </a:r>
            <a:r>
              <a:rPr lang="fr-FR" sz="2400" dirty="0" err="1" smtClean="0"/>
              <a:t>fr</a:t>
            </a:r>
            <a:r>
              <a:rPr lang="fr-FR" sz="2400" dirty="0" smtClean="0">
                <a:latin typeface="Symbol" pitchFamily="18" charset="2"/>
              </a:rPr>
              <a:t>) = - j(</a:t>
            </a:r>
            <a:r>
              <a:rPr lang="fr-FR" sz="2400" dirty="0" err="1" smtClean="0"/>
              <a:t>fr</a:t>
            </a:r>
            <a:r>
              <a:rPr lang="fr-FR" sz="2400" dirty="0" smtClean="0">
                <a:latin typeface="Symbol" pitchFamily="18" charset="2"/>
              </a:rPr>
              <a:t>).</a:t>
            </a:r>
            <a:br>
              <a:rPr lang="fr-FR" sz="2400" dirty="0" smtClean="0">
                <a:latin typeface="Symbol" pitchFamily="18" charset="2"/>
              </a:rPr>
            </a:br>
            <a:r>
              <a:rPr lang="fr-FR" sz="2400" dirty="0" err="1" smtClean="0"/>
              <a:t>Xs</a:t>
            </a:r>
            <a:r>
              <a:rPr lang="fr-FR" sz="2400" dirty="0" smtClean="0"/>
              <a:t>(</a:t>
            </a:r>
            <a:r>
              <a:rPr lang="fr-FR" sz="2400" dirty="0" err="1" smtClean="0"/>
              <a:t>fr</a:t>
            </a:r>
            <a:r>
              <a:rPr lang="fr-FR" sz="2400" dirty="0" smtClean="0"/>
              <a:t>) </a:t>
            </a:r>
            <a:r>
              <a:rPr lang="fr-FR" sz="2400" dirty="0" err="1" smtClean="0"/>
              <a:t>is</a:t>
            </a:r>
            <a:r>
              <a:rPr lang="fr-FR" sz="2400" dirty="0" smtClean="0"/>
              <a:t> </a:t>
            </a:r>
            <a:r>
              <a:rPr lang="fr-FR" sz="2400" dirty="0" err="1" smtClean="0"/>
              <a:t>periodic</a:t>
            </a:r>
            <a:r>
              <a:rPr lang="fr-FR" sz="2400" dirty="0" smtClean="0"/>
              <a:t> in </a:t>
            </a:r>
            <a:r>
              <a:rPr lang="fr-FR" sz="2400" dirty="0" err="1" smtClean="0"/>
              <a:t>fr</a:t>
            </a:r>
            <a:r>
              <a:rPr lang="fr-FR" sz="2400" dirty="0" smtClean="0"/>
              <a:t>, </a:t>
            </a:r>
            <a:br>
              <a:rPr lang="fr-FR" sz="2400" dirty="0" smtClean="0"/>
            </a:br>
            <a:r>
              <a:rPr lang="fr-FR" sz="2400" dirty="0"/>
              <a:t>	</a:t>
            </a:r>
            <a:r>
              <a:rPr lang="fr-FR" sz="2400" dirty="0" smtClean="0"/>
              <a:t>		</a:t>
            </a:r>
            <a:r>
              <a:rPr lang="fr-FR" sz="2400" dirty="0" err="1" smtClean="0"/>
              <a:t>with</a:t>
            </a:r>
            <a:r>
              <a:rPr lang="fr-FR" sz="2400" dirty="0" smtClean="0"/>
              <a:t> a </a:t>
            </a:r>
            <a:r>
              <a:rPr lang="fr-FR" sz="2400" dirty="0" err="1" smtClean="0"/>
              <a:t>period</a:t>
            </a:r>
            <a:r>
              <a:rPr lang="fr-FR" sz="2400" dirty="0" smtClean="0"/>
              <a:t> of 1: </a:t>
            </a:r>
            <a:r>
              <a:rPr lang="fr-FR" sz="2400" dirty="0" err="1" smtClean="0"/>
              <a:t>Xs</a:t>
            </a:r>
            <a:r>
              <a:rPr lang="fr-FR" sz="2400" dirty="0" smtClean="0"/>
              <a:t>(</a:t>
            </a:r>
            <a:r>
              <a:rPr lang="fr-FR" sz="2400" dirty="0" err="1" smtClean="0"/>
              <a:t>fr</a:t>
            </a:r>
            <a:r>
              <a:rPr lang="fr-FR" sz="2400" dirty="0" smtClean="0"/>
              <a:t> + 1) = </a:t>
            </a:r>
            <a:r>
              <a:rPr lang="fr-FR" sz="2400" dirty="0" err="1" smtClean="0"/>
              <a:t>Xs</a:t>
            </a:r>
            <a:r>
              <a:rPr lang="fr-FR" sz="2400" dirty="0" smtClean="0"/>
              <a:t>(</a:t>
            </a:r>
            <a:r>
              <a:rPr lang="fr-FR" sz="2400" dirty="0" err="1" smtClean="0"/>
              <a:t>fr</a:t>
            </a:r>
            <a:r>
              <a:rPr lang="fr-FR" sz="2400" dirty="0" smtClean="0"/>
              <a:t>).</a:t>
            </a:r>
            <a:br>
              <a:rPr lang="fr-FR" sz="2400" dirty="0" smtClean="0"/>
            </a:br>
            <a:r>
              <a:rPr lang="fr-FR" sz="2400" dirty="0" smtClean="0"/>
              <a:t>It </a:t>
            </a:r>
            <a:r>
              <a:rPr lang="fr-FR" sz="2400" dirty="0" err="1" smtClean="0"/>
              <a:t>is</a:t>
            </a:r>
            <a:r>
              <a:rPr lang="fr-FR" sz="2400" dirty="0" smtClean="0"/>
              <a:t> </a:t>
            </a:r>
            <a:r>
              <a:rPr lang="fr-FR" sz="2400" dirty="0" err="1" smtClean="0"/>
              <a:t>thus</a:t>
            </a:r>
            <a:r>
              <a:rPr lang="fr-FR" sz="2400" dirty="0" smtClean="0"/>
              <a:t> </a:t>
            </a:r>
            <a:r>
              <a:rPr lang="fr-FR" sz="2400" dirty="0" err="1" smtClean="0"/>
              <a:t>enough</a:t>
            </a:r>
            <a:r>
              <a:rPr lang="fr-FR" sz="2400" dirty="0" smtClean="0"/>
              <a:t> to </a:t>
            </a:r>
            <a:r>
              <a:rPr lang="fr-FR" sz="2400" dirty="0" err="1" smtClean="0"/>
              <a:t>study</a:t>
            </a:r>
            <a:r>
              <a:rPr lang="fr-FR" sz="2400" dirty="0" smtClean="0"/>
              <a:t> </a:t>
            </a:r>
            <a:r>
              <a:rPr lang="fr-FR" sz="2400" dirty="0" err="1" smtClean="0"/>
              <a:t>Xs</a:t>
            </a:r>
            <a:r>
              <a:rPr lang="fr-FR" sz="2400" dirty="0" smtClean="0"/>
              <a:t>(</a:t>
            </a:r>
            <a:r>
              <a:rPr lang="fr-FR" sz="2400" dirty="0" err="1" smtClean="0"/>
              <a:t>fr</a:t>
            </a:r>
            <a:r>
              <a:rPr lang="fr-FR" sz="2400" dirty="0" smtClean="0"/>
              <a:t>) in [ -1/2; +1/2];</a:t>
            </a:r>
            <a:endParaRPr lang="fr-FR" sz="2400" dirty="0"/>
          </a:p>
        </p:txBody>
      </p:sp>
    </p:spTree>
    <p:extLst>
      <p:ext uri="{BB962C8B-B14F-4D97-AF65-F5344CB8AC3E}">
        <p14:creationId xmlns:p14="http://schemas.microsoft.com/office/powerpoint/2010/main" val="10020709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95536" y="476672"/>
            <a:ext cx="8136904" cy="369332"/>
          </a:xfrm>
          <a:prstGeom prst="rect">
            <a:avLst/>
          </a:prstGeom>
          <a:noFill/>
        </p:spPr>
        <p:txBody>
          <a:bodyPr wrap="square" rtlCol="0">
            <a:spAutoFit/>
          </a:bodyPr>
          <a:lstStyle/>
          <a:p>
            <a:r>
              <a:rPr lang="fr-FR" b="1" dirty="0" err="1" smtClean="0"/>
              <a:t>Functional</a:t>
            </a:r>
            <a:r>
              <a:rPr lang="fr-FR" b="1" dirty="0" smtClean="0"/>
              <a:t> </a:t>
            </a:r>
            <a:r>
              <a:rPr lang="fr-FR" b="1" dirty="0" err="1" smtClean="0"/>
              <a:t>Analysis</a:t>
            </a:r>
            <a:r>
              <a:rPr lang="fr-FR" b="1" dirty="0" smtClean="0"/>
              <a:t> of </a:t>
            </a:r>
            <a:r>
              <a:rPr lang="fr-FR" b="1" dirty="0" err="1" smtClean="0"/>
              <a:t>Signals</a:t>
            </a:r>
            <a:r>
              <a:rPr lang="fr-FR" b="1" dirty="0" smtClean="0"/>
              <a:t> and </a:t>
            </a:r>
            <a:r>
              <a:rPr lang="fr-FR" b="1" dirty="0" err="1"/>
              <a:t>S</a:t>
            </a:r>
            <a:r>
              <a:rPr lang="fr-FR" b="1" dirty="0" err="1" smtClean="0"/>
              <a:t>ystems</a:t>
            </a:r>
            <a:endParaRPr lang="fr-FR" b="1" dirty="0"/>
          </a:p>
        </p:txBody>
      </p:sp>
      <p:sp>
        <p:nvSpPr>
          <p:cNvPr id="3" name="ZoneTexte 2"/>
          <p:cNvSpPr txBox="1"/>
          <p:nvPr/>
        </p:nvSpPr>
        <p:spPr>
          <a:xfrm>
            <a:off x="424947" y="1124744"/>
            <a:ext cx="7920880" cy="1477328"/>
          </a:xfrm>
          <a:prstGeom prst="rect">
            <a:avLst/>
          </a:prstGeom>
          <a:noFill/>
        </p:spPr>
        <p:txBody>
          <a:bodyPr wrap="square" rtlCol="0">
            <a:spAutoFit/>
          </a:bodyPr>
          <a:lstStyle/>
          <a:p>
            <a:r>
              <a:rPr lang="fr-FR" dirty="0" smtClean="0"/>
              <a:t>Signal </a:t>
            </a:r>
            <a:r>
              <a:rPr lang="fr-FR" dirty="0" err="1" smtClean="0"/>
              <a:t>Processing</a:t>
            </a:r>
            <a:r>
              <a:rPr lang="fr-FR" dirty="0" smtClean="0"/>
              <a:t> </a:t>
            </a:r>
            <a:r>
              <a:rPr lang="fr-FR" dirty="0" err="1" smtClean="0"/>
              <a:t>is</a:t>
            </a:r>
            <a:r>
              <a:rPr lang="fr-FR" dirty="0" smtClean="0"/>
              <a:t> a basical </a:t>
            </a:r>
            <a:r>
              <a:rPr lang="fr-FR" dirty="0" err="1" smtClean="0"/>
              <a:t>ground</a:t>
            </a:r>
            <a:r>
              <a:rPr lang="fr-FR" dirty="0" smtClean="0"/>
              <a:t> </a:t>
            </a:r>
            <a:r>
              <a:rPr lang="fr-FR" dirty="0" err="1" smtClean="0"/>
              <a:t>theory</a:t>
            </a:r>
            <a:r>
              <a:rPr lang="fr-FR" dirty="0" smtClean="0"/>
              <a:t> </a:t>
            </a:r>
            <a:r>
              <a:rPr lang="fr-FR" dirty="0" err="1" smtClean="0"/>
              <a:t>useful</a:t>
            </a:r>
            <a:r>
              <a:rPr lang="fr-FR" dirty="0" smtClean="0"/>
              <a:t> for </a:t>
            </a:r>
            <a:r>
              <a:rPr lang="fr-FR" dirty="0" err="1" smtClean="0"/>
              <a:t>any</a:t>
            </a:r>
            <a:r>
              <a:rPr lang="fr-FR" dirty="0" smtClean="0"/>
              <a:t> communication </a:t>
            </a:r>
            <a:r>
              <a:rPr lang="fr-FR" dirty="0" err="1" smtClean="0"/>
              <a:t>problem</a:t>
            </a:r>
            <a:r>
              <a:rPr lang="fr-FR" dirty="0" smtClean="0"/>
              <a:t>. It </a:t>
            </a:r>
            <a:r>
              <a:rPr lang="fr-FR" dirty="0" err="1" smtClean="0"/>
              <a:t>is</a:t>
            </a:r>
            <a:r>
              <a:rPr lang="fr-FR" dirty="0" smtClean="0"/>
              <a:t> </a:t>
            </a:r>
            <a:r>
              <a:rPr lang="fr-FR" dirty="0" err="1" smtClean="0"/>
              <a:t>devoted</a:t>
            </a:r>
            <a:r>
              <a:rPr lang="fr-FR" dirty="0" smtClean="0"/>
              <a:t> to </a:t>
            </a:r>
            <a:r>
              <a:rPr lang="fr-FR" dirty="0" err="1" smtClean="0"/>
              <a:t>study</a:t>
            </a:r>
            <a:r>
              <a:rPr lang="fr-FR" dirty="0" smtClean="0"/>
              <a:t> </a:t>
            </a:r>
            <a:r>
              <a:rPr lang="fr-FR" dirty="0" err="1" smtClean="0"/>
              <a:t>signals</a:t>
            </a:r>
            <a:r>
              <a:rPr lang="fr-FR" dirty="0" smtClean="0"/>
              <a:t> in </a:t>
            </a:r>
            <a:r>
              <a:rPr lang="fr-FR" dirty="0" err="1" smtClean="0"/>
              <a:t>connection</a:t>
            </a:r>
            <a:r>
              <a:rPr lang="fr-FR" dirty="0" smtClean="0"/>
              <a:t> </a:t>
            </a:r>
            <a:r>
              <a:rPr lang="fr-FR" dirty="0" err="1" smtClean="0"/>
              <a:t>with</a:t>
            </a:r>
            <a:r>
              <a:rPr lang="fr-FR" dirty="0" smtClean="0"/>
              <a:t> </a:t>
            </a:r>
            <a:r>
              <a:rPr lang="fr-FR" dirty="0" err="1" smtClean="0"/>
              <a:t>systems</a:t>
            </a:r>
            <a:r>
              <a:rPr lang="fr-FR" dirty="0" smtClean="0"/>
              <a:t> </a:t>
            </a:r>
            <a:r>
              <a:rPr lang="fr-FR" dirty="0" err="1" smtClean="0"/>
              <a:t>that</a:t>
            </a:r>
            <a:r>
              <a:rPr lang="fr-FR" dirty="0" smtClean="0"/>
              <a:t> transmit </a:t>
            </a:r>
            <a:r>
              <a:rPr lang="fr-FR" dirty="0" err="1" smtClean="0"/>
              <a:t>them</a:t>
            </a:r>
            <a:r>
              <a:rPr lang="fr-FR" dirty="0" smtClean="0"/>
              <a:t>, but </a:t>
            </a:r>
            <a:r>
              <a:rPr lang="fr-FR" dirty="0" err="1" smtClean="0"/>
              <a:t>without</a:t>
            </a:r>
            <a:r>
              <a:rPr lang="fr-FR" dirty="0" smtClean="0"/>
              <a:t> </a:t>
            </a:r>
            <a:r>
              <a:rPr lang="fr-FR" dirty="0" err="1" smtClean="0"/>
              <a:t>study</a:t>
            </a:r>
            <a:r>
              <a:rPr lang="fr-FR" dirty="0" smtClean="0"/>
              <a:t> of system constitution.</a:t>
            </a:r>
          </a:p>
          <a:p>
            <a:r>
              <a:rPr lang="fr-FR" dirty="0" err="1" smtClean="0"/>
              <a:t>Indeed</a:t>
            </a:r>
            <a:r>
              <a:rPr lang="fr-FR" dirty="0" smtClean="0"/>
              <a:t>, </a:t>
            </a:r>
            <a:r>
              <a:rPr lang="fr-FR" dirty="0" err="1" smtClean="0"/>
              <a:t>we</a:t>
            </a:r>
            <a:r>
              <a:rPr lang="fr-FR" dirty="0" smtClean="0"/>
              <a:t> </a:t>
            </a:r>
            <a:r>
              <a:rPr lang="fr-FR" dirty="0" err="1" smtClean="0"/>
              <a:t>will</a:t>
            </a:r>
            <a:r>
              <a:rPr lang="fr-FR" dirty="0" smtClean="0"/>
              <a:t> </a:t>
            </a:r>
            <a:r>
              <a:rPr lang="fr-FR" dirty="0" err="1" smtClean="0"/>
              <a:t>consider</a:t>
            </a:r>
            <a:r>
              <a:rPr lang="fr-FR" dirty="0" smtClean="0"/>
              <a:t> a system as a box </a:t>
            </a:r>
            <a:r>
              <a:rPr lang="fr-FR" dirty="0" err="1" smtClean="0"/>
              <a:t>with</a:t>
            </a:r>
            <a:r>
              <a:rPr lang="fr-FR" dirty="0" smtClean="0"/>
              <a:t> input signal e(t) and output signal s(t), </a:t>
            </a:r>
            <a:r>
              <a:rPr lang="fr-FR" dirty="0" err="1" smtClean="0"/>
              <a:t>such</a:t>
            </a:r>
            <a:r>
              <a:rPr lang="fr-FR" dirty="0" smtClean="0"/>
              <a:t> as:</a:t>
            </a:r>
            <a:endParaRPr lang="fr-FR" dirty="0"/>
          </a:p>
        </p:txBody>
      </p:sp>
      <p:grpSp>
        <p:nvGrpSpPr>
          <p:cNvPr id="13" name="Groupe 12"/>
          <p:cNvGrpSpPr/>
          <p:nvPr/>
        </p:nvGrpSpPr>
        <p:grpSpPr>
          <a:xfrm>
            <a:off x="2060915" y="2671717"/>
            <a:ext cx="5004556" cy="1009311"/>
            <a:chOff x="1691680" y="2995753"/>
            <a:chExt cx="5004556" cy="1009311"/>
          </a:xfrm>
        </p:grpSpPr>
        <p:sp>
          <p:nvSpPr>
            <p:cNvPr id="4" name="Rectangle 3"/>
            <p:cNvSpPr/>
            <p:nvPr/>
          </p:nvSpPr>
          <p:spPr>
            <a:xfrm>
              <a:off x="3203848" y="3356992"/>
              <a:ext cx="180020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p:cNvCxnSpPr>
              <a:endCxn id="4" idx="1"/>
            </p:cNvCxnSpPr>
            <p:nvPr/>
          </p:nvCxnSpPr>
          <p:spPr>
            <a:xfrm>
              <a:off x="2051720" y="3681028"/>
              <a:ext cx="115212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63" name="Connecteur droit avec flèche 62"/>
            <p:cNvCxnSpPr/>
            <p:nvPr/>
          </p:nvCxnSpPr>
          <p:spPr>
            <a:xfrm>
              <a:off x="5004048" y="3681028"/>
              <a:ext cx="115212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9" name="ZoneTexte 8"/>
            <p:cNvSpPr txBox="1"/>
            <p:nvPr/>
          </p:nvSpPr>
          <p:spPr>
            <a:xfrm>
              <a:off x="1691680" y="2995754"/>
              <a:ext cx="1080120" cy="584775"/>
            </a:xfrm>
            <a:prstGeom prst="rect">
              <a:avLst/>
            </a:prstGeom>
            <a:noFill/>
          </p:spPr>
          <p:txBody>
            <a:bodyPr wrap="square" rtlCol="0">
              <a:spAutoFit/>
            </a:bodyPr>
            <a:lstStyle/>
            <a:p>
              <a:r>
                <a:rPr lang="fr-FR" sz="3200" b="1" dirty="0"/>
                <a:t>e</a:t>
              </a:r>
              <a:r>
                <a:rPr lang="fr-FR" sz="3200" b="1" dirty="0" smtClean="0"/>
                <a:t>(t)</a:t>
              </a:r>
              <a:endParaRPr lang="fr-FR" sz="3200" b="1" dirty="0"/>
            </a:p>
          </p:txBody>
        </p:sp>
        <p:sp>
          <p:nvSpPr>
            <p:cNvPr id="65" name="ZoneTexte 64"/>
            <p:cNvSpPr txBox="1"/>
            <p:nvPr/>
          </p:nvSpPr>
          <p:spPr>
            <a:xfrm>
              <a:off x="5616116" y="2995753"/>
              <a:ext cx="1080120" cy="584775"/>
            </a:xfrm>
            <a:prstGeom prst="rect">
              <a:avLst/>
            </a:prstGeom>
            <a:noFill/>
          </p:spPr>
          <p:txBody>
            <a:bodyPr wrap="square" rtlCol="0">
              <a:spAutoFit/>
            </a:bodyPr>
            <a:lstStyle/>
            <a:p>
              <a:r>
                <a:rPr lang="fr-FR" sz="3200" b="1" dirty="0" smtClean="0"/>
                <a:t>s(t)</a:t>
              </a:r>
              <a:endParaRPr lang="fr-FR" sz="3200" b="1" dirty="0"/>
            </a:p>
          </p:txBody>
        </p:sp>
      </p:grpSp>
      <p:sp>
        <p:nvSpPr>
          <p:cNvPr id="11" name="ZoneTexte 10"/>
          <p:cNvSpPr txBox="1"/>
          <p:nvPr/>
        </p:nvSpPr>
        <p:spPr>
          <a:xfrm>
            <a:off x="568963" y="4005064"/>
            <a:ext cx="7632848" cy="2585323"/>
          </a:xfrm>
          <a:prstGeom prst="rect">
            <a:avLst/>
          </a:prstGeom>
          <a:noFill/>
        </p:spPr>
        <p:txBody>
          <a:bodyPr wrap="square" rtlCol="0">
            <a:spAutoFit/>
          </a:bodyPr>
          <a:lstStyle/>
          <a:p>
            <a:r>
              <a:rPr lang="fr-FR" dirty="0" smtClean="0"/>
              <a:t>A signal </a:t>
            </a:r>
            <a:r>
              <a:rPr lang="fr-FR" dirty="0" err="1" smtClean="0"/>
              <a:t>is</a:t>
            </a:r>
            <a:r>
              <a:rPr lang="fr-FR" dirty="0" smtClean="0"/>
              <a:t> a </a:t>
            </a:r>
            <a:r>
              <a:rPr lang="fr-FR" dirty="0" err="1" smtClean="0"/>
              <a:t>mathematical</a:t>
            </a:r>
            <a:r>
              <a:rPr lang="fr-FR" dirty="0" smtClean="0"/>
              <a:t> model </a:t>
            </a:r>
            <a:r>
              <a:rPr lang="fr-FR" dirty="0" err="1" smtClean="0"/>
              <a:t>allowing</a:t>
            </a:r>
            <a:r>
              <a:rPr lang="fr-FR" dirty="0" smtClean="0"/>
              <a:t> to </a:t>
            </a:r>
            <a:r>
              <a:rPr lang="fr-FR" dirty="0" err="1" smtClean="0"/>
              <a:t>represent</a:t>
            </a:r>
            <a:r>
              <a:rPr lang="fr-FR" dirty="0" smtClean="0"/>
              <a:t> a </a:t>
            </a:r>
            <a:r>
              <a:rPr lang="fr-FR" dirty="0" err="1" smtClean="0"/>
              <a:t>measure</a:t>
            </a:r>
            <a:r>
              <a:rPr lang="fr-FR" dirty="0" smtClean="0"/>
              <a:t> of a </a:t>
            </a:r>
            <a:r>
              <a:rPr lang="fr-FR" dirty="0"/>
              <a:t>real </a:t>
            </a:r>
            <a:r>
              <a:rPr lang="fr-FR" dirty="0" err="1"/>
              <a:t>physical</a:t>
            </a:r>
            <a:r>
              <a:rPr lang="fr-FR" dirty="0"/>
              <a:t> </a:t>
            </a:r>
            <a:r>
              <a:rPr lang="fr-FR" dirty="0" err="1" smtClean="0"/>
              <a:t>quantity</a:t>
            </a:r>
            <a:r>
              <a:rPr lang="fr-FR" dirty="0" smtClean="0"/>
              <a:t> </a:t>
            </a:r>
            <a:r>
              <a:rPr lang="fr-FR" dirty="0" err="1" smtClean="0"/>
              <a:t>such</a:t>
            </a:r>
            <a:r>
              <a:rPr lang="fr-FR" dirty="0" smtClean="0"/>
              <a:t> as </a:t>
            </a:r>
            <a:r>
              <a:rPr lang="fr-FR" dirty="0" err="1" smtClean="0"/>
              <a:t>temperature</a:t>
            </a:r>
            <a:r>
              <a:rPr lang="fr-FR" dirty="0" smtClean="0"/>
              <a:t>, voltage, </a:t>
            </a:r>
            <a:r>
              <a:rPr lang="fr-FR" dirty="0" err="1" smtClean="0"/>
              <a:t>current</a:t>
            </a:r>
            <a:r>
              <a:rPr lang="fr-FR" dirty="0" smtClean="0"/>
              <a:t>, … </a:t>
            </a:r>
            <a:r>
              <a:rPr lang="fr-FR" dirty="0" err="1" smtClean="0"/>
              <a:t>often</a:t>
            </a:r>
            <a:r>
              <a:rPr lang="fr-FR" dirty="0" smtClean="0"/>
              <a:t> </a:t>
            </a:r>
            <a:r>
              <a:rPr lang="fr-FR" dirty="0" err="1" smtClean="0"/>
              <a:t>given</a:t>
            </a:r>
            <a:r>
              <a:rPr lang="fr-FR" dirty="0" smtClean="0"/>
              <a:t> by </a:t>
            </a:r>
            <a:r>
              <a:rPr lang="fr-FR" dirty="0" err="1" smtClean="0"/>
              <a:t>sensors</a:t>
            </a:r>
            <a:r>
              <a:rPr lang="fr-FR" dirty="0" smtClean="0"/>
              <a:t>. In signal </a:t>
            </a:r>
            <a:r>
              <a:rPr lang="fr-FR" dirty="0" err="1" smtClean="0"/>
              <a:t>processing</a:t>
            </a:r>
            <a:r>
              <a:rPr lang="fr-FR" dirty="0" smtClean="0"/>
              <a:t>, </a:t>
            </a:r>
            <a:r>
              <a:rPr lang="fr-FR" dirty="0" err="1" smtClean="0"/>
              <a:t>most</a:t>
            </a:r>
            <a:r>
              <a:rPr lang="fr-FR" dirty="0" smtClean="0"/>
              <a:t> </a:t>
            </a:r>
            <a:r>
              <a:rPr lang="fr-FR" dirty="0" err="1" smtClean="0"/>
              <a:t>signals</a:t>
            </a:r>
            <a:r>
              <a:rPr lang="fr-FR" dirty="0" smtClean="0"/>
              <a:t> are voltages (</a:t>
            </a:r>
            <a:r>
              <a:rPr lang="fr-FR" dirty="0" err="1" smtClean="0"/>
              <a:t>scalar</a:t>
            </a:r>
            <a:r>
              <a:rPr lang="fr-FR" dirty="0" smtClean="0"/>
              <a:t> in 1D </a:t>
            </a:r>
            <a:r>
              <a:rPr lang="fr-FR" dirty="0" err="1" smtClean="0"/>
              <a:t>signals</a:t>
            </a:r>
            <a:r>
              <a:rPr lang="fr-FR" dirty="0" smtClean="0"/>
              <a:t> or </a:t>
            </a:r>
            <a:r>
              <a:rPr lang="fr-FR" dirty="0" err="1" smtClean="0"/>
              <a:t>vectorial</a:t>
            </a:r>
            <a:r>
              <a:rPr lang="fr-FR" dirty="0" smtClean="0"/>
              <a:t>  in </a:t>
            </a:r>
            <a:r>
              <a:rPr lang="fr-FR" dirty="0" err="1" smtClean="0"/>
              <a:t>systems</a:t>
            </a:r>
            <a:r>
              <a:rPr lang="fr-FR" dirty="0" smtClean="0"/>
              <a:t> </a:t>
            </a:r>
            <a:r>
              <a:rPr lang="fr-FR" dirty="0" err="1" smtClean="0"/>
              <a:t>with</a:t>
            </a:r>
            <a:r>
              <a:rPr lang="fr-FR" dirty="0" smtClean="0"/>
              <a:t> more dimensions).</a:t>
            </a:r>
          </a:p>
          <a:p>
            <a:r>
              <a:rPr lang="fr-FR" dirty="0" err="1"/>
              <a:t>Depending</a:t>
            </a:r>
            <a:r>
              <a:rPr lang="fr-FR" dirty="0"/>
              <a:t> of signal </a:t>
            </a:r>
            <a:r>
              <a:rPr lang="fr-FR" dirty="0" err="1"/>
              <a:t>characteristics</a:t>
            </a:r>
            <a:r>
              <a:rPr lang="fr-FR" dirty="0"/>
              <a:t>, one </a:t>
            </a:r>
            <a:r>
              <a:rPr lang="fr-FR" dirty="0" err="1"/>
              <a:t>can</a:t>
            </a:r>
            <a:r>
              <a:rPr lang="fr-FR" dirty="0"/>
              <a:t> </a:t>
            </a:r>
            <a:r>
              <a:rPr lang="fr-FR" dirty="0" err="1"/>
              <a:t>consider</a:t>
            </a:r>
            <a:r>
              <a:rPr lang="fr-FR" dirty="0"/>
              <a:t> </a:t>
            </a:r>
            <a:r>
              <a:rPr lang="fr-FR" dirty="0" err="1"/>
              <a:t>analog</a:t>
            </a:r>
            <a:r>
              <a:rPr lang="fr-FR" dirty="0"/>
              <a:t>, </a:t>
            </a:r>
            <a:r>
              <a:rPr lang="fr-FR" dirty="0" err="1"/>
              <a:t>sampled</a:t>
            </a:r>
            <a:r>
              <a:rPr lang="fr-FR" dirty="0"/>
              <a:t>, digital </a:t>
            </a:r>
            <a:r>
              <a:rPr lang="fr-FR" dirty="0" err="1"/>
              <a:t>signals</a:t>
            </a:r>
            <a:r>
              <a:rPr lang="fr-FR" dirty="0"/>
              <a:t>.</a:t>
            </a:r>
          </a:p>
          <a:p>
            <a:r>
              <a:rPr lang="fr-FR" dirty="0" smtClean="0"/>
              <a:t>For </a:t>
            </a:r>
            <a:r>
              <a:rPr lang="fr-FR" dirty="0" err="1" smtClean="0"/>
              <a:t>analog</a:t>
            </a:r>
            <a:r>
              <a:rPr lang="fr-FR" dirty="0" smtClean="0"/>
              <a:t> signal, t </a:t>
            </a:r>
            <a:r>
              <a:rPr lang="el-GR" dirty="0" smtClean="0"/>
              <a:t>ϵ</a:t>
            </a:r>
            <a:r>
              <a:rPr lang="fr-FR" dirty="0" smtClean="0"/>
              <a:t> R </a:t>
            </a:r>
            <a:r>
              <a:rPr lang="fr-FR" dirty="0" smtClean="0">
                <a:sym typeface="Wingdings" panose="05000000000000000000" pitchFamily="2" charset="2"/>
              </a:rPr>
              <a:t> s(t) </a:t>
            </a:r>
            <a:r>
              <a:rPr lang="el-GR" dirty="0"/>
              <a:t>ϵ</a:t>
            </a:r>
            <a:r>
              <a:rPr lang="fr-FR" dirty="0"/>
              <a:t> </a:t>
            </a:r>
            <a:r>
              <a:rPr lang="fr-FR" dirty="0" smtClean="0"/>
              <a:t>R or C</a:t>
            </a:r>
          </a:p>
          <a:p>
            <a:r>
              <a:rPr lang="fr-FR" dirty="0" smtClean="0"/>
              <a:t>For </a:t>
            </a:r>
            <a:r>
              <a:rPr lang="fr-FR" dirty="0" err="1" smtClean="0"/>
              <a:t>sampled</a:t>
            </a:r>
            <a:r>
              <a:rPr lang="fr-FR" dirty="0" smtClean="0"/>
              <a:t> signal, k </a:t>
            </a:r>
            <a:r>
              <a:rPr lang="el-GR" dirty="0"/>
              <a:t>ϵ</a:t>
            </a:r>
            <a:r>
              <a:rPr lang="fr-FR" dirty="0"/>
              <a:t> </a:t>
            </a:r>
            <a:r>
              <a:rPr lang="fr-FR" dirty="0" smtClean="0"/>
              <a:t>Z </a:t>
            </a:r>
            <a:r>
              <a:rPr lang="fr-FR" dirty="0" smtClean="0">
                <a:sym typeface="Wingdings" panose="05000000000000000000" pitchFamily="2" charset="2"/>
              </a:rPr>
              <a:t> s(k) </a:t>
            </a:r>
            <a:r>
              <a:rPr lang="el-GR" dirty="0"/>
              <a:t>ϵ</a:t>
            </a:r>
            <a:r>
              <a:rPr lang="fr-FR" dirty="0"/>
              <a:t> </a:t>
            </a:r>
            <a:r>
              <a:rPr lang="fr-FR" dirty="0" smtClean="0"/>
              <a:t>R or C</a:t>
            </a:r>
          </a:p>
          <a:p>
            <a:r>
              <a:rPr lang="fr-FR" dirty="0" smtClean="0"/>
              <a:t>For digital signal, k </a:t>
            </a:r>
            <a:r>
              <a:rPr lang="el-GR" dirty="0"/>
              <a:t>ϵ</a:t>
            </a:r>
            <a:r>
              <a:rPr lang="fr-FR" dirty="0"/>
              <a:t> </a:t>
            </a:r>
            <a:r>
              <a:rPr lang="fr-FR" dirty="0" smtClean="0"/>
              <a:t>Z </a:t>
            </a:r>
            <a:r>
              <a:rPr lang="fr-FR" dirty="0" smtClean="0">
                <a:sym typeface="Wingdings" panose="05000000000000000000" pitchFamily="2" charset="2"/>
              </a:rPr>
              <a:t> s(k) = </a:t>
            </a:r>
            <a:r>
              <a:rPr lang="fr-FR" dirty="0" err="1" smtClean="0">
                <a:sym typeface="Wingdings" panose="05000000000000000000" pitchFamily="2" charset="2"/>
              </a:rPr>
              <a:t>n.q</a:t>
            </a:r>
            <a:r>
              <a:rPr lang="fr-FR" dirty="0" smtClean="0">
                <a:sym typeface="Wingdings" panose="05000000000000000000" pitchFamily="2" charset="2"/>
              </a:rPr>
              <a:t> , </a:t>
            </a:r>
            <a:r>
              <a:rPr lang="fr-FR" dirty="0" err="1" smtClean="0">
                <a:sym typeface="Wingdings" panose="05000000000000000000" pitchFamily="2" charset="2"/>
              </a:rPr>
              <a:t>with</a:t>
            </a:r>
            <a:r>
              <a:rPr lang="fr-FR" dirty="0" smtClean="0">
                <a:sym typeface="Wingdings" panose="05000000000000000000" pitchFamily="2" charset="2"/>
              </a:rPr>
              <a:t> q real </a:t>
            </a:r>
            <a:r>
              <a:rPr lang="fr-FR" dirty="0" err="1" smtClean="0">
                <a:sym typeface="Wingdings" panose="05000000000000000000" pitchFamily="2" charset="2"/>
              </a:rPr>
              <a:t>number</a:t>
            </a:r>
            <a:r>
              <a:rPr lang="fr-FR" dirty="0" smtClean="0">
                <a:sym typeface="Wingdings" panose="05000000000000000000" pitchFamily="2" charset="2"/>
              </a:rPr>
              <a:t> and n </a:t>
            </a:r>
            <a:r>
              <a:rPr lang="el-GR" dirty="0"/>
              <a:t>ϵ</a:t>
            </a:r>
            <a:r>
              <a:rPr lang="fr-FR" dirty="0"/>
              <a:t> </a:t>
            </a:r>
            <a:r>
              <a:rPr lang="fr-FR" dirty="0" smtClean="0"/>
              <a:t>Z.</a:t>
            </a:r>
            <a:endParaRPr lang="fr-FR" dirty="0"/>
          </a:p>
        </p:txBody>
      </p:sp>
    </p:spTree>
    <p:extLst>
      <p:ext uri="{BB962C8B-B14F-4D97-AF65-F5344CB8AC3E}">
        <p14:creationId xmlns:p14="http://schemas.microsoft.com/office/powerpoint/2010/main" val="2856004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404664"/>
            <a:ext cx="9144000" cy="1728192"/>
          </a:xfrm>
        </p:spPr>
        <p:txBody>
          <a:bodyPr>
            <a:normAutofit/>
          </a:bodyPr>
          <a:lstStyle/>
          <a:p>
            <a:r>
              <a:rPr lang="fr-FR" dirty="0" smtClean="0"/>
              <a:t>Z-</a:t>
            </a:r>
            <a:r>
              <a:rPr lang="fr-FR" dirty="0" err="1" smtClean="0"/>
              <a:t>Transform</a:t>
            </a:r>
            <a:r>
              <a:rPr lang="fr-FR" dirty="0" smtClean="0"/>
              <a:t> of a </a:t>
            </a:r>
            <a:r>
              <a:rPr lang="fr-FR" dirty="0" err="1" smtClean="0"/>
              <a:t>discrete</a:t>
            </a:r>
            <a:r>
              <a:rPr lang="fr-FR" dirty="0" smtClean="0"/>
              <a:t> causal signal</a:t>
            </a:r>
            <a:endParaRPr lang="fr-FR" dirty="0"/>
          </a:p>
        </p:txBody>
      </p:sp>
      <mc:AlternateContent xmlns:mc="http://schemas.openxmlformats.org/markup-compatibility/2006" xmlns:a14="http://schemas.microsoft.com/office/drawing/2010/main">
        <mc:Choice Requires="a14">
          <p:sp>
            <p:nvSpPr>
              <p:cNvPr id="3" name="Sous-titre 2"/>
              <p:cNvSpPr>
                <a:spLocks noGrp="1"/>
              </p:cNvSpPr>
              <p:nvPr>
                <p:ph type="subTitle" idx="1"/>
              </p:nvPr>
            </p:nvSpPr>
            <p:spPr>
              <a:xfrm>
                <a:off x="107504" y="2348880"/>
                <a:ext cx="8928992" cy="4509120"/>
              </a:xfrm>
            </p:spPr>
            <p:txBody>
              <a:bodyPr>
                <a:normAutofit/>
              </a:bodyPr>
              <a:lstStyle/>
              <a:p>
                <a:r>
                  <a:rPr lang="fr-FR" dirty="0" smtClean="0"/>
                  <a:t>When </a:t>
                </a:r>
                <a:r>
                  <a:rPr lang="fr-FR" dirty="0" err="1" smtClean="0"/>
                  <a:t>studying</a:t>
                </a:r>
                <a:r>
                  <a:rPr lang="fr-FR" dirty="0" smtClean="0"/>
                  <a:t> a </a:t>
                </a:r>
                <a:r>
                  <a:rPr lang="fr-FR" dirty="0" err="1" smtClean="0"/>
                  <a:t>discrete</a:t>
                </a:r>
                <a:r>
                  <a:rPr lang="fr-FR" dirty="0" smtClean="0"/>
                  <a:t> causal signal, </a:t>
                </a:r>
                <a:r>
                  <a:rPr lang="fr-FR" dirty="0" err="1" smtClean="0"/>
                  <a:t>it</a:t>
                </a:r>
                <a:r>
                  <a:rPr lang="fr-FR" dirty="0" smtClean="0"/>
                  <a:t> </a:t>
                </a:r>
                <a:r>
                  <a:rPr lang="fr-FR" dirty="0" err="1" smtClean="0"/>
                  <a:t>is</a:t>
                </a:r>
                <a:r>
                  <a:rPr lang="fr-FR" dirty="0" smtClean="0"/>
                  <a:t> </a:t>
                </a:r>
                <a:r>
                  <a:rPr lang="fr-FR" dirty="0" err="1" smtClean="0"/>
                  <a:t>convenient</a:t>
                </a:r>
                <a:r>
                  <a:rPr lang="fr-FR" dirty="0" smtClean="0"/>
                  <a:t> to use Z-</a:t>
                </a:r>
                <a:r>
                  <a:rPr lang="fr-FR" dirty="0" err="1" smtClean="0"/>
                  <a:t>transform</a:t>
                </a:r>
                <a:r>
                  <a:rPr lang="fr-FR" dirty="0" smtClean="0"/>
                  <a:t> as:</a:t>
                </a:r>
              </a:p>
              <a:p>
                <a:pPr/>
                <a14:m>
                  <m:oMathPara xmlns:m="http://schemas.openxmlformats.org/officeDocument/2006/math">
                    <m:oMathParaPr>
                      <m:jc m:val="centerGroup"/>
                    </m:oMathParaPr>
                    <m:oMath xmlns:m="http://schemas.openxmlformats.org/officeDocument/2006/math">
                      <m:r>
                        <a:rPr lang="fr-FR" i="1">
                          <a:latin typeface="Cambria Math"/>
                        </a:rPr>
                        <m:t>𝑇</m:t>
                      </m:r>
                      <m:r>
                        <a:rPr lang="fr-FR" i="1">
                          <a:latin typeface="Cambria Math"/>
                        </a:rPr>
                        <m:t>.</m:t>
                      </m:r>
                      <m:r>
                        <a:rPr lang="fr-FR" i="1">
                          <a:latin typeface="Cambria Math"/>
                        </a:rPr>
                        <m:t>𝑍</m:t>
                      </m:r>
                      <m:r>
                        <a:rPr lang="fr-FR" i="1">
                          <a:latin typeface="Cambria Math"/>
                        </a:rPr>
                        <m:t>.</m:t>
                      </m:r>
                      <m:d>
                        <m:dPr>
                          <m:begChr m:val="["/>
                          <m:endChr m:val="]"/>
                          <m:ctrlPr>
                            <a:rPr lang="fr-FR" i="1">
                              <a:latin typeface="Cambria Math"/>
                            </a:rPr>
                          </m:ctrlPr>
                        </m:dPr>
                        <m:e>
                          <m:d>
                            <m:dPr>
                              <m:ctrlPr>
                                <a:rPr lang="fr-FR" i="1">
                                  <a:latin typeface="Cambria Math"/>
                                </a:rPr>
                              </m:ctrlPr>
                            </m:dPr>
                            <m:e>
                              <m:r>
                                <a:rPr lang="fr-FR" i="1">
                                  <a:latin typeface="Cambria Math"/>
                                </a:rPr>
                                <m:t>𝑥</m:t>
                              </m:r>
                              <m:r>
                                <a:rPr lang="fr-FR" i="1">
                                  <a:latin typeface="Cambria Math"/>
                                </a:rPr>
                                <m:t>(</m:t>
                              </m:r>
                              <m:r>
                                <a:rPr lang="fr-FR" i="1">
                                  <a:latin typeface="Cambria Math"/>
                                </a:rPr>
                                <m:t>𝑘</m:t>
                              </m:r>
                              <m:r>
                                <a:rPr lang="fr-FR" i="1">
                                  <a:latin typeface="Cambria Math"/>
                                </a:rPr>
                                <m:t>)</m:t>
                              </m:r>
                            </m:e>
                          </m:d>
                        </m:e>
                      </m:d>
                      <m:r>
                        <a:rPr lang="fr-FR" i="1">
                          <a:latin typeface="Cambria Math"/>
                        </a:rPr>
                        <m:t>= </m:t>
                      </m:r>
                      <m:r>
                        <a:rPr lang="fr-FR" i="1">
                          <a:latin typeface="Cambria Math"/>
                        </a:rPr>
                        <m:t>𝑋</m:t>
                      </m:r>
                      <m:d>
                        <m:dPr>
                          <m:ctrlPr>
                            <a:rPr lang="fr-FR" i="1">
                              <a:latin typeface="Cambria Math"/>
                            </a:rPr>
                          </m:ctrlPr>
                        </m:dPr>
                        <m:e>
                          <m:r>
                            <a:rPr lang="fr-FR" i="1">
                              <a:latin typeface="Cambria Math"/>
                            </a:rPr>
                            <m:t>𝑍</m:t>
                          </m:r>
                        </m:e>
                      </m:d>
                      <m:r>
                        <a:rPr lang="fr-FR" i="1">
                          <a:latin typeface="Cambria Math"/>
                        </a:rPr>
                        <m:t>= </m:t>
                      </m:r>
                      <m:nary>
                        <m:naryPr>
                          <m:chr m:val="∑"/>
                          <m:limLoc m:val="undOvr"/>
                          <m:ctrlPr>
                            <a:rPr lang="fr-FR" i="1">
                              <a:latin typeface="Cambria Math"/>
                            </a:rPr>
                          </m:ctrlPr>
                        </m:naryPr>
                        <m:sub>
                          <m:r>
                            <a:rPr lang="fr-FR" i="1">
                              <a:latin typeface="Cambria Math"/>
                            </a:rPr>
                            <m:t>𝑘</m:t>
                          </m:r>
                          <m:r>
                            <a:rPr lang="fr-FR" i="1">
                              <a:latin typeface="Cambria Math"/>
                            </a:rPr>
                            <m:t>=0</m:t>
                          </m:r>
                        </m:sub>
                        <m:sup>
                          <m:r>
                            <a:rPr lang="fr-FR" i="1">
                              <a:latin typeface="Cambria Math"/>
                            </a:rPr>
                            <m:t>+∞</m:t>
                          </m:r>
                        </m:sup>
                        <m:e>
                          <m:r>
                            <a:rPr lang="fr-FR" i="1">
                              <a:latin typeface="Cambria Math"/>
                            </a:rPr>
                            <m:t>𝑥</m:t>
                          </m:r>
                          <m:d>
                            <m:dPr>
                              <m:ctrlPr>
                                <a:rPr lang="fr-FR" i="1">
                                  <a:latin typeface="Cambria Math"/>
                                </a:rPr>
                              </m:ctrlPr>
                            </m:dPr>
                            <m:e>
                              <m:r>
                                <a:rPr lang="fr-FR" i="1">
                                  <a:latin typeface="Cambria Math"/>
                                </a:rPr>
                                <m:t>𝑘</m:t>
                              </m:r>
                            </m:e>
                          </m:d>
                          <m:r>
                            <a:rPr lang="fr-FR" i="1">
                              <a:latin typeface="Cambria Math"/>
                            </a:rPr>
                            <m:t>. </m:t>
                          </m:r>
                          <m:sSup>
                            <m:sSupPr>
                              <m:ctrlPr>
                                <a:rPr lang="fr-FR" i="1">
                                  <a:latin typeface="Cambria Math"/>
                                </a:rPr>
                              </m:ctrlPr>
                            </m:sSupPr>
                            <m:e>
                              <m:r>
                                <a:rPr lang="fr-FR" i="1">
                                  <a:latin typeface="Cambria Math"/>
                                </a:rPr>
                                <m:t>𝑍</m:t>
                              </m:r>
                            </m:e>
                            <m:sup>
                              <m:r>
                                <a:rPr lang="fr-FR" i="1">
                                  <a:latin typeface="Cambria Math"/>
                                </a:rPr>
                                <m:t>−</m:t>
                              </m:r>
                              <m:r>
                                <a:rPr lang="fr-FR" i="1">
                                  <a:latin typeface="Cambria Math"/>
                                </a:rPr>
                                <m:t>𝑘</m:t>
                              </m:r>
                            </m:sup>
                          </m:sSup>
                        </m:e>
                      </m:nary>
                    </m:oMath>
                  </m:oMathPara>
                </a14:m>
                <a:endParaRPr lang="fr-FR" dirty="0"/>
              </a:p>
              <a:p>
                <a:r>
                  <a:rPr lang="fr-FR" dirty="0" err="1" smtClean="0"/>
                  <a:t>With</a:t>
                </a:r>
                <a:r>
                  <a:rPr lang="fr-FR" dirty="0" smtClean="0"/>
                  <a:t> the </a:t>
                </a:r>
                <a:r>
                  <a:rPr lang="fr-FR" dirty="0" err="1" smtClean="0"/>
                  <a:t>fundamental</a:t>
                </a:r>
                <a:r>
                  <a:rPr lang="fr-FR" dirty="0" smtClean="0"/>
                  <a:t> </a:t>
                </a:r>
                <a:r>
                  <a:rPr lang="fr-FR" dirty="0" err="1" smtClean="0"/>
                  <a:t>property</a:t>
                </a:r>
                <a:r>
                  <a:rPr lang="fr-FR" dirty="0" smtClean="0"/>
                  <a:t> </a:t>
                </a:r>
                <a:r>
                  <a:rPr lang="fr-FR" dirty="0" err="1" smtClean="0"/>
                  <a:t>that</a:t>
                </a:r>
                <a:endParaRPr lang="fr-FR" dirty="0" smtClean="0"/>
              </a:p>
              <a:p>
                <a:endParaRPr lang="fr-FR" dirty="0"/>
              </a:p>
              <a:p>
                <a:r>
                  <a:rPr lang="fr-FR" dirty="0"/>
                  <a:t> </a:t>
                </a:r>
                <a14:m>
                  <m:oMath xmlns:m="http://schemas.openxmlformats.org/officeDocument/2006/math">
                    <m:r>
                      <a:rPr lang="fr-FR" i="1">
                        <a:latin typeface="Cambria Math"/>
                      </a:rPr>
                      <m:t>𝑇</m:t>
                    </m:r>
                    <m:r>
                      <a:rPr lang="fr-FR" i="1">
                        <a:latin typeface="Cambria Math"/>
                      </a:rPr>
                      <m:t>.</m:t>
                    </m:r>
                    <m:r>
                      <a:rPr lang="fr-FR" i="1">
                        <a:latin typeface="Cambria Math"/>
                      </a:rPr>
                      <m:t>𝑍</m:t>
                    </m:r>
                    <m:d>
                      <m:dPr>
                        <m:begChr m:val="["/>
                        <m:endChr m:val="]"/>
                        <m:ctrlPr>
                          <a:rPr lang="fr-FR" i="1">
                            <a:latin typeface="Cambria Math"/>
                          </a:rPr>
                        </m:ctrlPr>
                      </m:dPr>
                      <m:e>
                        <m:r>
                          <a:rPr lang="fr-FR" i="1">
                            <a:latin typeface="Cambria Math"/>
                          </a:rPr>
                          <m:t>𝑥</m:t>
                        </m:r>
                        <m:r>
                          <a:rPr lang="fr-FR" i="1">
                            <a:latin typeface="Cambria Math"/>
                          </a:rPr>
                          <m:t>(</m:t>
                        </m:r>
                        <m:r>
                          <a:rPr lang="fr-FR" i="1">
                            <a:latin typeface="Cambria Math"/>
                          </a:rPr>
                          <m:t>𝑘</m:t>
                        </m:r>
                        <m:r>
                          <a:rPr lang="fr-FR" i="1">
                            <a:latin typeface="Cambria Math"/>
                          </a:rPr>
                          <m:t>−1)</m:t>
                        </m:r>
                      </m:e>
                    </m:d>
                    <m:r>
                      <a:rPr lang="fr-FR" i="1">
                        <a:latin typeface="Cambria Math"/>
                      </a:rPr>
                      <m:t>=</m:t>
                    </m:r>
                    <m:r>
                      <a:rPr lang="fr-FR" i="1">
                        <a:latin typeface="Cambria Math"/>
                      </a:rPr>
                      <m:t>𝑇</m:t>
                    </m:r>
                    <m:r>
                      <a:rPr lang="fr-FR" i="1">
                        <a:latin typeface="Cambria Math"/>
                      </a:rPr>
                      <m:t>.</m:t>
                    </m:r>
                    <m:r>
                      <a:rPr lang="fr-FR" i="1">
                        <a:latin typeface="Cambria Math"/>
                      </a:rPr>
                      <m:t>𝑍</m:t>
                    </m:r>
                    <m:r>
                      <a:rPr lang="fr-FR" i="1">
                        <a:latin typeface="Cambria Math"/>
                      </a:rPr>
                      <m:t> </m:t>
                    </m:r>
                    <m:d>
                      <m:dPr>
                        <m:begChr m:val="["/>
                        <m:endChr m:val="]"/>
                        <m:ctrlPr>
                          <a:rPr lang="fr-FR" i="1">
                            <a:latin typeface="Cambria Math"/>
                          </a:rPr>
                        </m:ctrlPr>
                      </m:dPr>
                      <m:e>
                        <m:r>
                          <a:rPr lang="fr-FR" i="1">
                            <a:latin typeface="Cambria Math"/>
                          </a:rPr>
                          <m:t>𝑥</m:t>
                        </m:r>
                        <m:r>
                          <a:rPr lang="fr-FR" i="1">
                            <a:latin typeface="Cambria Math"/>
                          </a:rPr>
                          <m:t>(</m:t>
                        </m:r>
                        <m:r>
                          <a:rPr lang="fr-FR" i="1">
                            <a:latin typeface="Cambria Math"/>
                          </a:rPr>
                          <m:t>𝑘</m:t>
                        </m:r>
                        <m:r>
                          <a:rPr lang="fr-FR" i="1">
                            <a:latin typeface="Cambria Math"/>
                          </a:rPr>
                          <m:t>)</m:t>
                        </m:r>
                      </m:e>
                    </m:d>
                    <m:r>
                      <a:rPr lang="fr-FR" i="1">
                        <a:latin typeface="Cambria Math"/>
                      </a:rPr>
                      <m:t>.</m:t>
                    </m:r>
                    <m:sSup>
                      <m:sSupPr>
                        <m:ctrlPr>
                          <a:rPr lang="fr-FR" i="1">
                            <a:latin typeface="Cambria Math"/>
                          </a:rPr>
                        </m:ctrlPr>
                      </m:sSupPr>
                      <m:e>
                        <m:r>
                          <a:rPr lang="fr-FR" i="1">
                            <a:latin typeface="Cambria Math"/>
                          </a:rPr>
                          <m:t>𝑍</m:t>
                        </m:r>
                      </m:e>
                      <m:sup>
                        <m:r>
                          <a:rPr lang="fr-FR" i="1">
                            <a:latin typeface="Cambria Math"/>
                          </a:rPr>
                          <m:t>−1</m:t>
                        </m:r>
                      </m:sup>
                    </m:sSup>
                  </m:oMath>
                </a14:m>
                <a:endParaRPr lang="fr-FR" dirty="0"/>
              </a:p>
            </p:txBody>
          </p:sp>
        </mc:Choice>
        <mc:Fallback xmlns="">
          <p:sp>
            <p:nvSpPr>
              <p:cNvPr id="3" name="Sous-titre 2"/>
              <p:cNvSpPr>
                <a:spLocks noGrp="1" noRot="1" noChangeAspect="1" noMove="1" noResize="1" noEditPoints="1" noAdjustHandles="1" noChangeArrowheads="1" noChangeShapeType="1" noTextEdit="1"/>
              </p:cNvSpPr>
              <p:nvPr>
                <p:ph type="subTitle" idx="1"/>
              </p:nvPr>
            </p:nvSpPr>
            <p:spPr>
              <a:xfrm>
                <a:off x="107504" y="2348880"/>
                <a:ext cx="8928992" cy="4509120"/>
              </a:xfrm>
              <a:blipFill rotWithShape="1">
                <a:blip r:embed="rId2"/>
                <a:stretch>
                  <a:fillRect t="-1757"/>
                </a:stretch>
              </a:blipFill>
            </p:spPr>
            <p:txBody>
              <a:bodyPr/>
              <a:lstStyle/>
              <a:p>
                <a:r>
                  <a:rPr lang="fr-FR">
                    <a:noFill/>
                  </a:rPr>
                  <a:t> </a:t>
                </a:r>
              </a:p>
            </p:txBody>
          </p:sp>
        </mc:Fallback>
      </mc:AlternateContent>
    </p:spTree>
    <p:extLst>
      <p:ext uri="{BB962C8B-B14F-4D97-AF65-F5344CB8AC3E}">
        <p14:creationId xmlns:p14="http://schemas.microsoft.com/office/powerpoint/2010/main" val="41859025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3568" y="188640"/>
            <a:ext cx="7772400" cy="1470025"/>
          </a:xfrm>
        </p:spPr>
        <p:txBody>
          <a:bodyPr>
            <a:normAutofit fontScale="90000"/>
          </a:bodyPr>
          <a:lstStyle/>
          <a:p>
            <a:r>
              <a:rPr lang="fr-FR" dirty="0"/>
              <a:t>Relations </a:t>
            </a:r>
            <a:r>
              <a:rPr lang="fr-FR" dirty="0" err="1"/>
              <a:t>between</a:t>
            </a:r>
            <a:r>
              <a:rPr lang="fr-FR" dirty="0"/>
              <a:t> Fourier </a:t>
            </a:r>
            <a:r>
              <a:rPr lang="fr-FR" dirty="0" err="1"/>
              <a:t>Transform</a:t>
            </a:r>
            <a:r>
              <a:rPr lang="fr-FR" dirty="0"/>
              <a:t>, Laplace </a:t>
            </a:r>
            <a:r>
              <a:rPr lang="fr-FR" dirty="0" err="1"/>
              <a:t>Transform</a:t>
            </a:r>
            <a:r>
              <a:rPr lang="fr-FR" dirty="0"/>
              <a:t> </a:t>
            </a:r>
            <a:r>
              <a:rPr lang="fr-FR" dirty="0" smtClean="0"/>
              <a:t>and Z-</a:t>
            </a:r>
            <a:r>
              <a:rPr lang="fr-FR" dirty="0" err="1" smtClean="0"/>
              <a:t>Transform</a:t>
            </a:r>
            <a:endParaRPr lang="fr-FR" dirty="0"/>
          </a:p>
        </p:txBody>
      </p:sp>
      <mc:AlternateContent xmlns:mc="http://schemas.openxmlformats.org/markup-compatibility/2006" xmlns:a14="http://schemas.microsoft.com/office/drawing/2010/main">
        <mc:Choice Requires="a14">
          <p:sp>
            <p:nvSpPr>
              <p:cNvPr id="3" name="Sous-titre 2"/>
              <p:cNvSpPr>
                <a:spLocks noGrp="1"/>
              </p:cNvSpPr>
              <p:nvPr>
                <p:ph type="subTitle" idx="1"/>
              </p:nvPr>
            </p:nvSpPr>
            <p:spPr>
              <a:xfrm>
                <a:off x="0" y="1889448"/>
                <a:ext cx="9144000" cy="4968552"/>
              </a:xfrm>
            </p:spPr>
            <p:txBody>
              <a:bodyPr/>
              <a:lstStyle/>
              <a:p>
                <a:r>
                  <a:rPr lang="fr-FR" dirty="0" smtClean="0"/>
                  <a:t>By </a:t>
                </a:r>
                <a:r>
                  <a:rPr lang="fr-FR" dirty="0" err="1" smtClean="0"/>
                  <a:t>comparing</a:t>
                </a:r>
                <a:r>
                  <a:rPr lang="fr-FR" dirty="0" smtClean="0"/>
                  <a:t> </a:t>
                </a:r>
                <a:r>
                  <a:rPr lang="fr-FR" dirty="0" err="1" smtClean="0"/>
                  <a:t>with</a:t>
                </a:r>
                <a:r>
                  <a:rPr lang="fr-FR" dirty="0" smtClean="0"/>
                  <a:t> Fourier </a:t>
                </a:r>
                <a:r>
                  <a:rPr lang="fr-FR" dirty="0" err="1" smtClean="0"/>
                  <a:t>Transform</a:t>
                </a:r>
                <a:r>
                  <a:rPr lang="fr-FR" dirty="0" smtClean="0"/>
                  <a:t> </a:t>
                </a:r>
              </a:p>
              <a:p>
                <a14:m>
                  <m:oMath xmlns:m="http://schemas.openxmlformats.org/officeDocument/2006/math">
                    <m:r>
                      <a:rPr lang="fr-FR" i="1">
                        <a:latin typeface="Cambria Math"/>
                      </a:rPr>
                      <m:t>𝑋</m:t>
                    </m:r>
                    <m:d>
                      <m:dPr>
                        <m:ctrlPr>
                          <a:rPr lang="fr-FR" i="1">
                            <a:latin typeface="Cambria Math"/>
                          </a:rPr>
                        </m:ctrlPr>
                      </m:dPr>
                      <m:e>
                        <m:r>
                          <a:rPr lang="fr-FR" i="1">
                            <a:latin typeface="Cambria Math"/>
                          </a:rPr>
                          <m:t>𝑓</m:t>
                        </m:r>
                      </m:e>
                    </m:d>
                    <m:r>
                      <a:rPr lang="fr-FR" i="1">
                        <a:latin typeface="Cambria Math"/>
                      </a:rPr>
                      <m:t>= </m:t>
                    </m:r>
                    <m:r>
                      <a:rPr lang="fr-FR" i="1">
                        <a:latin typeface="Cambria Math"/>
                      </a:rPr>
                      <m:t>𝑇</m:t>
                    </m:r>
                    <m:r>
                      <a:rPr lang="fr-FR" i="1">
                        <a:latin typeface="Cambria Math"/>
                      </a:rPr>
                      <m:t>.</m:t>
                    </m:r>
                    <m:r>
                      <a:rPr lang="fr-FR" i="1">
                        <a:latin typeface="Cambria Math"/>
                      </a:rPr>
                      <m:t>𝐹</m:t>
                    </m:r>
                    <m:r>
                      <a:rPr lang="fr-FR" i="1">
                        <a:latin typeface="Cambria Math"/>
                      </a:rPr>
                      <m:t>.</m:t>
                    </m:r>
                    <m:d>
                      <m:dPr>
                        <m:begChr m:val="["/>
                        <m:endChr m:val="]"/>
                        <m:ctrlPr>
                          <a:rPr lang="fr-FR" i="1">
                            <a:latin typeface="Cambria Math"/>
                          </a:rPr>
                        </m:ctrlPr>
                      </m:dPr>
                      <m:e>
                        <m:r>
                          <a:rPr lang="fr-FR" i="1">
                            <a:latin typeface="Cambria Math"/>
                          </a:rPr>
                          <m:t>𝑥</m:t>
                        </m:r>
                        <m:r>
                          <a:rPr lang="fr-FR" i="1">
                            <a:latin typeface="Cambria Math"/>
                          </a:rPr>
                          <m:t>(</m:t>
                        </m:r>
                        <m:r>
                          <a:rPr lang="fr-FR" i="1">
                            <a:latin typeface="Cambria Math"/>
                          </a:rPr>
                          <m:t>𝑡</m:t>
                        </m:r>
                        <m:r>
                          <a:rPr lang="fr-FR" i="1">
                            <a:latin typeface="Cambria Math"/>
                          </a:rPr>
                          <m:t>)</m:t>
                        </m:r>
                      </m:e>
                    </m:d>
                    <m:r>
                      <a:rPr lang="fr-FR" i="1">
                        <a:latin typeface="Cambria Math"/>
                      </a:rPr>
                      <m:t>= </m:t>
                    </m:r>
                    <m:nary>
                      <m:naryPr>
                        <m:limLoc m:val="subSup"/>
                        <m:ctrlPr>
                          <a:rPr lang="fr-FR" i="1">
                            <a:latin typeface="Cambria Math"/>
                          </a:rPr>
                        </m:ctrlPr>
                      </m:naryPr>
                      <m:sub>
                        <m:r>
                          <a:rPr lang="fr-FR" i="1">
                            <a:latin typeface="Cambria Math"/>
                          </a:rPr>
                          <m:t>−∞</m:t>
                        </m:r>
                      </m:sub>
                      <m:sup>
                        <m:r>
                          <a:rPr lang="fr-FR" i="1">
                            <a:latin typeface="Cambria Math"/>
                          </a:rPr>
                          <m:t>+∞</m:t>
                        </m:r>
                      </m:sup>
                      <m:e>
                        <m:r>
                          <a:rPr lang="fr-FR" i="1">
                            <a:latin typeface="Cambria Math"/>
                          </a:rPr>
                          <m:t>𝑥</m:t>
                        </m:r>
                        <m:d>
                          <m:dPr>
                            <m:ctrlPr>
                              <a:rPr lang="fr-FR" i="1">
                                <a:latin typeface="Cambria Math"/>
                              </a:rPr>
                            </m:ctrlPr>
                          </m:dPr>
                          <m:e>
                            <m:r>
                              <a:rPr lang="fr-FR" i="1">
                                <a:latin typeface="Cambria Math"/>
                              </a:rPr>
                              <m:t>𝑡</m:t>
                            </m:r>
                          </m:e>
                        </m:d>
                        <m:r>
                          <a:rPr lang="fr-FR" i="1">
                            <a:latin typeface="Cambria Math"/>
                          </a:rPr>
                          <m:t>. </m:t>
                        </m:r>
                        <m:sSup>
                          <m:sSupPr>
                            <m:ctrlPr>
                              <a:rPr lang="fr-FR" i="1">
                                <a:latin typeface="Cambria Math"/>
                              </a:rPr>
                            </m:ctrlPr>
                          </m:sSupPr>
                          <m:e>
                            <m:r>
                              <a:rPr lang="fr-FR" i="1">
                                <a:latin typeface="Cambria Math"/>
                              </a:rPr>
                              <m:t>𝑒</m:t>
                            </m:r>
                          </m:e>
                          <m:sup>
                            <m:r>
                              <a:rPr lang="fr-FR" i="1">
                                <a:latin typeface="Cambria Math"/>
                              </a:rPr>
                              <m:t>−</m:t>
                            </m:r>
                            <m:r>
                              <a:rPr lang="fr-FR" i="1">
                                <a:latin typeface="Cambria Math"/>
                              </a:rPr>
                              <m:t>𝑖</m:t>
                            </m:r>
                            <m:r>
                              <a:rPr lang="fr-FR" i="1">
                                <a:latin typeface="Cambria Math"/>
                              </a:rPr>
                              <m:t>2</m:t>
                            </m:r>
                            <m:r>
                              <a:rPr lang="fr-FR" i="1">
                                <a:latin typeface="Cambria Math"/>
                              </a:rPr>
                              <m:t>𝜋</m:t>
                            </m:r>
                            <m:r>
                              <a:rPr lang="fr-FR" i="1">
                                <a:latin typeface="Cambria Math"/>
                              </a:rPr>
                              <m:t>𝑓𝑡</m:t>
                            </m:r>
                          </m:sup>
                        </m:sSup>
                      </m:e>
                    </m:nary>
                  </m:oMath>
                </a14:m>
                <a:r>
                  <a:rPr lang="fr-FR" dirty="0" smtClean="0"/>
                  <a:t>,</a:t>
                </a:r>
                <a:endParaRPr lang="fr-FR" dirty="0"/>
              </a:p>
              <a:p>
                <a:r>
                  <a:rPr lang="fr-FR" dirty="0"/>
                  <a:t>a</a:t>
                </a:r>
                <a:r>
                  <a:rPr lang="fr-FR" dirty="0" smtClean="0"/>
                  <a:t>nd </a:t>
                </a:r>
                <a:r>
                  <a:rPr lang="fr-FR" dirty="0"/>
                  <a:t>L</a:t>
                </a:r>
                <a:r>
                  <a:rPr lang="fr-FR" dirty="0" smtClean="0"/>
                  <a:t>aplace </a:t>
                </a:r>
                <a:r>
                  <a:rPr lang="fr-FR" dirty="0" err="1" smtClean="0"/>
                  <a:t>Transform</a:t>
                </a:r>
                <a:r>
                  <a:rPr lang="fr-FR" dirty="0" smtClean="0"/>
                  <a:t> </a:t>
                </a:r>
              </a:p>
              <a:p>
                <a14:m>
                  <m:oMath xmlns:m="http://schemas.openxmlformats.org/officeDocument/2006/math">
                    <m:r>
                      <a:rPr lang="fr-FR" i="1">
                        <a:latin typeface="Cambria Math"/>
                      </a:rPr>
                      <m:t>𝑋</m:t>
                    </m:r>
                    <m:d>
                      <m:dPr>
                        <m:ctrlPr>
                          <a:rPr lang="fr-FR" i="1">
                            <a:latin typeface="Cambria Math"/>
                          </a:rPr>
                        </m:ctrlPr>
                      </m:dPr>
                      <m:e>
                        <m:r>
                          <a:rPr lang="fr-FR" i="1">
                            <a:latin typeface="Cambria Math"/>
                          </a:rPr>
                          <m:t>𝑝</m:t>
                        </m:r>
                      </m:e>
                    </m:d>
                    <m:r>
                      <a:rPr lang="fr-FR" i="1">
                        <a:latin typeface="Cambria Math"/>
                      </a:rPr>
                      <m:t>=</m:t>
                    </m:r>
                    <m:r>
                      <a:rPr lang="fr-FR" i="1">
                        <a:latin typeface="Cambria Math"/>
                      </a:rPr>
                      <m:t>𝑇</m:t>
                    </m:r>
                    <m:r>
                      <a:rPr lang="fr-FR" i="1">
                        <a:latin typeface="Cambria Math"/>
                      </a:rPr>
                      <m:t>.</m:t>
                    </m:r>
                    <m:r>
                      <a:rPr lang="fr-FR" i="1">
                        <a:latin typeface="Cambria Math"/>
                      </a:rPr>
                      <m:t>𝐿</m:t>
                    </m:r>
                    <m:r>
                      <a:rPr lang="fr-FR" i="1">
                        <a:latin typeface="Cambria Math"/>
                      </a:rPr>
                      <m:t>. </m:t>
                    </m:r>
                    <m:d>
                      <m:dPr>
                        <m:begChr m:val="["/>
                        <m:endChr m:val="]"/>
                        <m:ctrlPr>
                          <a:rPr lang="fr-FR" i="1">
                            <a:latin typeface="Cambria Math"/>
                          </a:rPr>
                        </m:ctrlPr>
                      </m:dPr>
                      <m:e>
                        <m:r>
                          <a:rPr lang="fr-FR" i="1">
                            <a:latin typeface="Cambria Math"/>
                          </a:rPr>
                          <m:t>𝑥</m:t>
                        </m:r>
                        <m:r>
                          <a:rPr lang="fr-FR" i="1">
                            <a:latin typeface="Cambria Math"/>
                          </a:rPr>
                          <m:t>(</m:t>
                        </m:r>
                        <m:r>
                          <a:rPr lang="fr-FR" i="1">
                            <a:latin typeface="Cambria Math"/>
                          </a:rPr>
                          <m:t>𝑡</m:t>
                        </m:r>
                        <m:r>
                          <a:rPr lang="fr-FR" i="1">
                            <a:latin typeface="Cambria Math"/>
                          </a:rPr>
                          <m:t>)</m:t>
                        </m:r>
                      </m:e>
                    </m:d>
                    <m:r>
                      <a:rPr lang="fr-FR" i="1">
                        <a:latin typeface="Cambria Math"/>
                      </a:rPr>
                      <m:t>= </m:t>
                    </m:r>
                    <m:nary>
                      <m:naryPr>
                        <m:limLoc m:val="subSup"/>
                        <m:ctrlPr>
                          <a:rPr lang="fr-FR" i="1">
                            <a:latin typeface="Cambria Math"/>
                          </a:rPr>
                        </m:ctrlPr>
                      </m:naryPr>
                      <m:sub>
                        <m:r>
                          <a:rPr lang="fr-FR" i="1">
                            <a:latin typeface="Cambria Math"/>
                          </a:rPr>
                          <m:t>0</m:t>
                        </m:r>
                      </m:sub>
                      <m:sup>
                        <m:r>
                          <a:rPr lang="fr-FR" i="1">
                            <a:latin typeface="Cambria Math"/>
                          </a:rPr>
                          <m:t>+∞</m:t>
                        </m:r>
                      </m:sup>
                      <m:e>
                        <m:r>
                          <a:rPr lang="fr-FR" i="1">
                            <a:latin typeface="Cambria Math"/>
                          </a:rPr>
                          <m:t>𝑥</m:t>
                        </m:r>
                        <m:d>
                          <m:dPr>
                            <m:ctrlPr>
                              <a:rPr lang="fr-FR" i="1">
                                <a:latin typeface="Cambria Math"/>
                              </a:rPr>
                            </m:ctrlPr>
                          </m:dPr>
                          <m:e>
                            <m:r>
                              <a:rPr lang="fr-FR" i="1">
                                <a:latin typeface="Cambria Math"/>
                              </a:rPr>
                              <m:t>𝑡</m:t>
                            </m:r>
                          </m:e>
                        </m:d>
                        <m:r>
                          <a:rPr lang="fr-FR" i="1">
                            <a:latin typeface="Cambria Math"/>
                          </a:rPr>
                          <m:t>.  </m:t>
                        </m:r>
                        <m:sSup>
                          <m:sSupPr>
                            <m:ctrlPr>
                              <a:rPr lang="fr-FR" i="1">
                                <a:latin typeface="Cambria Math"/>
                              </a:rPr>
                            </m:ctrlPr>
                          </m:sSupPr>
                          <m:e>
                            <m:r>
                              <a:rPr lang="fr-FR" i="1">
                                <a:latin typeface="Cambria Math"/>
                              </a:rPr>
                              <m:t>𝑒</m:t>
                            </m:r>
                          </m:e>
                          <m:sup>
                            <m:r>
                              <a:rPr lang="fr-FR" i="1">
                                <a:latin typeface="Cambria Math"/>
                              </a:rPr>
                              <m:t>−</m:t>
                            </m:r>
                            <m:r>
                              <a:rPr lang="fr-FR" i="1">
                                <a:latin typeface="Cambria Math"/>
                              </a:rPr>
                              <m:t>𝑝𝑡</m:t>
                            </m:r>
                          </m:sup>
                        </m:sSup>
                      </m:e>
                    </m:nary>
                  </m:oMath>
                </a14:m>
                <a:r>
                  <a:rPr lang="fr-FR" dirty="0" smtClean="0"/>
                  <a:t>,</a:t>
                </a:r>
                <a:endParaRPr lang="fr-FR" dirty="0"/>
              </a:p>
              <a:p>
                <a:r>
                  <a:rPr lang="fr-FR" dirty="0" err="1" smtClean="0"/>
                  <a:t>similar</a:t>
                </a:r>
                <a:r>
                  <a:rPr lang="fr-FR" dirty="0" smtClean="0"/>
                  <a:t> </a:t>
                </a:r>
                <a:r>
                  <a:rPr lang="fr-FR" dirty="0" err="1" smtClean="0"/>
                  <a:t>behaviors</a:t>
                </a:r>
                <a:r>
                  <a:rPr lang="fr-FR" dirty="0" smtClean="0"/>
                  <a:t> </a:t>
                </a:r>
                <a:r>
                  <a:rPr lang="fr-FR" dirty="0" err="1" smtClean="0"/>
                  <a:t>appear</a:t>
                </a:r>
                <a:r>
                  <a:rPr lang="fr-FR" dirty="0" smtClean="0"/>
                  <a:t> </a:t>
                </a:r>
                <a:r>
                  <a:rPr lang="fr-FR" dirty="0" err="1" smtClean="0"/>
                  <a:t>when</a:t>
                </a:r>
                <a:r>
                  <a:rPr lang="fr-FR" dirty="0" smtClean="0"/>
                  <a:t> </a:t>
                </a:r>
                <a:r>
                  <a:rPr lang="fr-FR" dirty="0" err="1" smtClean="0"/>
                  <a:t>replacing</a:t>
                </a:r>
                <a:r>
                  <a:rPr lang="fr-FR" dirty="0" smtClean="0"/>
                  <a:t> :</a:t>
                </a:r>
              </a:p>
              <a:p>
                <a14:m>
                  <m:oMath xmlns:m="http://schemas.openxmlformats.org/officeDocument/2006/math">
                    <m:r>
                      <a:rPr lang="fr-FR" i="1">
                        <a:latin typeface="Cambria Math"/>
                      </a:rPr>
                      <m:t>𝑝</m:t>
                    </m:r>
                    <m:r>
                      <a:rPr lang="fr-FR" i="1">
                        <a:latin typeface="Cambria Math"/>
                      </a:rPr>
                      <m:t>=2 </m:t>
                    </m:r>
                    <m:r>
                      <a:rPr lang="fr-FR" i="1">
                        <a:latin typeface="Cambria Math"/>
                      </a:rPr>
                      <m:t>𝑖</m:t>
                    </m:r>
                    <m:r>
                      <a:rPr lang="fr-FR" i="1">
                        <a:latin typeface="Cambria Math"/>
                      </a:rPr>
                      <m:t> </m:t>
                    </m:r>
                    <m:r>
                      <a:rPr lang="fr-FR" i="1">
                        <a:latin typeface="Cambria Math"/>
                      </a:rPr>
                      <m:t>𝜋</m:t>
                    </m:r>
                    <m:r>
                      <a:rPr lang="fr-FR" i="1">
                        <a:latin typeface="Cambria Math"/>
                      </a:rPr>
                      <m:t> </m:t>
                    </m:r>
                    <m:r>
                      <a:rPr lang="fr-FR" i="1">
                        <a:latin typeface="Cambria Math"/>
                      </a:rPr>
                      <m:t>𝑓</m:t>
                    </m:r>
                    <m:r>
                      <a:rPr lang="fr-FR" i="1">
                        <a:latin typeface="Cambria Math"/>
                      </a:rPr>
                      <m:t> , </m:t>
                    </m:r>
                    <m:r>
                      <a:rPr lang="fr-FR" i="1">
                        <a:latin typeface="Cambria Math"/>
                      </a:rPr>
                      <m:t>𝑍</m:t>
                    </m:r>
                    <m:r>
                      <a:rPr lang="fr-FR" i="1">
                        <a:latin typeface="Cambria Math"/>
                      </a:rPr>
                      <m:t>= </m:t>
                    </m:r>
                    <m:sSup>
                      <m:sSupPr>
                        <m:ctrlPr>
                          <a:rPr lang="fr-FR" i="1">
                            <a:latin typeface="Cambria Math"/>
                          </a:rPr>
                        </m:ctrlPr>
                      </m:sSupPr>
                      <m:e>
                        <m:r>
                          <a:rPr lang="fr-FR" i="1">
                            <a:latin typeface="Cambria Math"/>
                          </a:rPr>
                          <m:t>𝑒</m:t>
                        </m:r>
                      </m:e>
                      <m:sup>
                        <m:r>
                          <a:rPr lang="fr-FR" b="0" i="1" smtClean="0">
                            <a:latin typeface="Cambria Math"/>
                          </a:rPr>
                          <m:t> </m:t>
                        </m:r>
                        <m:r>
                          <a:rPr lang="fr-FR" i="1">
                            <a:latin typeface="Cambria Math"/>
                          </a:rPr>
                          <m:t>𝑝</m:t>
                        </m:r>
                        <m:sSub>
                          <m:sSubPr>
                            <m:ctrlPr>
                              <a:rPr lang="fr-FR" i="1">
                                <a:latin typeface="Cambria Math"/>
                              </a:rPr>
                            </m:ctrlPr>
                          </m:sSubPr>
                          <m:e>
                            <m:r>
                              <a:rPr lang="fr-FR" i="1">
                                <a:latin typeface="Cambria Math"/>
                              </a:rPr>
                              <m:t>𝑇</m:t>
                            </m:r>
                          </m:e>
                          <m:sub>
                            <m:r>
                              <a:rPr lang="fr-FR" i="1">
                                <a:latin typeface="Cambria Math"/>
                              </a:rPr>
                              <m:t>𝑠</m:t>
                            </m:r>
                          </m:sub>
                        </m:sSub>
                      </m:sup>
                    </m:sSup>
                    <m:r>
                      <a:rPr lang="fr-FR" i="1">
                        <a:latin typeface="Cambria Math"/>
                      </a:rPr>
                      <m:t> = </m:t>
                    </m:r>
                    <m:sSup>
                      <m:sSupPr>
                        <m:ctrlPr>
                          <a:rPr lang="fr-FR" i="1">
                            <a:latin typeface="Cambria Math"/>
                          </a:rPr>
                        </m:ctrlPr>
                      </m:sSupPr>
                      <m:e>
                        <m:r>
                          <a:rPr lang="fr-FR" i="1">
                            <a:latin typeface="Cambria Math"/>
                          </a:rPr>
                          <m:t>𝑒</m:t>
                        </m:r>
                      </m:e>
                      <m:sup>
                        <m:r>
                          <a:rPr lang="fr-FR" i="1">
                            <a:latin typeface="Cambria Math"/>
                          </a:rPr>
                          <m:t>𝑖</m:t>
                        </m:r>
                        <m:r>
                          <a:rPr lang="fr-FR" i="1">
                            <a:latin typeface="Cambria Math"/>
                          </a:rPr>
                          <m:t>2</m:t>
                        </m:r>
                        <m:r>
                          <a:rPr lang="fr-FR" i="1">
                            <a:latin typeface="Cambria Math"/>
                          </a:rPr>
                          <m:t>𝜋</m:t>
                        </m:r>
                        <m:f>
                          <m:fPr>
                            <m:ctrlPr>
                              <a:rPr lang="fr-FR" i="1">
                                <a:latin typeface="Cambria Math"/>
                              </a:rPr>
                            </m:ctrlPr>
                          </m:fPr>
                          <m:num>
                            <m:r>
                              <a:rPr lang="fr-FR" i="1">
                                <a:latin typeface="Cambria Math"/>
                              </a:rPr>
                              <m:t>𝑓</m:t>
                            </m:r>
                          </m:num>
                          <m:den>
                            <m:sSub>
                              <m:sSubPr>
                                <m:ctrlPr>
                                  <a:rPr lang="fr-FR" i="1">
                                    <a:latin typeface="Cambria Math"/>
                                  </a:rPr>
                                </m:ctrlPr>
                              </m:sSubPr>
                              <m:e>
                                <m:r>
                                  <a:rPr lang="fr-FR" i="1">
                                    <a:latin typeface="Cambria Math"/>
                                  </a:rPr>
                                  <m:t>𝑓</m:t>
                                </m:r>
                              </m:e>
                              <m:sub>
                                <m:r>
                                  <a:rPr lang="fr-FR" i="1">
                                    <a:latin typeface="Cambria Math"/>
                                  </a:rPr>
                                  <m:t>𝑠</m:t>
                                </m:r>
                              </m:sub>
                            </m:sSub>
                          </m:den>
                        </m:f>
                      </m:sup>
                    </m:sSup>
                  </m:oMath>
                </a14:m>
                <a:r>
                  <a:rPr lang="fr-FR" dirty="0" smtClean="0"/>
                  <a:t> .</a:t>
                </a:r>
                <a:endParaRPr lang="fr-FR" dirty="0"/>
              </a:p>
              <a:p>
                <a:endParaRPr lang="fr-FR" dirty="0"/>
              </a:p>
            </p:txBody>
          </p:sp>
        </mc:Choice>
        <mc:Fallback xmlns="">
          <p:sp>
            <p:nvSpPr>
              <p:cNvPr id="3" name="Sous-titre 2"/>
              <p:cNvSpPr>
                <a:spLocks noGrp="1" noRot="1" noChangeAspect="1" noMove="1" noResize="1" noEditPoints="1" noAdjustHandles="1" noChangeArrowheads="1" noChangeShapeType="1" noTextEdit="1"/>
              </p:cNvSpPr>
              <p:nvPr>
                <p:ph type="subTitle" idx="1"/>
              </p:nvPr>
            </p:nvSpPr>
            <p:spPr>
              <a:xfrm>
                <a:off x="0" y="1889448"/>
                <a:ext cx="9144000" cy="4968552"/>
              </a:xfrm>
              <a:blipFill rotWithShape="1">
                <a:blip r:embed="rId2"/>
                <a:stretch>
                  <a:fillRect t="-1595"/>
                </a:stretch>
              </a:blipFill>
            </p:spPr>
            <p:txBody>
              <a:bodyPr/>
              <a:lstStyle/>
              <a:p>
                <a:r>
                  <a:rPr lang="fr-FR">
                    <a:noFill/>
                  </a:rPr>
                  <a:t> </a:t>
                </a:r>
              </a:p>
            </p:txBody>
          </p:sp>
        </mc:Fallback>
      </mc:AlternateContent>
    </p:spTree>
    <p:extLst>
      <p:ext uri="{BB962C8B-B14F-4D97-AF65-F5344CB8AC3E}">
        <p14:creationId xmlns:p14="http://schemas.microsoft.com/office/powerpoint/2010/main" val="13867963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539552" y="116632"/>
            <a:ext cx="7772400" cy="1470025"/>
          </a:xfrm>
        </p:spPr>
        <p:txBody>
          <a:bodyPr/>
          <a:lstStyle/>
          <a:p>
            <a:r>
              <a:rPr lang="fr-FR" dirty="0" smtClean="0"/>
              <a:t>DISCRETE FOURIER TRANSFORM</a:t>
            </a:r>
            <a:endParaRPr lang="fr-FR" dirty="0"/>
          </a:p>
        </p:txBody>
      </p:sp>
      <p:sp>
        <p:nvSpPr>
          <p:cNvPr id="3" name="Sous-titre 2"/>
          <p:cNvSpPr>
            <a:spLocks noGrp="1"/>
          </p:cNvSpPr>
          <p:nvPr>
            <p:ph type="subTitle" idx="1"/>
          </p:nvPr>
        </p:nvSpPr>
        <p:spPr>
          <a:xfrm>
            <a:off x="107504" y="1340768"/>
            <a:ext cx="8856984" cy="5256584"/>
          </a:xfrm>
        </p:spPr>
        <p:txBody>
          <a:bodyPr>
            <a:normAutofit fontScale="32500" lnSpcReduction="20000"/>
          </a:bodyPr>
          <a:lstStyle/>
          <a:p>
            <a:pPr algn="l"/>
            <a:r>
              <a:rPr lang="en-US" sz="9600" dirty="0" smtClean="0"/>
              <a:t>	In Mathematics, </a:t>
            </a:r>
            <a:r>
              <a:rPr lang="en-US" sz="9600" dirty="0"/>
              <a:t>the </a:t>
            </a:r>
            <a:r>
              <a:rPr lang="en-US" sz="9600" b="1" dirty="0"/>
              <a:t>D</a:t>
            </a:r>
            <a:r>
              <a:rPr lang="en-US" sz="9600" b="1" dirty="0" smtClean="0"/>
              <a:t>iscrete </a:t>
            </a:r>
            <a:r>
              <a:rPr lang="en-US" sz="9600" b="1" dirty="0"/>
              <a:t>Fourier </a:t>
            </a:r>
            <a:r>
              <a:rPr lang="en-US" sz="9600" b="1" dirty="0" smtClean="0"/>
              <a:t>Transform </a:t>
            </a:r>
            <a:r>
              <a:rPr lang="en-US" sz="9600" b="1" dirty="0"/>
              <a:t>(DFT)</a:t>
            </a:r>
            <a:r>
              <a:rPr lang="en-US" sz="9600" dirty="0"/>
              <a:t> is a specific kind </a:t>
            </a:r>
            <a:r>
              <a:rPr lang="en-US" sz="9600" dirty="0" smtClean="0"/>
              <a:t>of discrete transform. </a:t>
            </a:r>
            <a:r>
              <a:rPr lang="en-US" sz="9600" dirty="0"/>
              <a:t>It transforms </a:t>
            </a:r>
            <a:r>
              <a:rPr lang="en-US" sz="9600" dirty="0" smtClean="0"/>
              <a:t>a function into </a:t>
            </a:r>
            <a:r>
              <a:rPr lang="en-US" sz="9600" dirty="0"/>
              <a:t>another, which is called the </a:t>
            </a:r>
            <a:r>
              <a:rPr lang="en-US" sz="9600" dirty="0" smtClean="0"/>
              <a:t>frequency domain representation</a:t>
            </a:r>
            <a:r>
              <a:rPr lang="en-US" sz="9600" dirty="0"/>
              <a:t>, or simply the </a:t>
            </a:r>
            <a:r>
              <a:rPr lang="en-US" sz="9600" i="1" dirty="0"/>
              <a:t>DFT</a:t>
            </a:r>
            <a:r>
              <a:rPr lang="en-US" sz="9600" dirty="0"/>
              <a:t>, of the original function (which </a:t>
            </a:r>
            <a:r>
              <a:rPr lang="en-US" sz="9600" dirty="0" smtClean="0"/>
              <a:t>is </a:t>
            </a:r>
            <a:r>
              <a:rPr lang="en-US" sz="9600" dirty="0"/>
              <a:t>a function in </a:t>
            </a:r>
            <a:r>
              <a:rPr lang="en-US" sz="9600" dirty="0" smtClean="0"/>
              <a:t>the time domain). </a:t>
            </a:r>
          </a:p>
          <a:p>
            <a:pPr algn="l"/>
            <a:endParaRPr lang="en-US" sz="9600" dirty="0" smtClean="0"/>
          </a:p>
          <a:p>
            <a:pPr algn="l"/>
            <a:r>
              <a:rPr lang="en-US" sz="9600" dirty="0" smtClean="0"/>
              <a:t>	But </a:t>
            </a:r>
            <a:r>
              <a:rPr lang="en-US" sz="9600" dirty="0"/>
              <a:t>the DFT requires an input function that is </a:t>
            </a:r>
            <a:r>
              <a:rPr lang="en-US" sz="9600" dirty="0" smtClean="0"/>
              <a:t>discrete and </a:t>
            </a:r>
            <a:r>
              <a:rPr lang="en-US" sz="9600" dirty="0"/>
              <a:t>whose non-zero values </a:t>
            </a:r>
            <a:r>
              <a:rPr lang="en-US" sz="9600" b="1" dirty="0"/>
              <a:t>have a </a:t>
            </a:r>
            <a:r>
              <a:rPr lang="en-US" sz="9600" b="1" dirty="0" smtClean="0"/>
              <a:t>finite </a:t>
            </a:r>
            <a:r>
              <a:rPr lang="en-US" sz="9600" b="1" dirty="0"/>
              <a:t>duration</a:t>
            </a:r>
            <a:r>
              <a:rPr lang="en-US" sz="9600" dirty="0"/>
              <a:t>. Such inputs are </a:t>
            </a:r>
            <a:r>
              <a:rPr lang="en-US" sz="9600" dirty="0" smtClean="0"/>
              <a:t>for example created </a:t>
            </a:r>
            <a:r>
              <a:rPr lang="en-US" sz="9600" dirty="0"/>
              <a:t>by </a:t>
            </a:r>
            <a:r>
              <a:rPr lang="en-US" sz="9600" dirty="0" smtClean="0"/>
              <a:t>sampling a </a:t>
            </a:r>
            <a:r>
              <a:rPr lang="en-US" sz="9600" dirty="0"/>
              <a:t>continuous function, like a person's </a:t>
            </a:r>
            <a:r>
              <a:rPr lang="en-US" sz="9600" dirty="0" smtClean="0"/>
              <a:t>voice</a:t>
            </a:r>
            <a:endParaRPr lang="fr-FR" dirty="0"/>
          </a:p>
        </p:txBody>
      </p:sp>
    </p:spTree>
    <p:extLst>
      <p:ext uri="{BB962C8B-B14F-4D97-AF65-F5344CB8AC3E}">
        <p14:creationId xmlns:p14="http://schemas.microsoft.com/office/powerpoint/2010/main" val="19125068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611560" y="836712"/>
            <a:ext cx="7776864" cy="5909310"/>
          </a:xfrm>
          <a:prstGeom prst="rect">
            <a:avLst/>
          </a:prstGeom>
          <a:noFill/>
        </p:spPr>
        <p:txBody>
          <a:bodyPr wrap="square" rtlCol="0">
            <a:spAutoFit/>
          </a:bodyPr>
          <a:lstStyle/>
          <a:p>
            <a:pPr>
              <a:lnSpc>
                <a:spcPct val="200000"/>
              </a:lnSpc>
            </a:pPr>
            <a:r>
              <a:rPr lang="en-US" dirty="0"/>
              <a:t>	</a:t>
            </a:r>
            <a:r>
              <a:rPr lang="en-US" dirty="0" smtClean="0"/>
              <a:t>The </a:t>
            </a:r>
            <a:r>
              <a:rPr lang="en-US" dirty="0"/>
              <a:t>DFT only evaluates enough frequency components to reconstruct the </a:t>
            </a:r>
            <a:r>
              <a:rPr lang="en-US" b="1" dirty="0"/>
              <a:t>finite</a:t>
            </a:r>
            <a:r>
              <a:rPr lang="en-US" dirty="0"/>
              <a:t> segment that was analyzed. Using the DFT implies that the finite segment that is analyzed </a:t>
            </a:r>
            <a:r>
              <a:rPr lang="en-US" dirty="0" smtClean="0"/>
              <a:t>is:</a:t>
            </a:r>
          </a:p>
          <a:p>
            <a:pPr marL="285750" indent="-285750">
              <a:lnSpc>
                <a:spcPct val="200000"/>
              </a:lnSpc>
              <a:buFontTx/>
              <a:buChar char="-"/>
            </a:pPr>
            <a:r>
              <a:rPr lang="en-US" dirty="0" smtClean="0"/>
              <a:t>A finite duration signal </a:t>
            </a:r>
          </a:p>
          <a:p>
            <a:pPr marL="285750" indent="-285750">
              <a:lnSpc>
                <a:spcPct val="200000"/>
              </a:lnSpc>
              <a:buFontTx/>
              <a:buChar char="-"/>
            </a:pPr>
            <a:r>
              <a:rPr lang="en-US" dirty="0" smtClean="0"/>
              <a:t>Or one </a:t>
            </a:r>
            <a:r>
              <a:rPr lang="en-US" dirty="0"/>
              <a:t>period of an infinitely extended periodic </a:t>
            </a:r>
            <a:r>
              <a:rPr lang="en-US" dirty="0" smtClean="0"/>
              <a:t>signal. </a:t>
            </a:r>
          </a:p>
          <a:p>
            <a:pPr>
              <a:lnSpc>
                <a:spcPct val="200000"/>
              </a:lnSpc>
            </a:pPr>
            <a:r>
              <a:rPr lang="en-US" dirty="0"/>
              <a:t>	</a:t>
            </a:r>
            <a:r>
              <a:rPr lang="en-US" dirty="0" smtClean="0"/>
              <a:t>if </a:t>
            </a:r>
            <a:r>
              <a:rPr lang="en-US" dirty="0"/>
              <a:t>this is not actually true, a window function has to be used to reduce the artifacts in the </a:t>
            </a:r>
            <a:r>
              <a:rPr lang="en-US" dirty="0" smtClean="0"/>
              <a:t>spectrum and the </a:t>
            </a:r>
            <a:r>
              <a:rPr lang="en-US" dirty="0"/>
              <a:t>inverse DFT cannot reproduce the entire time </a:t>
            </a:r>
            <a:r>
              <a:rPr lang="en-US" dirty="0" smtClean="0"/>
              <a:t>domain.</a:t>
            </a:r>
          </a:p>
          <a:p>
            <a:pPr>
              <a:lnSpc>
                <a:spcPct val="200000"/>
              </a:lnSpc>
            </a:pPr>
            <a:r>
              <a:rPr lang="en-US" dirty="0" smtClean="0"/>
              <a:t> 	Therefore </a:t>
            </a:r>
            <a:r>
              <a:rPr lang="en-US" dirty="0"/>
              <a:t>it is often said that the DFT is a transform for Fourier analysis of finite-domain discrete-time functions. </a:t>
            </a:r>
          </a:p>
          <a:p>
            <a:endParaRPr lang="fr-FR" dirty="0"/>
          </a:p>
        </p:txBody>
      </p:sp>
    </p:spTree>
    <p:extLst>
      <p:ext uri="{BB962C8B-B14F-4D97-AF65-F5344CB8AC3E}">
        <p14:creationId xmlns:p14="http://schemas.microsoft.com/office/powerpoint/2010/main" val="41363565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07504" y="476672"/>
            <a:ext cx="9036496" cy="5832647"/>
          </a:xfrm>
        </p:spPr>
        <p:txBody>
          <a:bodyPr>
            <a:normAutofit fontScale="90000"/>
          </a:bodyPr>
          <a:lstStyle/>
          <a:p>
            <a:pPr algn="l"/>
            <a:r>
              <a:rPr lang="en-US" sz="2700" dirty="0" smtClean="0"/>
              <a:t>The </a:t>
            </a:r>
            <a:r>
              <a:rPr lang="en-US" sz="2700" dirty="0"/>
              <a:t>input to the DFT is a finite sequence of </a:t>
            </a:r>
            <a:r>
              <a:rPr lang="en-US" sz="2700" dirty="0" smtClean="0"/>
              <a:t>real or complex numbers making </a:t>
            </a:r>
            <a:r>
              <a:rPr lang="en-US" sz="2700" dirty="0"/>
              <a:t>the DFT ideal for processing information stored in </a:t>
            </a:r>
            <a:r>
              <a:rPr lang="en-US" sz="2700" dirty="0" smtClean="0"/>
              <a:t>computers. </a:t>
            </a:r>
            <a:br>
              <a:rPr lang="en-US" sz="2700" dirty="0" smtClean="0"/>
            </a:br>
            <a:r>
              <a:rPr lang="en-US" sz="2700" dirty="0" smtClean="0"/>
              <a:t/>
            </a:r>
            <a:br>
              <a:rPr lang="en-US" sz="2700" dirty="0" smtClean="0"/>
            </a:br>
            <a:r>
              <a:rPr lang="en-US" sz="2700" dirty="0" smtClean="0"/>
              <a:t>In </a:t>
            </a:r>
            <a:r>
              <a:rPr lang="en-US" sz="2700" dirty="0"/>
              <a:t>particular, the DFT is widely employed in </a:t>
            </a:r>
            <a:r>
              <a:rPr lang="en-US" sz="2700" dirty="0" smtClean="0"/>
              <a:t>signal processing to </a:t>
            </a:r>
            <a:r>
              <a:rPr lang="en-US" sz="2700" dirty="0"/>
              <a:t>analyze the frequencies contained in a </a:t>
            </a:r>
            <a:r>
              <a:rPr lang="en-US" sz="2700" dirty="0" smtClean="0"/>
              <a:t>sampled signal, </a:t>
            </a:r>
            <a:r>
              <a:rPr lang="en-US" sz="2700" dirty="0"/>
              <a:t>to </a:t>
            </a:r>
            <a:r>
              <a:rPr lang="en-US" sz="2700" dirty="0" smtClean="0"/>
              <a:t>solve partial differential equations (PDE), </a:t>
            </a:r>
            <a:r>
              <a:rPr lang="en-US" sz="2700" dirty="0"/>
              <a:t>and to perform other operations such as </a:t>
            </a:r>
            <a:r>
              <a:rPr lang="en-US" sz="2700" dirty="0" smtClean="0"/>
              <a:t>convolutions.... </a:t>
            </a:r>
            <a:r>
              <a:rPr lang="en-US" sz="2700" dirty="0"/>
              <a:t>A key enabling factor for these applications is the fact that the DFT can be computed efficiently in practice using a </a:t>
            </a:r>
            <a:r>
              <a:rPr lang="en-US" sz="2700" dirty="0" smtClean="0"/>
              <a:t>Fast Fourier Transform (FFT</a:t>
            </a:r>
            <a:r>
              <a:rPr lang="en-US" sz="2700" dirty="0"/>
              <a:t>) algorithm</a:t>
            </a:r>
            <a:r>
              <a:rPr lang="en-US" sz="2700" dirty="0" smtClean="0"/>
              <a:t>.</a:t>
            </a:r>
            <a:br>
              <a:rPr lang="en-US" sz="2700" dirty="0" smtClean="0"/>
            </a:br>
            <a:r>
              <a:rPr lang="en-US" sz="2700" dirty="0"/>
              <a:t/>
            </a:r>
            <a:br>
              <a:rPr lang="en-US" sz="2700" dirty="0"/>
            </a:br>
            <a:r>
              <a:rPr lang="en-US" sz="2700" dirty="0"/>
              <a:t>FFT algorithms are so commonly employed to compute DFTs that the term "FFT" is often used to mean "DFT" in colloquial settings. Formally, there is a clear distinction: </a:t>
            </a:r>
            <a:r>
              <a:rPr lang="en-US" sz="2700" dirty="0">
                <a:solidFill>
                  <a:srgbClr val="FF0000"/>
                </a:solidFill>
              </a:rPr>
              <a:t>"DFT" refers to a mathematical transformation or function, regardless of how it is computed</a:t>
            </a:r>
            <a:r>
              <a:rPr lang="en-US" sz="2700" dirty="0"/>
              <a:t>, whereas </a:t>
            </a:r>
            <a:r>
              <a:rPr lang="en-US" sz="2700" dirty="0">
                <a:solidFill>
                  <a:schemeClr val="tx2">
                    <a:lumMod val="60000"/>
                    <a:lumOff val="40000"/>
                  </a:schemeClr>
                </a:solidFill>
              </a:rPr>
              <a:t>"FFT" refers to a specific family of algorithms for computing </a:t>
            </a:r>
            <a:r>
              <a:rPr lang="en-US" sz="2700" dirty="0" smtClean="0">
                <a:solidFill>
                  <a:schemeClr val="tx2">
                    <a:lumMod val="60000"/>
                    <a:lumOff val="40000"/>
                  </a:schemeClr>
                </a:solidFill>
              </a:rPr>
              <a:t>DFTs.</a:t>
            </a:r>
            <a:endParaRPr lang="fr-FR" dirty="0">
              <a:solidFill>
                <a:schemeClr val="tx2">
                  <a:lumMod val="60000"/>
                  <a:lumOff val="40000"/>
                </a:schemeClr>
              </a:solidFill>
            </a:endParaRPr>
          </a:p>
        </p:txBody>
      </p:sp>
    </p:spTree>
    <p:extLst>
      <p:ext uri="{BB962C8B-B14F-4D97-AF65-F5344CB8AC3E}">
        <p14:creationId xmlns:p14="http://schemas.microsoft.com/office/powerpoint/2010/main" val="23559510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re 1"/>
              <p:cNvSpPr>
                <a:spLocks noGrp="1"/>
              </p:cNvSpPr>
              <p:nvPr>
                <p:ph type="ctrTitle"/>
              </p:nvPr>
            </p:nvSpPr>
            <p:spPr>
              <a:xfrm>
                <a:off x="107504" y="260649"/>
                <a:ext cx="8784976" cy="6597351"/>
              </a:xfrm>
            </p:spPr>
            <p:txBody>
              <a:bodyPr>
                <a:normAutofit fontScale="90000"/>
              </a:bodyPr>
              <a:lstStyle/>
              <a:p>
                <a:pPr algn="l"/>
                <a:r>
                  <a:rPr lang="en-US" sz="2400" dirty="0" smtClean="0"/>
                  <a:t>The sequence of </a:t>
                </a:r>
                <a:r>
                  <a:rPr lang="en-US" sz="2400" i="1" dirty="0"/>
                  <a:t>N</a:t>
                </a:r>
                <a:r>
                  <a:rPr lang="en-US" sz="2400" dirty="0"/>
                  <a:t> </a:t>
                </a:r>
                <a:r>
                  <a:rPr lang="en-US" sz="2400" dirty="0" smtClean="0"/>
                  <a:t>complex numbers </a:t>
                </a:r>
                <a:r>
                  <a:rPr lang="en-US" sz="2400" i="1" dirty="0" smtClean="0"/>
                  <a:t>x</a:t>
                </a:r>
                <a:r>
                  <a:rPr lang="en-US" sz="2400" baseline="-25000" dirty="0" smtClean="0"/>
                  <a:t>0</a:t>
                </a:r>
                <a:r>
                  <a:rPr lang="en-US" sz="2400" dirty="0"/>
                  <a:t>, ..., </a:t>
                </a:r>
                <a:r>
                  <a:rPr lang="en-US" sz="2400" i="1" dirty="0"/>
                  <a:t>x</a:t>
                </a:r>
                <a:r>
                  <a:rPr lang="en-US" sz="2400" i="1" baseline="-25000" dirty="0"/>
                  <a:t>N</a:t>
                </a:r>
                <a:r>
                  <a:rPr lang="en-US" sz="2400" baseline="-25000" dirty="0"/>
                  <a:t>−1</a:t>
                </a:r>
                <a:r>
                  <a:rPr lang="en-US" sz="2400" dirty="0"/>
                  <a:t> is transformed into another sequence of </a:t>
                </a:r>
                <a:r>
                  <a:rPr lang="en-US" sz="2400" i="1" dirty="0"/>
                  <a:t>N</a:t>
                </a:r>
                <a:r>
                  <a:rPr lang="en-US" sz="2400" dirty="0"/>
                  <a:t> complex numbers according to the DFT </a:t>
                </a:r>
                <a:r>
                  <a:rPr lang="en-US" sz="2400" dirty="0" smtClean="0"/>
                  <a:t>formula (1): </a:t>
                </a:r>
                <a:br>
                  <a:rPr lang="en-US" sz="2400" dirty="0" smtClean="0"/>
                </a:br>
                <a:r>
                  <a:rPr lang="en-US" sz="2400" dirty="0"/>
                  <a:t/>
                </a:r>
                <a:br>
                  <a:rPr lang="en-US" sz="2400" dirty="0"/>
                </a:br>
                <a14:m>
                  <m:oMathPara xmlns:m="http://schemas.openxmlformats.org/officeDocument/2006/math">
                    <m:oMathParaPr>
                      <m:jc m:val="centerGroup"/>
                    </m:oMathParaPr>
                    <m:oMath xmlns:m="http://schemas.openxmlformats.org/officeDocument/2006/math">
                      <m:r>
                        <a:rPr lang="fr-FR" sz="1800" i="1">
                          <a:latin typeface="Cambria Math"/>
                        </a:rPr>
                        <m:t>𝑆</m:t>
                      </m:r>
                      <m:d>
                        <m:dPr>
                          <m:ctrlPr>
                            <a:rPr lang="fr-FR" sz="1800" i="1">
                              <a:latin typeface="Cambria Math"/>
                            </a:rPr>
                          </m:ctrlPr>
                        </m:dPr>
                        <m:e>
                          <m:r>
                            <a:rPr lang="fr-FR" sz="1800" i="1">
                              <a:latin typeface="Cambria Math"/>
                            </a:rPr>
                            <m:t>𝑘</m:t>
                          </m:r>
                        </m:e>
                      </m:d>
                      <m:r>
                        <a:rPr lang="fr-FR" sz="1800" i="1">
                          <a:latin typeface="Cambria Math"/>
                        </a:rPr>
                        <m:t>=</m:t>
                      </m:r>
                      <m:nary>
                        <m:naryPr>
                          <m:chr m:val="∑"/>
                          <m:limLoc m:val="undOvr"/>
                          <m:ctrlPr>
                            <a:rPr lang="fr-FR" sz="1800" i="1">
                              <a:latin typeface="Cambria Math"/>
                            </a:rPr>
                          </m:ctrlPr>
                        </m:naryPr>
                        <m:sub>
                          <m:r>
                            <a:rPr lang="fr-FR" sz="1800" i="1">
                              <a:latin typeface="Cambria Math"/>
                            </a:rPr>
                            <m:t>𝑛</m:t>
                          </m:r>
                          <m:r>
                            <a:rPr lang="fr-FR" sz="1800" i="1">
                              <a:latin typeface="Cambria Math"/>
                            </a:rPr>
                            <m:t>=0</m:t>
                          </m:r>
                        </m:sub>
                        <m:sup>
                          <m:r>
                            <a:rPr lang="fr-FR" sz="1800" i="1">
                              <a:latin typeface="Cambria Math"/>
                            </a:rPr>
                            <m:t>𝑁</m:t>
                          </m:r>
                          <m:r>
                            <a:rPr lang="fr-FR" sz="1800" i="1">
                              <a:latin typeface="Cambria Math"/>
                            </a:rPr>
                            <m:t>−1</m:t>
                          </m:r>
                        </m:sup>
                        <m:e>
                          <m:r>
                            <a:rPr lang="fr-FR" sz="1800" i="1">
                              <a:latin typeface="Cambria Math"/>
                            </a:rPr>
                            <m:t>𝑠</m:t>
                          </m:r>
                          <m:d>
                            <m:dPr>
                              <m:ctrlPr>
                                <a:rPr lang="fr-FR" sz="1800" i="1">
                                  <a:latin typeface="Cambria Math"/>
                                </a:rPr>
                              </m:ctrlPr>
                            </m:dPr>
                            <m:e>
                              <m:r>
                                <a:rPr lang="fr-FR" sz="1800" i="1">
                                  <a:latin typeface="Cambria Math"/>
                                </a:rPr>
                                <m:t>𝑛</m:t>
                              </m:r>
                            </m:e>
                          </m:d>
                          <m:r>
                            <a:rPr lang="fr-FR" sz="1800" i="1">
                              <a:latin typeface="Cambria Math"/>
                            </a:rPr>
                            <m:t>.</m:t>
                          </m:r>
                          <m:sSup>
                            <m:sSupPr>
                              <m:ctrlPr>
                                <a:rPr lang="fr-FR" sz="1800" i="1">
                                  <a:latin typeface="Cambria Math"/>
                                </a:rPr>
                              </m:ctrlPr>
                            </m:sSupPr>
                            <m:e>
                              <m:r>
                                <a:rPr lang="fr-FR" sz="1800" i="1">
                                  <a:latin typeface="Cambria Math"/>
                                </a:rPr>
                                <m:t>𝑒</m:t>
                              </m:r>
                            </m:e>
                            <m:sup>
                              <m:r>
                                <a:rPr lang="fr-FR" sz="1800" i="1">
                                  <a:latin typeface="Cambria Math"/>
                                </a:rPr>
                                <m:t>−2</m:t>
                              </m:r>
                              <m:r>
                                <a:rPr lang="fr-FR" sz="1800" i="1">
                                  <a:latin typeface="Cambria Math"/>
                                </a:rPr>
                                <m:t>𝑖</m:t>
                              </m:r>
                              <m:r>
                                <m:rPr>
                                  <m:nor/>
                                </m:rPr>
                                <a:rPr lang="fr-FR" sz="1800">
                                  <a:latin typeface="Symbol" pitchFamily="18" charset="2"/>
                                </a:rPr>
                                <m:t>p</m:t>
                              </m:r>
                              <m:r>
                                <a:rPr lang="fr-FR" sz="1800" i="1">
                                  <a:latin typeface="Cambria Math"/>
                                </a:rPr>
                                <m:t>𝑘</m:t>
                              </m:r>
                              <m:f>
                                <m:fPr>
                                  <m:ctrlPr>
                                    <a:rPr lang="fr-FR" sz="1800" i="1">
                                      <a:latin typeface="Cambria Math"/>
                                    </a:rPr>
                                  </m:ctrlPr>
                                </m:fPr>
                                <m:num>
                                  <m:r>
                                    <a:rPr lang="fr-FR" sz="1800" i="1">
                                      <a:latin typeface="Cambria Math"/>
                                    </a:rPr>
                                    <m:t>𝑛</m:t>
                                  </m:r>
                                </m:num>
                                <m:den>
                                  <m:r>
                                    <a:rPr lang="fr-FR" sz="1800" i="1">
                                      <a:latin typeface="Cambria Math"/>
                                    </a:rPr>
                                    <m:t>𝑁</m:t>
                                  </m:r>
                                </m:den>
                              </m:f>
                            </m:sup>
                          </m:sSup>
                        </m:e>
                      </m:nary>
                    </m:oMath>
                  </m:oMathPara>
                </a14:m>
                <a:r>
                  <a:rPr lang="fr-FR" sz="1800" dirty="0"/>
                  <a:t/>
                </a:r>
                <a:br>
                  <a:rPr lang="fr-FR" sz="1800" dirty="0"/>
                </a:br>
                <a:r>
                  <a:rPr lang="fr-FR" sz="2000" dirty="0" smtClean="0"/>
                  <a:t/>
                </a:r>
                <a:br>
                  <a:rPr lang="fr-FR" sz="2000" dirty="0" smtClean="0"/>
                </a:br>
                <a:r>
                  <a:rPr lang="en-US" sz="2400" dirty="0" smtClean="0"/>
                  <a:t>	</a:t>
                </a:r>
                <a:br>
                  <a:rPr lang="en-US" sz="2400" dirty="0" smtClean="0"/>
                </a:br>
                <a:r>
                  <a:rPr lang="en-US" sz="2400" dirty="0" smtClean="0"/>
                  <a:t>The </a:t>
                </a:r>
                <a:r>
                  <a:rPr lang="en-US" sz="2400" b="1" dirty="0"/>
                  <a:t>inverse discrete Fourier transform (IDFT)</a:t>
                </a:r>
                <a:r>
                  <a:rPr lang="en-US" sz="2400" dirty="0"/>
                  <a:t> is given </a:t>
                </a:r>
                <a:r>
                  <a:rPr lang="en-US" sz="2400" dirty="0" smtClean="0"/>
                  <a:t>by formula (2):</a:t>
                </a:r>
                <a:br>
                  <a:rPr lang="en-US" sz="2400" dirty="0" smtClean="0"/>
                </a:br>
                <a:r>
                  <a:rPr lang="en-US" sz="2400" dirty="0"/>
                  <a:t/>
                </a:r>
                <a:br>
                  <a:rPr lang="en-US" sz="2400" dirty="0"/>
                </a:br>
                <a14:m>
                  <m:oMathPara xmlns:m="http://schemas.openxmlformats.org/officeDocument/2006/math">
                    <m:oMathParaPr>
                      <m:jc m:val="centerGroup"/>
                    </m:oMathParaPr>
                    <m:oMath xmlns:m="http://schemas.openxmlformats.org/officeDocument/2006/math">
                      <m:r>
                        <a:rPr lang="fr-FR" sz="2000" i="1">
                          <a:latin typeface="Cambria Math"/>
                        </a:rPr>
                        <m:t>𝑠</m:t>
                      </m:r>
                      <m:r>
                        <a:rPr lang="fr-FR" sz="2000" i="1">
                          <a:latin typeface="Cambria Math"/>
                        </a:rPr>
                        <m:t>(</m:t>
                      </m:r>
                      <m:r>
                        <a:rPr lang="fr-FR" sz="2000" i="1">
                          <a:latin typeface="Cambria Math"/>
                        </a:rPr>
                        <m:t>𝑛</m:t>
                      </m:r>
                      <m:r>
                        <a:rPr lang="fr-FR" sz="2000" i="1">
                          <a:latin typeface="Cambria Math"/>
                        </a:rPr>
                        <m:t>)=</m:t>
                      </m:r>
                      <m:f>
                        <m:fPr>
                          <m:ctrlPr>
                            <a:rPr lang="fr-FR" sz="2000" i="1">
                              <a:latin typeface="Cambria Math"/>
                            </a:rPr>
                          </m:ctrlPr>
                        </m:fPr>
                        <m:num>
                          <m:r>
                            <a:rPr lang="fr-FR" sz="2000" i="1">
                              <a:latin typeface="Cambria Math"/>
                            </a:rPr>
                            <m:t>1</m:t>
                          </m:r>
                        </m:num>
                        <m:den>
                          <m:r>
                            <a:rPr lang="fr-FR" sz="2000" i="1">
                              <a:latin typeface="Cambria Math"/>
                            </a:rPr>
                            <m:t>𝑁</m:t>
                          </m:r>
                        </m:den>
                      </m:f>
                      <m:nary>
                        <m:naryPr>
                          <m:chr m:val="∑"/>
                          <m:limLoc m:val="undOvr"/>
                          <m:ctrlPr>
                            <a:rPr lang="fr-FR" sz="2000" i="1">
                              <a:latin typeface="Cambria Math"/>
                            </a:rPr>
                          </m:ctrlPr>
                        </m:naryPr>
                        <m:sub>
                          <m:r>
                            <a:rPr lang="fr-FR" sz="2000" i="1">
                              <a:latin typeface="Cambria Math"/>
                            </a:rPr>
                            <m:t>𝑘</m:t>
                          </m:r>
                          <m:r>
                            <a:rPr lang="fr-FR" sz="2000" i="1">
                              <a:latin typeface="Cambria Math"/>
                            </a:rPr>
                            <m:t>=0</m:t>
                          </m:r>
                        </m:sub>
                        <m:sup>
                          <m:r>
                            <a:rPr lang="fr-FR" sz="2000" i="1">
                              <a:latin typeface="Cambria Math"/>
                            </a:rPr>
                            <m:t>𝑁</m:t>
                          </m:r>
                          <m:r>
                            <a:rPr lang="fr-FR" sz="2000" i="1">
                              <a:latin typeface="Cambria Math"/>
                            </a:rPr>
                            <m:t>−1</m:t>
                          </m:r>
                        </m:sup>
                        <m:e>
                          <m:r>
                            <a:rPr lang="fr-FR" sz="2000" i="1">
                              <a:latin typeface="Cambria Math"/>
                            </a:rPr>
                            <m:t>𝑆</m:t>
                          </m:r>
                          <m:r>
                            <a:rPr lang="fr-FR" sz="2000" i="1">
                              <a:latin typeface="Cambria Math"/>
                            </a:rPr>
                            <m:t>(</m:t>
                          </m:r>
                          <m:r>
                            <a:rPr lang="fr-FR" sz="2000" i="1">
                              <a:latin typeface="Cambria Math"/>
                            </a:rPr>
                            <m:t>𝑘</m:t>
                          </m:r>
                          <m:r>
                            <a:rPr lang="fr-FR" sz="2000" i="1">
                              <a:latin typeface="Cambria Math"/>
                            </a:rPr>
                            <m:t>).</m:t>
                          </m:r>
                          <m:sSup>
                            <m:sSupPr>
                              <m:ctrlPr>
                                <a:rPr lang="fr-FR" sz="2000" i="1">
                                  <a:latin typeface="Cambria Math"/>
                                </a:rPr>
                              </m:ctrlPr>
                            </m:sSupPr>
                            <m:e>
                              <m:r>
                                <a:rPr lang="fr-FR" sz="2000" i="1">
                                  <a:latin typeface="Cambria Math"/>
                                </a:rPr>
                                <m:t>𝑒</m:t>
                              </m:r>
                            </m:e>
                            <m:sup>
                              <m:r>
                                <a:rPr lang="fr-FR" sz="2000" i="1">
                                  <a:latin typeface="Cambria Math"/>
                                </a:rPr>
                                <m:t>+2</m:t>
                              </m:r>
                              <m:r>
                                <a:rPr lang="fr-FR" sz="2000" i="1">
                                  <a:latin typeface="Cambria Math"/>
                                </a:rPr>
                                <m:t>𝑖</m:t>
                              </m:r>
                              <m:r>
                                <m:rPr>
                                  <m:nor/>
                                </m:rPr>
                                <a:rPr lang="fr-FR" sz="2000">
                                  <a:latin typeface="Symbol" pitchFamily="18" charset="2"/>
                                </a:rPr>
                                <m:t>p</m:t>
                              </m:r>
                              <m:r>
                                <a:rPr lang="fr-FR" sz="2000" i="1">
                                  <a:latin typeface="Cambria Math"/>
                                </a:rPr>
                                <m:t>𝑛</m:t>
                              </m:r>
                              <m:f>
                                <m:fPr>
                                  <m:ctrlPr>
                                    <a:rPr lang="fr-FR" sz="2000" i="1">
                                      <a:latin typeface="Cambria Math"/>
                                    </a:rPr>
                                  </m:ctrlPr>
                                </m:fPr>
                                <m:num>
                                  <m:r>
                                    <a:rPr lang="fr-FR" sz="2000" i="1">
                                      <a:latin typeface="Cambria Math"/>
                                    </a:rPr>
                                    <m:t>𝑘</m:t>
                                  </m:r>
                                </m:num>
                                <m:den>
                                  <m:r>
                                    <a:rPr lang="fr-FR" sz="2000" i="1">
                                      <a:latin typeface="Cambria Math"/>
                                    </a:rPr>
                                    <m:t>𝑁</m:t>
                                  </m:r>
                                </m:den>
                              </m:f>
                            </m:sup>
                          </m:sSup>
                        </m:e>
                      </m:nary>
                    </m:oMath>
                  </m:oMathPara>
                </a14:m>
                <a:r>
                  <a:rPr lang="fr-FR" sz="2000" dirty="0"/>
                  <a:t/>
                </a:r>
                <a:br>
                  <a:rPr lang="fr-FR" sz="2000" dirty="0"/>
                </a:br>
                <a:r>
                  <a:rPr lang="en-US" sz="2400" dirty="0"/>
                  <a:t/>
                </a:r>
                <a:br>
                  <a:rPr lang="en-US" sz="2400" dirty="0"/>
                </a:br>
                <a:r>
                  <a:rPr lang="en-US" sz="2400" dirty="0" smtClean="0"/>
                  <a:t>An </a:t>
                </a:r>
                <a:r>
                  <a:rPr lang="en-US" sz="2400" dirty="0"/>
                  <a:t>intuitive description of </a:t>
                </a:r>
                <a:r>
                  <a:rPr lang="en-US" sz="2400" dirty="0" smtClean="0"/>
                  <a:t>(1) is </a:t>
                </a:r>
                <a:r>
                  <a:rPr lang="en-US" sz="2400" dirty="0"/>
                  <a:t>that the complex numbers </a:t>
                </a:r>
                <a:r>
                  <a:rPr lang="en-US" sz="2400" i="1" dirty="0" smtClean="0"/>
                  <a:t>S(k) </a:t>
                </a:r>
                <a:r>
                  <a:rPr lang="en-US" sz="2400" dirty="0" smtClean="0"/>
                  <a:t>represent </a:t>
                </a:r>
                <a:r>
                  <a:rPr lang="en-US" sz="2400" dirty="0"/>
                  <a:t>the amplitude and phase of the different sinusoidal components of the input "signal" </a:t>
                </a:r>
                <a:r>
                  <a:rPr lang="en-US" sz="2400" i="1" dirty="0" smtClean="0"/>
                  <a:t>s(n)</a:t>
                </a:r>
                <a:r>
                  <a:rPr lang="en-US" sz="2400" dirty="0" smtClean="0"/>
                  <a:t>. (2) shows </a:t>
                </a:r>
                <a:r>
                  <a:rPr lang="en-US" sz="2400" dirty="0"/>
                  <a:t>how to compute the </a:t>
                </a:r>
                <a:r>
                  <a:rPr lang="en-US" sz="2400" i="1" dirty="0" smtClean="0"/>
                  <a:t>s(n)</a:t>
                </a:r>
                <a:r>
                  <a:rPr lang="en-US" sz="2400" dirty="0" smtClean="0"/>
                  <a:t> </a:t>
                </a:r>
                <a:r>
                  <a:rPr lang="en-US" sz="2400" dirty="0"/>
                  <a:t>as a sum of sinusoidal components with </a:t>
                </a:r>
                <a:r>
                  <a:rPr lang="en-US" sz="2400" dirty="0" smtClean="0"/>
                  <a:t>frequency </a:t>
                </a:r>
                <a:r>
                  <a:rPr lang="en-US" sz="2400" i="1" dirty="0" smtClean="0"/>
                  <a:t>k</a:t>
                </a:r>
                <a:r>
                  <a:rPr lang="en-US" sz="2400" dirty="0" smtClean="0"/>
                  <a:t> </a:t>
                </a:r>
                <a:r>
                  <a:rPr lang="en-US" sz="2400" dirty="0"/>
                  <a:t>/ </a:t>
                </a:r>
                <a:r>
                  <a:rPr lang="en-US" sz="2400" i="1" dirty="0"/>
                  <a:t>N</a:t>
                </a:r>
                <a:r>
                  <a:rPr lang="en-US" sz="2400" dirty="0"/>
                  <a:t> cycles per sample. By writing the equation in this form, we are making extensive use of </a:t>
                </a:r>
                <a:r>
                  <a:rPr lang="en-US" sz="2400" dirty="0" smtClean="0"/>
                  <a:t>Euler’s formula to </a:t>
                </a:r>
                <a:r>
                  <a:rPr lang="en-US" sz="2400" dirty="0"/>
                  <a:t>express sinusoids in terms of complex exponentials, which are much easier to manipulate. </a:t>
                </a:r>
                <a:endParaRPr lang="fr-FR" sz="2400" dirty="0"/>
              </a:p>
            </p:txBody>
          </p:sp>
        </mc:Choice>
        <mc:Fallback xmlns="">
          <p:sp>
            <p:nvSpPr>
              <p:cNvPr id="2" name="Titre 1"/>
              <p:cNvSpPr>
                <a:spLocks noGrp="1" noRot="1" noChangeAspect="1" noMove="1" noResize="1" noEditPoints="1" noAdjustHandles="1" noChangeArrowheads="1" noChangeShapeType="1" noTextEdit="1"/>
              </p:cNvSpPr>
              <p:nvPr>
                <p:ph type="ctrTitle"/>
              </p:nvPr>
            </p:nvSpPr>
            <p:spPr>
              <a:xfrm>
                <a:off x="107504" y="260649"/>
                <a:ext cx="8784976" cy="6597351"/>
              </a:xfrm>
              <a:blipFill rotWithShape="1">
                <a:blip r:embed="rId2"/>
                <a:stretch>
                  <a:fillRect l="-902" r="-1319" b="-1201"/>
                </a:stretch>
              </a:blipFill>
            </p:spPr>
            <p:txBody>
              <a:bodyPr/>
              <a:lstStyle/>
              <a:p>
                <a:r>
                  <a:rPr lang="fr-FR">
                    <a:noFill/>
                  </a:rPr>
                  <a:t> </a:t>
                </a:r>
              </a:p>
            </p:txBody>
          </p:sp>
        </mc:Fallback>
      </mc:AlternateContent>
    </p:spTree>
    <p:extLst>
      <p:ext uri="{BB962C8B-B14F-4D97-AF65-F5344CB8AC3E}">
        <p14:creationId xmlns:p14="http://schemas.microsoft.com/office/powerpoint/2010/main" val="36315293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re 1"/>
              <p:cNvSpPr>
                <a:spLocks noGrp="1"/>
              </p:cNvSpPr>
              <p:nvPr>
                <p:ph type="ctrTitle"/>
              </p:nvPr>
            </p:nvSpPr>
            <p:spPr>
              <a:xfrm>
                <a:off x="179512" y="548680"/>
                <a:ext cx="8856984" cy="6048672"/>
              </a:xfrm>
            </p:spPr>
            <p:txBody>
              <a:bodyPr>
                <a:normAutofit fontScale="90000"/>
              </a:bodyPr>
              <a:lstStyle/>
              <a:p>
                <a:r>
                  <a:rPr lang="en-US" sz="2700" dirty="0"/>
                  <a:t>Note that the normalization factor multiplying the DFT and IDFT (here 1 and 1/</a:t>
                </a:r>
                <a:r>
                  <a:rPr lang="en-US" sz="2700" i="1" dirty="0"/>
                  <a:t>N</a:t>
                </a:r>
                <a:r>
                  <a:rPr lang="en-US" sz="2700" dirty="0"/>
                  <a:t>) and the signs of the exponents are </a:t>
                </a:r>
                <a:r>
                  <a:rPr lang="en-US" sz="2700" dirty="0" smtClean="0"/>
                  <a:t>merely conventions, </a:t>
                </a:r>
                <a:r>
                  <a:rPr lang="en-US" sz="2700" dirty="0"/>
                  <a:t>and differ in some treatments. The only requirements of these conventions are that the DFT and IDFT have opposite-sign exponents and that the product of their normalization factors be 1/</a:t>
                </a:r>
                <a:r>
                  <a:rPr lang="en-US" sz="2700" i="1" dirty="0"/>
                  <a:t>N</a:t>
                </a:r>
                <a:r>
                  <a:rPr lang="en-US" sz="2700" dirty="0"/>
                  <a:t>. A </a:t>
                </a:r>
                <a:r>
                  <a:rPr lang="en-US" sz="2700" dirty="0" smtClean="0"/>
                  <a:t>normalization of </a:t>
                </a:r>
                <a14:m>
                  <m:oMath xmlns:m="http://schemas.openxmlformats.org/officeDocument/2006/math">
                    <m:f>
                      <m:fPr>
                        <m:ctrlPr>
                          <a:rPr lang="fr-FR" sz="2400" i="1">
                            <a:latin typeface="Cambria Math"/>
                          </a:rPr>
                        </m:ctrlPr>
                      </m:fPr>
                      <m:num>
                        <m:r>
                          <a:rPr lang="fr-FR" sz="2400" i="1">
                            <a:latin typeface="Cambria Math"/>
                          </a:rPr>
                          <m:t>1</m:t>
                        </m:r>
                      </m:num>
                      <m:den>
                        <m:rad>
                          <m:radPr>
                            <m:degHide m:val="on"/>
                            <m:ctrlPr>
                              <a:rPr lang="fr-FR" sz="2400" i="1">
                                <a:latin typeface="Cambria Math"/>
                              </a:rPr>
                            </m:ctrlPr>
                          </m:radPr>
                          <m:deg/>
                          <m:e>
                            <m:r>
                              <a:rPr lang="fr-FR" sz="2400" i="1">
                                <a:latin typeface="Cambria Math"/>
                              </a:rPr>
                              <m:t>𝑁</m:t>
                            </m:r>
                          </m:e>
                        </m:rad>
                      </m:den>
                    </m:f>
                  </m:oMath>
                </a14:m>
                <a:r>
                  <a:rPr lang="fr-FR" sz="2400" dirty="0"/>
                  <a:t/>
                </a:r>
                <a:br>
                  <a:rPr lang="fr-FR" sz="2400" dirty="0"/>
                </a:br>
                <a:r>
                  <a:rPr lang="en-US" sz="2700" dirty="0"/>
                  <a:t>for both the DFT and IDFT makes the transforms unitary, which has some theoretical advantages, but it is often more practical in numerical computation to perform the scaling all at once as above (and a unit scaling can be convenient in other ways).</a:t>
                </a:r>
                <a:br>
                  <a:rPr lang="en-US" sz="2700" dirty="0"/>
                </a:br>
                <a:r>
                  <a:rPr lang="en-US" sz="2700" dirty="0"/>
                  <a:t>(The convention of a negative sign in the exponent is often convenient because it means that </a:t>
                </a:r>
                <a:r>
                  <a:rPr lang="en-US" sz="2700" i="1" dirty="0" smtClean="0"/>
                  <a:t>S(k)</a:t>
                </a:r>
                <a:r>
                  <a:rPr lang="en-US" sz="2700" dirty="0" smtClean="0"/>
                  <a:t> </a:t>
                </a:r>
                <a:r>
                  <a:rPr lang="en-US" sz="2700" dirty="0"/>
                  <a:t>is the amplitude of a "positive frequency" 2π</a:t>
                </a:r>
                <a:r>
                  <a:rPr lang="en-US" sz="2700" i="1" dirty="0"/>
                  <a:t>k</a:t>
                </a:r>
                <a:r>
                  <a:rPr lang="en-US" sz="2700" dirty="0"/>
                  <a:t> / </a:t>
                </a:r>
                <a:r>
                  <a:rPr lang="en-US" sz="2700" i="1" dirty="0"/>
                  <a:t>N</a:t>
                </a:r>
                <a:r>
                  <a:rPr lang="en-US" sz="2700" dirty="0"/>
                  <a:t>. </a:t>
                </a:r>
                <a:r>
                  <a:rPr lang="en-US" sz="2700" dirty="0" smtClean="0"/>
                  <a:t>)</a:t>
                </a:r>
                <a:r>
                  <a:rPr lang="en-US" dirty="0"/>
                  <a:t/>
                </a:r>
                <a:br>
                  <a:rPr lang="en-US" dirty="0"/>
                </a:br>
                <a:endParaRPr lang="fr-FR" dirty="0"/>
              </a:p>
            </p:txBody>
          </p:sp>
        </mc:Choice>
        <mc:Fallback xmlns="">
          <p:sp>
            <p:nvSpPr>
              <p:cNvPr id="2" name="Titre 1"/>
              <p:cNvSpPr>
                <a:spLocks noGrp="1" noRot="1" noChangeAspect="1" noMove="1" noResize="1" noEditPoints="1" noAdjustHandles="1" noChangeArrowheads="1" noChangeShapeType="1" noTextEdit="1"/>
              </p:cNvSpPr>
              <p:nvPr>
                <p:ph type="ctrTitle"/>
              </p:nvPr>
            </p:nvSpPr>
            <p:spPr>
              <a:xfrm>
                <a:off x="179512" y="548680"/>
                <a:ext cx="8856984" cy="6048672"/>
              </a:xfrm>
              <a:blipFill rotWithShape="1">
                <a:blip r:embed="rId2"/>
                <a:stretch>
                  <a:fillRect l="-1032" r="-1789"/>
                </a:stretch>
              </a:blipFill>
            </p:spPr>
            <p:txBody>
              <a:bodyPr/>
              <a:lstStyle/>
              <a:p>
                <a:r>
                  <a:rPr lang="fr-FR">
                    <a:noFill/>
                  </a:rPr>
                  <a:t> </a:t>
                </a:r>
              </a:p>
            </p:txBody>
          </p:sp>
        </mc:Fallback>
      </mc:AlternateContent>
    </p:spTree>
    <p:extLst>
      <p:ext uri="{BB962C8B-B14F-4D97-AF65-F5344CB8AC3E}">
        <p14:creationId xmlns:p14="http://schemas.microsoft.com/office/powerpoint/2010/main" val="42173550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55576" y="116633"/>
            <a:ext cx="7772400" cy="1080120"/>
          </a:xfrm>
        </p:spPr>
        <p:txBody>
          <a:bodyPr/>
          <a:lstStyle/>
          <a:p>
            <a:r>
              <a:rPr lang="fr-FR" dirty="0" err="1" smtClean="0"/>
              <a:t>Fast</a:t>
            </a:r>
            <a:r>
              <a:rPr lang="fr-FR" dirty="0" smtClean="0"/>
              <a:t> Fourier </a:t>
            </a:r>
            <a:r>
              <a:rPr lang="fr-FR" dirty="0" err="1" smtClean="0"/>
              <a:t>Transform</a:t>
            </a:r>
            <a:endParaRPr lang="fr-FR" dirty="0"/>
          </a:p>
        </p:txBody>
      </p:sp>
      <mc:AlternateContent xmlns:mc="http://schemas.openxmlformats.org/markup-compatibility/2006" xmlns:a14="http://schemas.microsoft.com/office/drawing/2010/main">
        <mc:Choice Requires="a14">
          <p:sp>
            <p:nvSpPr>
              <p:cNvPr id="3" name="Sous-titre 2"/>
              <p:cNvSpPr>
                <a:spLocks noGrp="1"/>
              </p:cNvSpPr>
              <p:nvPr>
                <p:ph type="subTitle" idx="1"/>
              </p:nvPr>
            </p:nvSpPr>
            <p:spPr>
              <a:xfrm>
                <a:off x="251520" y="1196752"/>
                <a:ext cx="8784976" cy="5472608"/>
              </a:xfrm>
            </p:spPr>
            <p:txBody>
              <a:bodyPr>
                <a:normAutofit lnSpcReduction="10000"/>
              </a:bodyPr>
              <a:lstStyle/>
              <a:p>
                <a:r>
                  <a:rPr lang="fr-FR" dirty="0" smtClean="0"/>
                  <a:t>Cooley and </a:t>
                </a:r>
                <a:r>
                  <a:rPr lang="fr-FR" dirty="0" err="1" smtClean="0"/>
                  <a:t>Tukey</a:t>
                </a:r>
                <a:r>
                  <a:rPr lang="fr-FR" dirty="0" smtClean="0"/>
                  <a:t> have </a:t>
                </a:r>
                <a:r>
                  <a:rPr lang="fr-FR" dirty="0" err="1" smtClean="0"/>
                  <a:t>proposed</a:t>
                </a:r>
                <a:r>
                  <a:rPr lang="fr-FR" dirty="0" smtClean="0"/>
                  <a:t> in 1965 a </a:t>
                </a:r>
                <a:r>
                  <a:rPr lang="fr-FR" dirty="0" err="1" smtClean="0"/>
                  <a:t>fast</a:t>
                </a:r>
                <a:r>
                  <a:rPr lang="fr-FR" dirty="0" smtClean="0"/>
                  <a:t> </a:t>
                </a:r>
                <a:r>
                  <a:rPr lang="fr-FR" dirty="0" err="1" smtClean="0"/>
                  <a:t>algorithm</a:t>
                </a:r>
                <a:r>
                  <a:rPr lang="fr-FR" dirty="0" smtClean="0"/>
                  <a:t> to </a:t>
                </a:r>
                <a:r>
                  <a:rPr lang="fr-FR" dirty="0" err="1" smtClean="0"/>
                  <a:t>calculate</a:t>
                </a:r>
                <a:r>
                  <a:rPr lang="fr-FR" dirty="0" smtClean="0"/>
                  <a:t> the </a:t>
                </a:r>
                <a:r>
                  <a:rPr lang="fr-FR" dirty="0" err="1" smtClean="0"/>
                  <a:t>Discrete</a:t>
                </a:r>
                <a:r>
                  <a:rPr lang="fr-FR" dirty="0" smtClean="0"/>
                  <a:t> Fourier </a:t>
                </a:r>
                <a:r>
                  <a:rPr lang="fr-FR" dirty="0" err="1" smtClean="0"/>
                  <a:t>Transform</a:t>
                </a:r>
                <a:r>
                  <a:rPr lang="fr-FR" dirty="0" smtClean="0"/>
                  <a:t>.  Note </a:t>
                </a:r>
                <a:r>
                  <a:rPr lang="fr-FR" dirty="0" err="1" smtClean="0"/>
                  <a:t>that</a:t>
                </a:r>
                <a:r>
                  <a:rPr lang="fr-FR" dirty="0" smtClean="0"/>
                  <a:t> for a real signal x(n), the </a:t>
                </a:r>
                <a:r>
                  <a:rPr lang="fr-FR" dirty="0" err="1" smtClean="0"/>
                  <a:t>calculation</a:t>
                </a:r>
                <a:r>
                  <a:rPr lang="fr-FR" dirty="0" smtClean="0"/>
                  <a:t> of </a:t>
                </a:r>
              </a:p>
              <a:p>
                <a:pPr/>
                <a14:m>
                  <m:oMathPara xmlns:m="http://schemas.openxmlformats.org/officeDocument/2006/math">
                    <m:oMathParaPr>
                      <m:jc m:val="centerGroup"/>
                    </m:oMathParaPr>
                    <m:oMath xmlns:m="http://schemas.openxmlformats.org/officeDocument/2006/math">
                      <m:r>
                        <a:rPr lang="fr-FR" i="1">
                          <a:latin typeface="Cambria Math"/>
                        </a:rPr>
                        <m:t>𝑋</m:t>
                      </m:r>
                      <m:d>
                        <m:dPr>
                          <m:ctrlPr>
                            <a:rPr lang="fr-FR" i="1">
                              <a:latin typeface="Cambria Math"/>
                            </a:rPr>
                          </m:ctrlPr>
                        </m:dPr>
                        <m:e>
                          <m:r>
                            <a:rPr lang="fr-FR" i="1">
                              <a:latin typeface="Cambria Math"/>
                            </a:rPr>
                            <m:t>𝑘</m:t>
                          </m:r>
                        </m:e>
                      </m:d>
                      <m:r>
                        <a:rPr lang="fr-FR" i="1">
                          <a:latin typeface="Cambria Math"/>
                        </a:rPr>
                        <m:t>=</m:t>
                      </m:r>
                      <m:nary>
                        <m:naryPr>
                          <m:chr m:val="∑"/>
                          <m:limLoc m:val="undOvr"/>
                          <m:ctrlPr>
                            <a:rPr lang="fr-FR" i="1">
                              <a:latin typeface="Cambria Math"/>
                            </a:rPr>
                          </m:ctrlPr>
                        </m:naryPr>
                        <m:sub>
                          <m:r>
                            <a:rPr lang="fr-FR" i="1">
                              <a:latin typeface="Cambria Math"/>
                            </a:rPr>
                            <m:t>𝑛</m:t>
                          </m:r>
                          <m:r>
                            <a:rPr lang="fr-FR" i="1">
                              <a:latin typeface="Cambria Math"/>
                            </a:rPr>
                            <m:t>=0</m:t>
                          </m:r>
                        </m:sub>
                        <m:sup>
                          <m:r>
                            <a:rPr lang="fr-FR" i="1">
                              <a:latin typeface="Cambria Math"/>
                            </a:rPr>
                            <m:t>𝑁</m:t>
                          </m:r>
                          <m:r>
                            <a:rPr lang="fr-FR" i="1">
                              <a:latin typeface="Cambria Math"/>
                            </a:rPr>
                            <m:t>−1</m:t>
                          </m:r>
                        </m:sup>
                        <m:e>
                          <m:r>
                            <a:rPr lang="fr-FR" i="1">
                              <a:latin typeface="Cambria Math"/>
                            </a:rPr>
                            <m:t>𝑥</m:t>
                          </m:r>
                          <m:d>
                            <m:dPr>
                              <m:ctrlPr>
                                <a:rPr lang="fr-FR" i="1">
                                  <a:latin typeface="Cambria Math"/>
                                </a:rPr>
                              </m:ctrlPr>
                            </m:dPr>
                            <m:e>
                              <m:r>
                                <a:rPr lang="fr-FR" i="1">
                                  <a:latin typeface="Cambria Math"/>
                                </a:rPr>
                                <m:t>𝑛</m:t>
                              </m:r>
                            </m:e>
                          </m:d>
                          <m:r>
                            <a:rPr lang="fr-FR" i="1">
                              <a:latin typeface="Cambria Math"/>
                            </a:rPr>
                            <m:t>.</m:t>
                          </m:r>
                          <m:sSup>
                            <m:sSupPr>
                              <m:ctrlPr>
                                <a:rPr lang="fr-FR" i="1">
                                  <a:latin typeface="Cambria Math"/>
                                </a:rPr>
                              </m:ctrlPr>
                            </m:sSupPr>
                            <m:e>
                              <m:r>
                                <a:rPr lang="fr-FR" i="1">
                                  <a:latin typeface="Cambria Math"/>
                                </a:rPr>
                                <m:t>𝑒</m:t>
                              </m:r>
                            </m:e>
                            <m:sup>
                              <m:r>
                                <a:rPr lang="fr-FR" i="1">
                                  <a:latin typeface="Cambria Math"/>
                                </a:rPr>
                                <m:t>−2</m:t>
                              </m:r>
                              <m:r>
                                <a:rPr lang="fr-FR" i="1">
                                  <a:latin typeface="Cambria Math"/>
                                </a:rPr>
                                <m:t>𝑖𝑘</m:t>
                              </m:r>
                              <m:r>
                                <a:rPr lang="fr-FR" i="1">
                                  <a:latin typeface="Cambria Math"/>
                                </a:rPr>
                                <m:t>𝜋</m:t>
                              </m:r>
                              <m:f>
                                <m:fPr>
                                  <m:ctrlPr>
                                    <a:rPr lang="fr-FR" i="1">
                                      <a:latin typeface="Cambria Math"/>
                                    </a:rPr>
                                  </m:ctrlPr>
                                </m:fPr>
                                <m:num>
                                  <m:r>
                                    <a:rPr lang="fr-FR" i="1">
                                      <a:latin typeface="Cambria Math"/>
                                    </a:rPr>
                                    <m:t>𝑛</m:t>
                                  </m:r>
                                </m:num>
                                <m:den>
                                  <m:r>
                                    <a:rPr lang="fr-FR" i="1">
                                      <a:latin typeface="Cambria Math"/>
                                    </a:rPr>
                                    <m:t>𝑁</m:t>
                                  </m:r>
                                </m:den>
                              </m:f>
                            </m:sup>
                          </m:sSup>
                        </m:e>
                      </m:nary>
                    </m:oMath>
                  </m:oMathPara>
                </a14:m>
                <a:endParaRPr lang="fr-FR" dirty="0"/>
              </a:p>
              <a:p>
                <a:r>
                  <a:rPr lang="fr-FR" dirty="0" err="1" smtClean="0"/>
                  <a:t>requires</a:t>
                </a:r>
                <a:r>
                  <a:rPr lang="fr-FR" dirty="0" smtClean="0"/>
                  <a:t> </a:t>
                </a:r>
                <a14:m>
                  <m:oMath xmlns:m="http://schemas.openxmlformats.org/officeDocument/2006/math">
                    <m:r>
                      <a:rPr lang="fr-FR" i="1">
                        <a:latin typeface="Cambria Math"/>
                      </a:rPr>
                      <m:t>2</m:t>
                    </m:r>
                    <m:sSup>
                      <m:sSupPr>
                        <m:ctrlPr>
                          <a:rPr lang="fr-FR" i="1">
                            <a:latin typeface="Cambria Math"/>
                          </a:rPr>
                        </m:ctrlPr>
                      </m:sSupPr>
                      <m:e>
                        <m:r>
                          <a:rPr lang="fr-FR" i="1">
                            <a:latin typeface="Cambria Math"/>
                          </a:rPr>
                          <m:t>𝑁</m:t>
                        </m:r>
                      </m:e>
                      <m:sup>
                        <m:r>
                          <a:rPr lang="fr-FR" i="1">
                            <a:latin typeface="Cambria Math"/>
                          </a:rPr>
                          <m:t>2</m:t>
                        </m:r>
                      </m:sup>
                    </m:sSup>
                  </m:oMath>
                </a14:m>
                <a:r>
                  <a:rPr lang="fr-FR" dirty="0" smtClean="0"/>
                  <a:t> multiplications and 2N.(N-1) additions. </a:t>
                </a:r>
              </a:p>
              <a:p>
                <a:r>
                  <a:rPr lang="fr-FR" dirty="0" err="1" smtClean="0"/>
                  <a:t>These</a:t>
                </a:r>
                <a:r>
                  <a:rPr lang="fr-FR" dirty="0" smtClean="0"/>
                  <a:t> </a:t>
                </a:r>
                <a:r>
                  <a:rPr lang="fr-FR" dirty="0" err="1" smtClean="0"/>
                  <a:t>amounts</a:t>
                </a:r>
                <a:r>
                  <a:rPr lang="fr-FR" dirty="0" smtClean="0"/>
                  <a:t> </a:t>
                </a:r>
                <a:r>
                  <a:rPr lang="fr-FR" dirty="0" err="1" smtClean="0"/>
                  <a:t>rise</a:t>
                </a:r>
                <a:r>
                  <a:rPr lang="fr-FR" dirty="0" smtClean="0"/>
                  <a:t> </a:t>
                </a:r>
                <a:r>
                  <a:rPr lang="fr-FR" dirty="0" err="1" smtClean="0"/>
                  <a:t>even</a:t>
                </a:r>
                <a:r>
                  <a:rPr lang="fr-FR" dirty="0" smtClean="0"/>
                  <a:t> to </a:t>
                </a:r>
                <a14:m>
                  <m:oMath xmlns:m="http://schemas.openxmlformats.org/officeDocument/2006/math">
                    <m:r>
                      <a:rPr lang="fr-FR" i="1" dirty="0">
                        <a:latin typeface="Cambria Math"/>
                      </a:rPr>
                      <m:t>4</m:t>
                    </m:r>
                    <m:sSup>
                      <m:sSupPr>
                        <m:ctrlPr>
                          <a:rPr lang="fr-FR" i="1">
                            <a:latin typeface="Cambria Math"/>
                          </a:rPr>
                        </m:ctrlPr>
                      </m:sSupPr>
                      <m:e>
                        <m:r>
                          <a:rPr lang="fr-FR" i="1">
                            <a:latin typeface="Cambria Math"/>
                          </a:rPr>
                          <m:t>𝑁</m:t>
                        </m:r>
                      </m:e>
                      <m:sup>
                        <m:r>
                          <a:rPr lang="fr-FR" i="1">
                            <a:latin typeface="Cambria Math"/>
                          </a:rPr>
                          <m:t>2</m:t>
                        </m:r>
                      </m:sup>
                    </m:sSup>
                  </m:oMath>
                </a14:m>
                <a:r>
                  <a:rPr lang="fr-FR" dirty="0" smtClean="0"/>
                  <a:t>and 2N.(2N-1) </a:t>
                </a:r>
                <a:r>
                  <a:rPr lang="fr-FR" dirty="0" err="1" smtClean="0"/>
                  <a:t>respectively</a:t>
                </a:r>
                <a:r>
                  <a:rPr lang="fr-FR" dirty="0" smtClean="0"/>
                  <a:t> for a </a:t>
                </a:r>
                <a:r>
                  <a:rPr lang="fr-FR" dirty="0" err="1" smtClean="0"/>
                  <a:t>complex</a:t>
                </a:r>
                <a:r>
                  <a:rPr lang="fr-FR" dirty="0" smtClean="0"/>
                  <a:t> signal x(n).</a:t>
                </a:r>
                <a:endParaRPr lang="fr-FR" dirty="0"/>
              </a:p>
              <a:p>
                <a:endParaRPr lang="fr-FR" dirty="0"/>
              </a:p>
            </p:txBody>
          </p:sp>
        </mc:Choice>
        <mc:Fallback xmlns="">
          <p:sp>
            <p:nvSpPr>
              <p:cNvPr id="3" name="Sous-titre 2"/>
              <p:cNvSpPr>
                <a:spLocks noGrp="1" noRot="1" noChangeAspect="1" noMove="1" noResize="1" noEditPoints="1" noAdjustHandles="1" noChangeArrowheads="1" noChangeShapeType="1" noTextEdit="1"/>
              </p:cNvSpPr>
              <p:nvPr>
                <p:ph type="subTitle" idx="1"/>
              </p:nvPr>
            </p:nvSpPr>
            <p:spPr>
              <a:xfrm>
                <a:off x="251520" y="1196752"/>
                <a:ext cx="8784976" cy="5472608"/>
              </a:xfrm>
              <a:blipFill rotWithShape="1">
                <a:blip r:embed="rId2"/>
                <a:stretch>
                  <a:fillRect t="-2339"/>
                </a:stretch>
              </a:blipFill>
            </p:spPr>
            <p:txBody>
              <a:bodyPr/>
              <a:lstStyle/>
              <a:p>
                <a:r>
                  <a:rPr lang="fr-FR">
                    <a:noFill/>
                  </a:rPr>
                  <a:t> </a:t>
                </a:r>
              </a:p>
            </p:txBody>
          </p:sp>
        </mc:Fallback>
      </mc:AlternateContent>
    </p:spTree>
    <p:extLst>
      <p:ext uri="{BB962C8B-B14F-4D97-AF65-F5344CB8AC3E}">
        <p14:creationId xmlns:p14="http://schemas.microsoft.com/office/powerpoint/2010/main" val="21153250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re 1"/>
              <p:cNvSpPr>
                <a:spLocks noGrp="1"/>
              </p:cNvSpPr>
              <p:nvPr>
                <p:ph type="ctrTitle"/>
              </p:nvPr>
            </p:nvSpPr>
            <p:spPr>
              <a:xfrm>
                <a:off x="0" y="188640"/>
                <a:ext cx="9144000" cy="2135337"/>
              </a:xfrm>
            </p:spPr>
            <p:txBody>
              <a:bodyPr>
                <a:normAutofit fontScale="90000"/>
              </a:bodyPr>
              <a:lstStyle/>
              <a:p>
                <a:r>
                  <a:rPr lang="fr-FR" dirty="0" err="1" smtClean="0"/>
                  <a:t>We</a:t>
                </a:r>
                <a:r>
                  <a:rPr lang="fr-FR" dirty="0" smtClean="0"/>
                  <a:t> </a:t>
                </a:r>
                <a:r>
                  <a:rPr lang="fr-FR" dirty="0" err="1" smtClean="0"/>
                  <a:t>will</a:t>
                </a:r>
                <a:r>
                  <a:rPr lang="fr-FR" dirty="0" smtClean="0"/>
                  <a:t> </a:t>
                </a:r>
                <a:r>
                  <a:rPr lang="fr-FR" dirty="0" err="1" smtClean="0"/>
                  <a:t>now</a:t>
                </a:r>
                <a:r>
                  <a:rPr lang="fr-FR" dirty="0" smtClean="0"/>
                  <a:t> </a:t>
                </a:r>
                <a:r>
                  <a:rPr lang="fr-FR" dirty="0" err="1" smtClean="0"/>
                  <a:t>process</a:t>
                </a:r>
                <a:r>
                  <a:rPr lang="fr-FR" dirty="0" smtClean="0"/>
                  <a:t> by </a:t>
                </a:r>
                <a:r>
                  <a:rPr lang="fr-FR" dirty="0" err="1" smtClean="0"/>
                  <a:t>dichotomy</a:t>
                </a:r>
                <a:r>
                  <a:rPr lang="fr-FR" dirty="0" smtClean="0"/>
                  <a:t>, </a:t>
                </a:r>
                <a:r>
                  <a:rPr lang="fr-FR" dirty="0" err="1" smtClean="0"/>
                  <a:t>which</a:t>
                </a:r>
                <a:r>
                  <a:rPr lang="fr-FR" dirty="0" smtClean="0"/>
                  <a:t> </a:t>
                </a:r>
                <a:r>
                  <a:rPr lang="fr-FR" dirty="0" err="1" smtClean="0"/>
                  <a:t>reduces</a:t>
                </a:r>
                <a:r>
                  <a:rPr lang="fr-FR" dirty="0" smtClean="0"/>
                  <a:t> the </a:t>
                </a:r>
                <a:r>
                  <a:rPr lang="fr-FR" dirty="0" err="1" smtClean="0"/>
                  <a:t>complexity</a:t>
                </a:r>
                <a:r>
                  <a:rPr lang="fr-FR" dirty="0" smtClean="0"/>
                  <a:t> of </a:t>
                </a:r>
                <a:r>
                  <a:rPr lang="fr-FR" dirty="0" err="1" smtClean="0"/>
                  <a:t>calculations</a:t>
                </a:r>
                <a:r>
                  <a:rPr lang="fr-FR" dirty="0" smtClean="0"/>
                  <a:t> to </a:t>
                </a:r>
                <a14:m>
                  <m:oMath xmlns:m="http://schemas.openxmlformats.org/officeDocument/2006/math">
                    <m:r>
                      <a:rPr lang="fr-FR" i="1">
                        <a:latin typeface="Cambria Math"/>
                      </a:rPr>
                      <m:t>𝑁</m:t>
                    </m:r>
                    <m:r>
                      <a:rPr lang="fr-FR" i="1">
                        <a:latin typeface="Cambria Math"/>
                      </a:rPr>
                      <m:t>. </m:t>
                    </m:r>
                    <m:sSub>
                      <m:sSubPr>
                        <m:ctrlPr>
                          <a:rPr lang="fr-FR" i="1">
                            <a:latin typeface="Cambria Math"/>
                          </a:rPr>
                        </m:ctrlPr>
                      </m:sSubPr>
                      <m:e>
                        <m:r>
                          <a:rPr lang="fr-FR" i="1">
                            <a:latin typeface="Cambria Math"/>
                          </a:rPr>
                          <m:t>𝑙𝑜𝑔</m:t>
                        </m:r>
                      </m:e>
                      <m:sub>
                        <m:r>
                          <a:rPr lang="fr-FR" i="1">
                            <a:latin typeface="Cambria Math"/>
                          </a:rPr>
                          <m:t>2</m:t>
                        </m:r>
                      </m:sub>
                    </m:sSub>
                    <m:d>
                      <m:dPr>
                        <m:ctrlPr>
                          <a:rPr lang="fr-FR" i="1">
                            <a:latin typeface="Cambria Math"/>
                          </a:rPr>
                        </m:ctrlPr>
                      </m:dPr>
                      <m:e>
                        <m:r>
                          <a:rPr lang="fr-FR" i="1">
                            <a:latin typeface="Cambria Math"/>
                          </a:rPr>
                          <m:t>𝑁</m:t>
                        </m:r>
                      </m:e>
                    </m:d>
                  </m:oMath>
                </a14:m>
                <a:r>
                  <a:rPr lang="fr-FR" dirty="0" smtClean="0"/>
                  <a:t>.</a:t>
                </a:r>
                <a:r>
                  <a:rPr lang="fr-FR" dirty="0"/>
                  <a:t/>
                </a:r>
                <a:br>
                  <a:rPr lang="fr-FR" dirty="0"/>
                </a:br>
                <a:endParaRPr lang="fr-FR" dirty="0"/>
              </a:p>
            </p:txBody>
          </p:sp>
        </mc:Choice>
        <mc:Fallback xmlns="">
          <p:sp>
            <p:nvSpPr>
              <p:cNvPr id="2" name="Titre 1"/>
              <p:cNvSpPr>
                <a:spLocks noGrp="1" noRot="1" noChangeAspect="1" noMove="1" noResize="1" noEditPoints="1" noAdjustHandles="1" noChangeArrowheads="1" noChangeShapeType="1" noTextEdit="1"/>
              </p:cNvSpPr>
              <p:nvPr>
                <p:ph type="ctrTitle"/>
              </p:nvPr>
            </p:nvSpPr>
            <p:spPr>
              <a:xfrm>
                <a:off x="0" y="188640"/>
                <a:ext cx="9144000" cy="2135337"/>
              </a:xfrm>
              <a:blipFill rotWithShape="1">
                <a:blip r:embed="rId2"/>
                <a:stretch>
                  <a:fillRect l="-133" t="-16000" r="-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 name="Sous-titre 2"/>
              <p:cNvSpPr>
                <a:spLocks noGrp="1"/>
              </p:cNvSpPr>
              <p:nvPr>
                <p:ph type="subTitle" idx="1"/>
              </p:nvPr>
            </p:nvSpPr>
            <p:spPr>
              <a:xfrm>
                <a:off x="140916" y="3933056"/>
                <a:ext cx="9036496" cy="1752600"/>
              </a:xfrm>
            </p:spPr>
            <p:txBody>
              <a:bodyPr>
                <a:normAutofit fontScale="40000" lnSpcReduction="20000"/>
              </a:bodyPr>
              <a:lstStyle/>
              <a:p>
                <a:r>
                  <a:rPr lang="fr-FR" sz="5100" dirty="0" smtClean="0"/>
                  <a:t>Let us </a:t>
                </a:r>
                <a:r>
                  <a:rPr lang="fr-FR" sz="5100" dirty="0" err="1" smtClean="0"/>
                  <a:t>introduce</a:t>
                </a:r>
                <a:r>
                  <a:rPr lang="fr-FR" sz="5100" dirty="0" smtClean="0"/>
                  <a:t> first the </a:t>
                </a:r>
                <a:r>
                  <a:rPr lang="fr-FR" sz="5100" dirty="0" err="1" smtClean="0"/>
                  <a:t>Twiddle</a:t>
                </a:r>
                <a:r>
                  <a:rPr lang="fr-FR" sz="5100" dirty="0" smtClean="0"/>
                  <a:t> factor as</a:t>
                </a:r>
              </a:p>
              <a:p>
                <a:pPr/>
                <a14:m>
                  <m:oMathPara xmlns:m="http://schemas.openxmlformats.org/officeDocument/2006/math">
                    <m:oMathParaPr>
                      <m:jc m:val="centerGroup"/>
                    </m:oMathParaPr>
                    <m:oMath xmlns:m="http://schemas.openxmlformats.org/officeDocument/2006/math">
                      <m:sSub>
                        <m:sSubPr>
                          <m:ctrlPr>
                            <a:rPr lang="fr-FR" sz="5100" i="1">
                              <a:latin typeface="Cambria Math"/>
                            </a:rPr>
                          </m:ctrlPr>
                        </m:sSubPr>
                        <m:e>
                          <m:r>
                            <a:rPr lang="fr-FR" sz="5100" i="1">
                              <a:latin typeface="Cambria Math"/>
                            </a:rPr>
                            <m:t>𝑊</m:t>
                          </m:r>
                        </m:e>
                        <m:sub>
                          <m:r>
                            <a:rPr lang="fr-FR" sz="5100" i="1">
                              <a:latin typeface="Cambria Math"/>
                            </a:rPr>
                            <m:t>𝑁</m:t>
                          </m:r>
                        </m:sub>
                      </m:sSub>
                      <m:r>
                        <a:rPr lang="fr-FR" sz="5100" i="1">
                          <a:latin typeface="Cambria Math"/>
                        </a:rPr>
                        <m:t>=</m:t>
                      </m:r>
                      <m:r>
                        <a:rPr lang="fr-FR" sz="5100" i="1">
                          <a:latin typeface="Cambria Math"/>
                        </a:rPr>
                        <m:t>𝑒𝑥𝑝</m:t>
                      </m:r>
                      <m:d>
                        <m:dPr>
                          <m:ctrlPr>
                            <a:rPr lang="fr-FR" sz="5100" i="1">
                              <a:latin typeface="Cambria Math"/>
                            </a:rPr>
                          </m:ctrlPr>
                        </m:dPr>
                        <m:e>
                          <m:r>
                            <a:rPr lang="fr-FR" sz="5100" i="1">
                              <a:latin typeface="Cambria Math"/>
                            </a:rPr>
                            <m:t>− </m:t>
                          </m:r>
                          <m:r>
                            <a:rPr lang="fr-FR" sz="5100" i="1">
                              <a:latin typeface="Cambria Math"/>
                            </a:rPr>
                            <m:t>𝑖</m:t>
                          </m:r>
                          <m:r>
                            <a:rPr lang="fr-FR" sz="5100" i="1">
                              <a:latin typeface="Cambria Math"/>
                            </a:rPr>
                            <m:t> </m:t>
                          </m:r>
                          <m:f>
                            <m:fPr>
                              <m:ctrlPr>
                                <a:rPr lang="fr-FR" sz="5100" i="1">
                                  <a:latin typeface="Cambria Math"/>
                                </a:rPr>
                              </m:ctrlPr>
                            </m:fPr>
                            <m:num>
                              <m:r>
                                <a:rPr lang="fr-FR" sz="5100" i="1">
                                  <a:latin typeface="Cambria Math"/>
                                </a:rPr>
                                <m:t>2</m:t>
                              </m:r>
                              <m:r>
                                <a:rPr lang="fr-FR" sz="5100" i="1">
                                  <a:latin typeface="Cambria Math"/>
                                </a:rPr>
                                <m:t>𝜋</m:t>
                              </m:r>
                            </m:num>
                            <m:den>
                              <m:r>
                                <a:rPr lang="fr-FR" sz="5100" i="1">
                                  <a:latin typeface="Cambria Math"/>
                                </a:rPr>
                                <m:t>𝑁</m:t>
                              </m:r>
                            </m:den>
                          </m:f>
                        </m:e>
                      </m:d>
                      <m:r>
                        <a:rPr lang="fr-FR" sz="5100" b="0" i="0" smtClean="0">
                          <a:latin typeface="Cambria Math"/>
                        </a:rPr>
                        <m:t>, </m:t>
                      </m:r>
                      <m:r>
                        <m:rPr>
                          <m:sty m:val="p"/>
                        </m:rPr>
                        <a:rPr lang="fr-FR" sz="5100" b="0" i="0" smtClean="0">
                          <a:latin typeface="Cambria Math"/>
                        </a:rPr>
                        <m:t>and</m:t>
                      </m:r>
                      <m:r>
                        <a:rPr lang="fr-FR" sz="5100" b="0" i="0" smtClean="0">
                          <a:latin typeface="Cambria Math"/>
                        </a:rPr>
                        <m:t> </m:t>
                      </m:r>
                      <m:r>
                        <m:rPr>
                          <m:sty m:val="p"/>
                        </m:rPr>
                        <a:rPr lang="fr-FR" sz="5100" b="0" i="0" smtClean="0">
                          <a:latin typeface="Cambria Math"/>
                        </a:rPr>
                        <m:t>take</m:t>
                      </m:r>
                      <m:r>
                        <a:rPr lang="fr-FR" sz="5100" b="0" i="0" smtClean="0">
                          <a:latin typeface="Cambria Math"/>
                        </a:rPr>
                        <m:t> </m:t>
                      </m:r>
                      <m:r>
                        <m:rPr>
                          <m:sty m:val="p"/>
                        </m:rPr>
                        <a:rPr lang="fr-FR" sz="5100" b="0" i="0" smtClean="0">
                          <a:latin typeface="Cambria Math"/>
                        </a:rPr>
                        <m:t>an</m:t>
                      </m:r>
                      <m:r>
                        <a:rPr lang="fr-FR" sz="5100" b="0" i="0" smtClean="0">
                          <a:latin typeface="Cambria Math"/>
                        </a:rPr>
                        <m:t> </m:t>
                      </m:r>
                      <m:r>
                        <m:rPr>
                          <m:sty m:val="p"/>
                        </m:rPr>
                        <a:rPr lang="fr-FR" sz="5100" b="0" i="0" smtClean="0">
                          <a:latin typeface="Cambria Math"/>
                        </a:rPr>
                        <m:t>example</m:t>
                      </m:r>
                      <m:r>
                        <a:rPr lang="fr-FR" sz="5100" b="0" i="0" smtClean="0">
                          <a:latin typeface="Cambria Math"/>
                        </a:rPr>
                        <m:t> </m:t>
                      </m:r>
                      <m:r>
                        <m:rPr>
                          <m:sty m:val="p"/>
                        </m:rPr>
                        <a:rPr lang="fr-FR" sz="5100" b="0" i="0" smtClean="0">
                          <a:latin typeface="Cambria Math"/>
                        </a:rPr>
                        <m:t>with</m:t>
                      </m:r>
                      <m:r>
                        <a:rPr lang="fr-FR" sz="5100" b="0" i="0" smtClean="0">
                          <a:latin typeface="Cambria Math"/>
                        </a:rPr>
                        <m:t> </m:t>
                      </m:r>
                      <m:r>
                        <m:rPr>
                          <m:sty m:val="p"/>
                        </m:rPr>
                        <a:rPr lang="fr-FR" sz="5100" b="0" i="0" smtClean="0">
                          <a:latin typeface="Cambria Math"/>
                        </a:rPr>
                        <m:t>N</m:t>
                      </m:r>
                      <m:r>
                        <a:rPr lang="fr-FR" sz="5100" b="0" i="0" smtClean="0">
                          <a:latin typeface="Cambria Math"/>
                        </a:rPr>
                        <m:t>=8.</m:t>
                      </m:r>
                    </m:oMath>
                  </m:oMathPara>
                </a14:m>
                <a:endParaRPr lang="fr-FR" sz="5100" b="0" dirty="0" smtClean="0"/>
              </a:p>
              <a:p>
                <a:r>
                  <a:rPr lang="fr-FR" sz="5100" dirty="0" err="1" smtClean="0"/>
                  <a:t>We</a:t>
                </a:r>
                <a:r>
                  <a:rPr lang="fr-FR" sz="5100" dirty="0" smtClean="0"/>
                  <a:t> </a:t>
                </a:r>
                <a:r>
                  <a:rPr lang="fr-FR" sz="5100" dirty="0" err="1" smtClean="0"/>
                  <a:t>get</a:t>
                </a:r>
                <a:r>
                  <a:rPr lang="fr-FR" sz="5100" dirty="0" smtClean="0"/>
                  <a:t> for the </a:t>
                </a:r>
                <a:r>
                  <a:rPr lang="fr-FR" sz="5100" dirty="0" err="1" smtClean="0"/>
                  <a:t>vector</a:t>
                </a:r>
                <a:r>
                  <a:rPr lang="fr-FR" sz="5100" dirty="0" smtClean="0"/>
                  <a:t> X(k) …</a:t>
                </a:r>
              </a:p>
              <a:p>
                <a:endParaRPr lang="fr-FR" dirty="0"/>
              </a:p>
              <a:p>
                <a:r>
                  <a:rPr lang="fr-FR" dirty="0" smtClean="0"/>
                  <a:t> </a:t>
                </a:r>
                <a:endParaRPr lang="fr-FR" dirty="0"/>
              </a:p>
            </p:txBody>
          </p:sp>
        </mc:Choice>
        <mc:Fallback xmlns="">
          <p:sp>
            <p:nvSpPr>
              <p:cNvPr id="3" name="Sous-titre 2"/>
              <p:cNvSpPr>
                <a:spLocks noGrp="1" noRot="1" noChangeAspect="1" noMove="1" noResize="1" noEditPoints="1" noAdjustHandles="1" noChangeArrowheads="1" noChangeShapeType="1" noTextEdit="1"/>
              </p:cNvSpPr>
              <p:nvPr>
                <p:ph type="subTitle" idx="1"/>
              </p:nvPr>
            </p:nvSpPr>
            <p:spPr>
              <a:xfrm>
                <a:off x="140916" y="3933056"/>
                <a:ext cx="9036496" cy="1752600"/>
              </a:xfrm>
              <a:blipFill rotWithShape="1">
                <a:blip r:embed="rId3"/>
                <a:stretch>
                  <a:fillRect t="-4861"/>
                </a:stretch>
              </a:blipFill>
            </p:spPr>
            <p:txBody>
              <a:bodyPr/>
              <a:lstStyle/>
              <a:p>
                <a:r>
                  <a:rPr lang="fr-FR">
                    <a:noFill/>
                  </a:rPr>
                  <a:t> </a:t>
                </a:r>
              </a:p>
            </p:txBody>
          </p:sp>
        </mc:Fallback>
      </mc:AlternateContent>
    </p:spTree>
    <p:extLst>
      <p:ext uri="{BB962C8B-B14F-4D97-AF65-F5344CB8AC3E}">
        <p14:creationId xmlns:p14="http://schemas.microsoft.com/office/powerpoint/2010/main" val="40088632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60648"/>
            <a:ext cx="7772400" cy="6408711"/>
          </a:xfrm>
        </p:spPr>
        <p:txBody>
          <a:bodyPr/>
          <a:lstStyle/>
          <a:p>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847975" y="0"/>
            <a:ext cx="3448050" cy="76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p:cNvSpPr txBox="1"/>
          <p:nvPr/>
        </p:nvSpPr>
        <p:spPr>
          <a:xfrm>
            <a:off x="6444208" y="2708920"/>
            <a:ext cx="216024" cy="369332"/>
          </a:xfrm>
          <a:prstGeom prst="rect">
            <a:avLst/>
          </a:prstGeom>
          <a:noFill/>
        </p:spPr>
        <p:txBody>
          <a:bodyPr wrap="square" rtlCol="0">
            <a:spAutoFit/>
          </a:bodyPr>
          <a:lstStyle/>
          <a:p>
            <a:r>
              <a:rPr lang="fr-FR" dirty="0" smtClean="0"/>
              <a:t>8</a:t>
            </a:r>
            <a:endParaRPr lang="fr-FR" dirty="0"/>
          </a:p>
        </p:txBody>
      </p:sp>
    </p:spTree>
    <p:extLst>
      <p:ext uri="{BB962C8B-B14F-4D97-AF65-F5344CB8AC3E}">
        <p14:creationId xmlns:p14="http://schemas.microsoft.com/office/powerpoint/2010/main" val="24807373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395536" y="332656"/>
            <a:ext cx="7560840" cy="2585323"/>
          </a:xfrm>
          <a:prstGeom prst="rect">
            <a:avLst/>
          </a:prstGeom>
          <a:noFill/>
        </p:spPr>
        <p:txBody>
          <a:bodyPr wrap="square" rtlCol="0">
            <a:spAutoFit/>
          </a:bodyPr>
          <a:lstStyle/>
          <a:p>
            <a:r>
              <a:rPr lang="fr-FR" dirty="0" smtClean="0"/>
              <a:t>In </a:t>
            </a:r>
            <a:r>
              <a:rPr lang="fr-FR" dirty="0" err="1" smtClean="0"/>
              <a:t>this</a:t>
            </a:r>
            <a:r>
              <a:rPr lang="fr-FR" dirty="0" smtClean="0"/>
              <a:t> lecture, </a:t>
            </a:r>
            <a:r>
              <a:rPr lang="fr-FR" dirty="0" err="1" smtClean="0"/>
              <a:t>we</a:t>
            </a:r>
            <a:r>
              <a:rPr lang="fr-FR" dirty="0" smtClean="0"/>
              <a:t> </a:t>
            </a:r>
            <a:r>
              <a:rPr lang="fr-FR" dirty="0" err="1" smtClean="0"/>
              <a:t>will</a:t>
            </a:r>
            <a:r>
              <a:rPr lang="fr-FR" dirty="0" smtClean="0"/>
              <a:t> </a:t>
            </a:r>
            <a:r>
              <a:rPr lang="fr-FR" dirty="0" err="1" smtClean="0"/>
              <a:t>consider</a:t>
            </a:r>
            <a:r>
              <a:rPr lang="fr-FR" dirty="0" smtClean="0"/>
              <a:t> </a:t>
            </a:r>
            <a:r>
              <a:rPr lang="fr-FR" dirty="0" err="1" smtClean="0"/>
              <a:t>analog</a:t>
            </a:r>
            <a:r>
              <a:rPr lang="fr-FR" dirty="0" smtClean="0"/>
              <a:t> </a:t>
            </a:r>
            <a:r>
              <a:rPr lang="fr-FR" dirty="0" err="1" smtClean="0"/>
              <a:t>signals</a:t>
            </a:r>
            <a:r>
              <a:rPr lang="fr-FR" dirty="0" smtClean="0"/>
              <a:t>, </a:t>
            </a:r>
            <a:r>
              <a:rPr lang="fr-FR" dirty="0" err="1" smtClean="0"/>
              <a:t>that</a:t>
            </a:r>
            <a:r>
              <a:rPr lang="fr-FR" dirty="0" smtClean="0"/>
              <a:t> </a:t>
            </a:r>
            <a:r>
              <a:rPr lang="fr-FR" dirty="0" err="1" smtClean="0"/>
              <a:t>is</a:t>
            </a:r>
            <a:r>
              <a:rPr lang="fr-FR" dirty="0" smtClean="0"/>
              <a:t> real or </a:t>
            </a:r>
            <a:r>
              <a:rPr lang="fr-FR" dirty="0" err="1" smtClean="0"/>
              <a:t>complex</a:t>
            </a:r>
            <a:r>
              <a:rPr lang="fr-FR" dirty="0" smtClean="0"/>
              <a:t> </a:t>
            </a:r>
            <a:r>
              <a:rPr lang="fr-FR" dirty="0" err="1" smtClean="0"/>
              <a:t>valued-functions</a:t>
            </a:r>
            <a:r>
              <a:rPr lang="fr-FR" dirty="0" smtClean="0"/>
              <a:t> of time, </a:t>
            </a:r>
            <a:r>
              <a:rPr lang="fr-FR" dirty="0" err="1" smtClean="0"/>
              <a:t>where</a:t>
            </a:r>
            <a:r>
              <a:rPr lang="fr-FR" dirty="0" smtClean="0"/>
              <a:t> time </a:t>
            </a:r>
            <a:r>
              <a:rPr lang="fr-FR" dirty="0" err="1" smtClean="0"/>
              <a:t>is</a:t>
            </a:r>
            <a:r>
              <a:rPr lang="fr-FR" dirty="0" smtClean="0"/>
              <a:t> a </a:t>
            </a:r>
            <a:r>
              <a:rPr lang="fr-FR" dirty="0" err="1" smtClean="0"/>
              <a:t>continuous</a:t>
            </a:r>
            <a:r>
              <a:rPr lang="fr-FR" dirty="0" smtClean="0"/>
              <a:t> </a:t>
            </a:r>
            <a:r>
              <a:rPr lang="fr-FR" dirty="0" err="1" smtClean="0"/>
              <a:t>parameter</a:t>
            </a:r>
            <a:r>
              <a:rPr lang="fr-FR" dirty="0" smtClean="0"/>
              <a:t>.</a:t>
            </a:r>
          </a:p>
          <a:p>
            <a:r>
              <a:rPr lang="fr-FR" dirty="0" err="1" smtClean="0"/>
              <a:t>Then</a:t>
            </a:r>
            <a:r>
              <a:rPr lang="fr-FR" dirty="0" smtClean="0"/>
              <a:t>, </a:t>
            </a:r>
            <a:r>
              <a:rPr lang="fr-FR" dirty="0" err="1" smtClean="0"/>
              <a:t>mathematical</a:t>
            </a:r>
            <a:r>
              <a:rPr lang="fr-FR" dirty="0" smtClean="0"/>
              <a:t> </a:t>
            </a:r>
            <a:r>
              <a:rPr lang="fr-FR" dirty="0" err="1" smtClean="0"/>
              <a:t>properties</a:t>
            </a:r>
            <a:r>
              <a:rPr lang="fr-FR" dirty="0" smtClean="0"/>
              <a:t> </a:t>
            </a:r>
            <a:r>
              <a:rPr lang="fr-FR" dirty="0" err="1" smtClean="0"/>
              <a:t>such</a:t>
            </a:r>
            <a:r>
              <a:rPr lang="fr-FR" dirty="0" smtClean="0"/>
              <a:t> as </a:t>
            </a:r>
            <a:r>
              <a:rPr lang="fr-FR" dirty="0" err="1" smtClean="0"/>
              <a:t>continuity</a:t>
            </a:r>
            <a:r>
              <a:rPr lang="fr-FR" dirty="0" smtClean="0"/>
              <a:t>, </a:t>
            </a:r>
            <a:r>
              <a:rPr lang="fr-FR" dirty="0" err="1" smtClean="0"/>
              <a:t>derivative</a:t>
            </a:r>
            <a:r>
              <a:rPr lang="fr-FR" dirty="0" smtClean="0"/>
              <a:t>, </a:t>
            </a:r>
            <a:r>
              <a:rPr lang="fr-FR" dirty="0" err="1" smtClean="0"/>
              <a:t>integrals</a:t>
            </a:r>
            <a:r>
              <a:rPr lang="fr-FR" dirty="0" smtClean="0"/>
              <a:t>, … </a:t>
            </a:r>
            <a:r>
              <a:rPr lang="fr-FR" dirty="0" err="1" smtClean="0"/>
              <a:t>can</a:t>
            </a:r>
            <a:r>
              <a:rPr lang="fr-FR" dirty="0" smtClean="0"/>
              <a:t> </a:t>
            </a:r>
            <a:r>
              <a:rPr lang="fr-FR" dirty="0" err="1" smtClean="0"/>
              <a:t>be</a:t>
            </a:r>
            <a:r>
              <a:rPr lang="fr-FR" dirty="0" smtClean="0"/>
              <a:t> </a:t>
            </a:r>
            <a:r>
              <a:rPr lang="fr-FR" dirty="0" err="1" smtClean="0"/>
              <a:t>used</a:t>
            </a:r>
            <a:r>
              <a:rPr lang="fr-FR" dirty="0" smtClean="0"/>
              <a:t>. And </a:t>
            </a:r>
            <a:r>
              <a:rPr lang="fr-FR" dirty="0" err="1" smtClean="0"/>
              <a:t>it</a:t>
            </a:r>
            <a:r>
              <a:rPr lang="fr-FR" dirty="0" smtClean="0"/>
              <a:t> leads to </a:t>
            </a:r>
            <a:r>
              <a:rPr lang="fr-FR" dirty="0" err="1" smtClean="0"/>
              <a:t>differential</a:t>
            </a:r>
            <a:r>
              <a:rPr lang="fr-FR" dirty="0" smtClean="0"/>
              <a:t> </a:t>
            </a:r>
            <a:r>
              <a:rPr lang="fr-FR" dirty="0" err="1" smtClean="0"/>
              <a:t>equations</a:t>
            </a:r>
            <a:r>
              <a:rPr lang="fr-FR" dirty="0" smtClean="0"/>
              <a:t> </a:t>
            </a:r>
            <a:r>
              <a:rPr lang="fr-FR" dirty="0" err="1" smtClean="0"/>
              <a:t>relating</a:t>
            </a:r>
            <a:r>
              <a:rPr lang="fr-FR" dirty="0" smtClean="0"/>
              <a:t> input and output </a:t>
            </a:r>
            <a:r>
              <a:rPr lang="fr-FR" dirty="0" err="1" smtClean="0"/>
              <a:t>signals</a:t>
            </a:r>
            <a:r>
              <a:rPr lang="fr-FR" dirty="0" smtClean="0"/>
              <a:t>.</a:t>
            </a:r>
          </a:p>
          <a:p>
            <a:endParaRPr lang="fr-FR" dirty="0"/>
          </a:p>
          <a:p>
            <a:r>
              <a:rPr lang="fr-FR" dirty="0" err="1" smtClean="0"/>
              <a:t>Consider</a:t>
            </a:r>
            <a:r>
              <a:rPr lang="fr-FR" dirty="0" smtClean="0"/>
              <a:t> as a basic </a:t>
            </a:r>
            <a:r>
              <a:rPr lang="fr-FR" dirty="0" err="1" smtClean="0"/>
              <a:t>example</a:t>
            </a:r>
            <a:r>
              <a:rPr lang="fr-FR" dirty="0" smtClean="0"/>
              <a:t> the </a:t>
            </a:r>
            <a:r>
              <a:rPr lang="fr-FR" dirty="0" err="1" smtClean="0"/>
              <a:t>following</a:t>
            </a:r>
            <a:r>
              <a:rPr lang="fr-FR" dirty="0" smtClean="0"/>
              <a:t> circuit, </a:t>
            </a:r>
            <a:r>
              <a:rPr lang="fr-FR" dirty="0" err="1" smtClean="0"/>
              <a:t>called</a:t>
            </a:r>
            <a:r>
              <a:rPr lang="fr-FR" dirty="0" smtClean="0"/>
              <a:t> first-</a:t>
            </a:r>
            <a:r>
              <a:rPr lang="fr-FR" dirty="0" err="1" smtClean="0"/>
              <a:t>order</a:t>
            </a:r>
            <a:r>
              <a:rPr lang="fr-FR" dirty="0" smtClean="0"/>
              <a:t> </a:t>
            </a:r>
            <a:r>
              <a:rPr lang="fr-FR" dirty="0" err="1" smtClean="0"/>
              <a:t>linear</a:t>
            </a:r>
            <a:r>
              <a:rPr lang="fr-FR" dirty="0" smtClean="0"/>
              <a:t> </a:t>
            </a:r>
            <a:r>
              <a:rPr lang="fr-FR" dirty="0" err="1" smtClean="0"/>
              <a:t>filter</a:t>
            </a:r>
            <a:r>
              <a:rPr lang="fr-FR" dirty="0" smtClean="0"/>
              <a:t>. </a:t>
            </a:r>
          </a:p>
          <a:p>
            <a:r>
              <a:rPr lang="fr-FR" dirty="0" err="1" smtClean="0"/>
              <a:t>Applying</a:t>
            </a:r>
            <a:r>
              <a:rPr lang="fr-FR" dirty="0" smtClean="0"/>
              <a:t> Kirchhoff </a:t>
            </a:r>
            <a:r>
              <a:rPr lang="fr-FR" dirty="0" err="1" smtClean="0"/>
              <a:t>equations</a:t>
            </a:r>
            <a:r>
              <a:rPr lang="fr-FR" dirty="0" smtClean="0"/>
              <a:t> </a:t>
            </a:r>
            <a:r>
              <a:rPr lang="fr-FR" dirty="0" err="1" smtClean="0"/>
              <a:t>between</a:t>
            </a:r>
            <a:r>
              <a:rPr lang="fr-FR" dirty="0" smtClean="0"/>
              <a:t> </a:t>
            </a:r>
            <a:r>
              <a:rPr lang="fr-FR" dirty="0" err="1" smtClean="0"/>
              <a:t>current</a:t>
            </a:r>
            <a:r>
              <a:rPr lang="fr-FR" dirty="0" smtClean="0"/>
              <a:t> and voltages </a:t>
            </a:r>
            <a:r>
              <a:rPr lang="fr-FR" dirty="0" err="1" smtClean="0"/>
              <a:t>yields</a:t>
            </a:r>
            <a:r>
              <a:rPr lang="fr-FR" dirty="0" smtClean="0"/>
              <a:t>:</a:t>
            </a:r>
          </a:p>
          <a:p>
            <a:endParaRPr lang="fr-FR" dirty="0"/>
          </a:p>
          <a:p>
            <a:r>
              <a:rPr lang="fr-FR" dirty="0"/>
              <a:t>s</a:t>
            </a:r>
            <a:r>
              <a:rPr lang="fr-FR" dirty="0" smtClean="0"/>
              <a:t>(t) + RC </a:t>
            </a:r>
            <a:r>
              <a:rPr lang="fr-FR" dirty="0" err="1" smtClean="0"/>
              <a:t>ds</a:t>
            </a:r>
            <a:r>
              <a:rPr lang="fr-FR" dirty="0" smtClean="0"/>
              <a:t>(t)/</a:t>
            </a:r>
            <a:r>
              <a:rPr lang="fr-FR" dirty="0" err="1" smtClean="0"/>
              <a:t>dt</a:t>
            </a:r>
            <a:r>
              <a:rPr lang="fr-FR" dirty="0" smtClean="0"/>
              <a:t> = e(t)</a:t>
            </a:r>
            <a:endParaRPr lang="fr-FR" dirty="0"/>
          </a:p>
        </p:txBody>
      </p:sp>
      <p:sp>
        <p:nvSpPr>
          <p:cNvPr id="8" name="Rectangle 1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pSp>
        <p:nvGrpSpPr>
          <p:cNvPr id="9" name="Group 1"/>
          <p:cNvGrpSpPr>
            <a:grpSpLocks/>
          </p:cNvGrpSpPr>
          <p:nvPr/>
        </p:nvGrpSpPr>
        <p:grpSpPr bwMode="auto">
          <a:xfrm>
            <a:off x="3131840" y="2945108"/>
            <a:ext cx="4391025" cy="1481138"/>
            <a:chOff x="617" y="1202"/>
            <a:chExt cx="8759" cy="2760"/>
          </a:xfrm>
        </p:grpSpPr>
        <p:grpSp>
          <p:nvGrpSpPr>
            <p:cNvPr id="21" name="Group 8"/>
            <p:cNvGrpSpPr>
              <a:grpSpLocks/>
            </p:cNvGrpSpPr>
            <p:nvPr/>
          </p:nvGrpSpPr>
          <p:grpSpPr bwMode="auto">
            <a:xfrm>
              <a:off x="1477" y="1916"/>
              <a:ext cx="5659" cy="2046"/>
              <a:chOff x="1477" y="1916"/>
              <a:chExt cx="5659" cy="2046"/>
            </a:xfrm>
          </p:grpSpPr>
          <p:sp>
            <p:nvSpPr>
              <p:cNvPr id="28" name="Rectangle 16"/>
              <p:cNvSpPr>
                <a:spLocks noChangeArrowheads="1"/>
              </p:cNvSpPr>
              <p:nvPr/>
            </p:nvSpPr>
            <p:spPr bwMode="auto">
              <a:xfrm>
                <a:off x="3719" y="1916"/>
                <a:ext cx="1653" cy="588"/>
              </a:xfrm>
              <a:prstGeom prst="rect">
                <a:avLst/>
              </a:prstGeom>
              <a:solidFill>
                <a:srgbClr val="FFFFFF"/>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fr-FR"/>
              </a:p>
            </p:txBody>
          </p:sp>
          <p:sp>
            <p:nvSpPr>
              <p:cNvPr id="29" name="AutoShape 15"/>
              <p:cNvSpPr>
                <a:spLocks noChangeShapeType="1"/>
              </p:cNvSpPr>
              <p:nvPr/>
            </p:nvSpPr>
            <p:spPr bwMode="auto">
              <a:xfrm>
                <a:off x="1477" y="2177"/>
                <a:ext cx="2229" cy="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0" name="AutoShape 14"/>
              <p:cNvSpPr>
                <a:spLocks noChangeShapeType="1"/>
              </p:cNvSpPr>
              <p:nvPr/>
            </p:nvSpPr>
            <p:spPr bwMode="auto">
              <a:xfrm>
                <a:off x="5366" y="2177"/>
                <a:ext cx="1396" cy="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1" name="AutoShape 13"/>
              <p:cNvSpPr>
                <a:spLocks noChangeShapeType="1"/>
              </p:cNvSpPr>
              <p:nvPr/>
            </p:nvSpPr>
            <p:spPr bwMode="auto">
              <a:xfrm>
                <a:off x="1489" y="3942"/>
                <a:ext cx="5259" cy="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2" name="AutoShape 12"/>
              <p:cNvSpPr>
                <a:spLocks noChangeShapeType="1"/>
              </p:cNvSpPr>
              <p:nvPr/>
            </p:nvSpPr>
            <p:spPr bwMode="auto">
              <a:xfrm flipH="1">
                <a:off x="6347" y="2818"/>
                <a:ext cx="789" cy="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3" name="AutoShape 11"/>
              <p:cNvSpPr>
                <a:spLocks noChangeShapeType="1"/>
              </p:cNvSpPr>
              <p:nvPr/>
            </p:nvSpPr>
            <p:spPr bwMode="auto">
              <a:xfrm flipH="1">
                <a:off x="6347" y="3311"/>
                <a:ext cx="789" cy="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6" name="AutoShape 10"/>
              <p:cNvSpPr>
                <a:spLocks noChangeShapeType="1"/>
              </p:cNvSpPr>
              <p:nvPr/>
            </p:nvSpPr>
            <p:spPr bwMode="auto">
              <a:xfrm>
                <a:off x="6735" y="2151"/>
                <a:ext cx="0" cy="641"/>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7" name="AutoShape 9"/>
              <p:cNvSpPr>
                <a:spLocks noChangeShapeType="1"/>
              </p:cNvSpPr>
              <p:nvPr/>
            </p:nvSpPr>
            <p:spPr bwMode="auto">
              <a:xfrm>
                <a:off x="6732" y="3321"/>
                <a:ext cx="0" cy="641"/>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grpSp>
        <p:graphicFrame>
          <p:nvGraphicFramePr>
            <p:cNvPr id="22" name="Objet 21"/>
            <p:cNvGraphicFramePr>
              <a:graphicFrameLocks noChangeAspect="1"/>
            </p:cNvGraphicFramePr>
            <p:nvPr/>
          </p:nvGraphicFramePr>
          <p:xfrm>
            <a:off x="4197" y="1202"/>
            <a:ext cx="651" cy="714"/>
          </p:xfrm>
          <a:graphic>
            <a:graphicData uri="http://schemas.openxmlformats.org/presentationml/2006/ole">
              <mc:AlternateContent xmlns:mc="http://schemas.openxmlformats.org/markup-compatibility/2006">
                <mc:Choice xmlns:v="urn:schemas-microsoft-com:vml" Requires="v">
                  <p:oleObj spid="_x0000_s1074" r:id="rId3" imgW="152268" imgH="164957" progId="Equation.DSMT4">
                    <p:embed/>
                  </p:oleObj>
                </mc:Choice>
                <mc:Fallback>
                  <p:oleObj r:id="rId3" imgW="152268" imgH="16495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7" y="1202"/>
                          <a:ext cx="651" cy="7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t 22"/>
            <p:cNvGraphicFramePr>
              <a:graphicFrameLocks noChangeAspect="1"/>
            </p:cNvGraphicFramePr>
            <p:nvPr/>
          </p:nvGraphicFramePr>
          <p:xfrm>
            <a:off x="7215" y="2653"/>
            <a:ext cx="651" cy="766"/>
          </p:xfrm>
          <a:graphic>
            <a:graphicData uri="http://schemas.openxmlformats.org/presentationml/2006/ole">
              <mc:AlternateContent xmlns:mc="http://schemas.openxmlformats.org/markup-compatibility/2006">
                <mc:Choice xmlns:v="urn:schemas-microsoft-com:vml" Requires="v">
                  <p:oleObj spid="_x0000_s1075" r:id="rId5" imgW="152202" imgH="177569" progId="Equation.DSMT4">
                    <p:embed/>
                  </p:oleObj>
                </mc:Choice>
                <mc:Fallback>
                  <p:oleObj r:id="rId5" imgW="152202" imgH="17756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5" y="2653"/>
                          <a:ext cx="651" cy="7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t 23"/>
            <p:cNvGraphicFramePr>
              <a:graphicFrameLocks noChangeAspect="1"/>
            </p:cNvGraphicFramePr>
            <p:nvPr/>
          </p:nvGraphicFramePr>
          <p:xfrm>
            <a:off x="8227" y="2523"/>
            <a:ext cx="1149" cy="1011"/>
          </p:xfrm>
          <a:graphic>
            <a:graphicData uri="http://schemas.openxmlformats.org/presentationml/2006/ole">
              <mc:AlternateContent xmlns:mc="http://schemas.openxmlformats.org/markup-compatibility/2006">
                <mc:Choice xmlns:v="urn:schemas-microsoft-com:vml" Requires="v">
                  <p:oleObj spid="_x0000_s1076" r:id="rId7" imgW="291973" imgH="253890" progId="Equation.DSMT4">
                    <p:embed/>
                  </p:oleObj>
                </mc:Choice>
                <mc:Fallback>
                  <p:oleObj r:id="rId7" imgW="291973"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7" y="2523"/>
                          <a:ext cx="1149" cy="10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t 24"/>
            <p:cNvGraphicFramePr>
              <a:graphicFrameLocks noChangeAspect="1"/>
            </p:cNvGraphicFramePr>
            <p:nvPr/>
          </p:nvGraphicFramePr>
          <p:xfrm>
            <a:off x="617" y="2504"/>
            <a:ext cx="1076" cy="947"/>
          </p:xfrm>
          <a:graphic>
            <a:graphicData uri="http://schemas.openxmlformats.org/presentationml/2006/ole">
              <mc:AlternateContent xmlns:mc="http://schemas.openxmlformats.org/markup-compatibility/2006">
                <mc:Choice xmlns:v="urn:schemas-microsoft-com:vml" Requires="v">
                  <p:oleObj spid="_x0000_s1077" r:id="rId9" imgW="291973" imgH="253890" progId="Equation.DSMT4">
                    <p:embed/>
                  </p:oleObj>
                </mc:Choice>
                <mc:Fallback>
                  <p:oleObj r:id="rId9" imgW="291973" imgH="25389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 y="2504"/>
                          <a:ext cx="1076" cy="9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AutoShape 3"/>
            <p:cNvSpPr>
              <a:spLocks noChangeShapeType="1"/>
            </p:cNvSpPr>
            <p:nvPr/>
          </p:nvSpPr>
          <p:spPr bwMode="auto">
            <a:xfrm flipV="1">
              <a:off x="1693" y="2216"/>
              <a:ext cx="0" cy="1660"/>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7" name="AutoShape 2"/>
            <p:cNvSpPr>
              <a:spLocks noChangeShapeType="1"/>
            </p:cNvSpPr>
            <p:nvPr/>
          </p:nvSpPr>
          <p:spPr bwMode="auto">
            <a:xfrm flipV="1">
              <a:off x="7951" y="2177"/>
              <a:ext cx="0" cy="1660"/>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grpSp>
      <p:sp>
        <p:nvSpPr>
          <p:cNvPr id="38" name="Rectangle 18"/>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altLang="fr-FR"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9163764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   </a:t>
            </a:r>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795910" y="641995"/>
            <a:ext cx="3619500" cy="775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p:cNvSpPr txBox="1"/>
          <p:nvPr/>
        </p:nvSpPr>
        <p:spPr>
          <a:xfrm>
            <a:off x="6392316" y="3356992"/>
            <a:ext cx="288032" cy="369332"/>
          </a:xfrm>
          <a:prstGeom prst="rect">
            <a:avLst/>
          </a:prstGeom>
          <a:noFill/>
        </p:spPr>
        <p:txBody>
          <a:bodyPr wrap="square" rtlCol="0">
            <a:spAutoFit/>
          </a:bodyPr>
          <a:lstStyle/>
          <a:p>
            <a:r>
              <a:rPr lang="fr-FR" dirty="0" smtClean="0"/>
              <a:t>8</a:t>
            </a:r>
            <a:endParaRPr lang="fr-FR" dirty="0"/>
          </a:p>
        </p:txBody>
      </p:sp>
      <mc:AlternateContent xmlns:mc="http://schemas.openxmlformats.org/markup-compatibility/2006" xmlns:a14="http://schemas.microsoft.com/office/drawing/2010/main">
        <mc:Choice Requires="a14">
          <p:sp>
            <p:nvSpPr>
              <p:cNvPr id="3" name="ZoneTexte 2"/>
              <p:cNvSpPr txBox="1"/>
              <p:nvPr/>
            </p:nvSpPr>
            <p:spPr>
              <a:xfrm>
                <a:off x="395536" y="404664"/>
                <a:ext cx="8280920" cy="1957715"/>
              </a:xfrm>
              <a:prstGeom prst="rect">
                <a:avLst/>
              </a:prstGeom>
              <a:noFill/>
            </p:spPr>
            <p:txBody>
              <a:bodyPr wrap="square" rtlCol="0">
                <a:spAutoFit/>
              </a:bodyPr>
              <a:lstStyle/>
              <a:p>
                <a:r>
                  <a:rPr lang="fr-FR" dirty="0" smtClean="0"/>
                  <a:t>With standard </a:t>
                </a:r>
                <a:r>
                  <a:rPr lang="fr-FR" dirty="0" err="1" smtClean="0"/>
                  <a:t>properties</a:t>
                </a:r>
                <a:r>
                  <a:rPr lang="fr-FR" dirty="0" smtClean="0"/>
                  <a:t> on </a:t>
                </a:r>
                <a:r>
                  <a:rPr lang="fr-FR" dirty="0" err="1" smtClean="0"/>
                  <a:t>complex</a:t>
                </a:r>
                <a:r>
                  <a:rPr lang="fr-FR" dirty="0" smtClean="0"/>
                  <a:t> </a:t>
                </a:r>
                <a:r>
                  <a:rPr lang="fr-FR" dirty="0" err="1" smtClean="0"/>
                  <a:t>numbers</a:t>
                </a:r>
                <a:r>
                  <a:rPr lang="fr-FR" dirty="0" smtClean="0"/>
                  <a:t>,  </a:t>
                </a:r>
                <a:r>
                  <a:rPr lang="fr-FR" dirty="0" err="1" smtClean="0"/>
                  <a:t>such</a:t>
                </a:r>
                <a:r>
                  <a:rPr lang="fr-FR" dirty="0" smtClean="0"/>
                  <a:t> as</a:t>
                </a:r>
              </a:p>
              <a:p>
                <a:endParaRPr lang="fr-FR" dirty="0"/>
              </a:p>
              <a:p>
                <a:r>
                  <a:rPr lang="fr-FR" dirty="0" smtClean="0"/>
                  <a:t> </a:t>
                </a:r>
                <a14:m>
                  <m:oMath xmlns:m="http://schemas.openxmlformats.org/officeDocument/2006/math">
                    <m:sSubSup>
                      <m:sSubSupPr>
                        <m:ctrlPr>
                          <a:rPr lang="fr-FR" i="1">
                            <a:latin typeface="Cambria Math"/>
                          </a:rPr>
                        </m:ctrlPr>
                      </m:sSubSupPr>
                      <m:e>
                        <m:r>
                          <a:rPr lang="fr-FR" i="1">
                            <a:latin typeface="Cambria Math"/>
                          </a:rPr>
                          <m:t>𝑊</m:t>
                        </m:r>
                      </m:e>
                      <m:sub>
                        <m:r>
                          <a:rPr lang="fr-FR" i="1">
                            <a:latin typeface="Cambria Math"/>
                          </a:rPr>
                          <m:t>𝑁</m:t>
                        </m:r>
                      </m:sub>
                      <m:sup>
                        <m:r>
                          <a:rPr lang="fr-FR" i="1">
                            <a:latin typeface="Cambria Math"/>
                          </a:rPr>
                          <m:t>𝑁</m:t>
                        </m:r>
                      </m:sup>
                    </m:sSubSup>
                    <m:r>
                      <a:rPr lang="fr-FR" i="1">
                        <a:latin typeface="Cambria Math"/>
                      </a:rPr>
                      <m:t>=</m:t>
                    </m:r>
                    <m:sSup>
                      <m:sSupPr>
                        <m:ctrlPr>
                          <a:rPr lang="fr-FR" i="1">
                            <a:latin typeface="Cambria Math"/>
                          </a:rPr>
                        </m:ctrlPr>
                      </m:sSupPr>
                      <m:e>
                        <m:d>
                          <m:dPr>
                            <m:begChr m:val="["/>
                            <m:endChr m:val="]"/>
                            <m:ctrlPr>
                              <a:rPr lang="fr-FR" i="1">
                                <a:latin typeface="Cambria Math"/>
                              </a:rPr>
                            </m:ctrlPr>
                          </m:dPr>
                          <m:e>
                            <m:r>
                              <a:rPr lang="fr-FR" i="1">
                                <a:latin typeface="Cambria Math"/>
                              </a:rPr>
                              <m:t>𝑒𝑥𝑝</m:t>
                            </m:r>
                            <m:d>
                              <m:dPr>
                                <m:ctrlPr>
                                  <a:rPr lang="fr-FR" i="1">
                                    <a:latin typeface="Cambria Math"/>
                                  </a:rPr>
                                </m:ctrlPr>
                              </m:dPr>
                              <m:e>
                                <m:r>
                                  <a:rPr lang="fr-FR" i="1">
                                    <a:latin typeface="Cambria Math"/>
                                  </a:rPr>
                                  <m:t>− </m:t>
                                </m:r>
                                <m:r>
                                  <a:rPr lang="fr-FR" i="1">
                                    <a:latin typeface="Cambria Math"/>
                                  </a:rPr>
                                  <m:t>𝑖</m:t>
                                </m:r>
                                <m:r>
                                  <a:rPr lang="fr-FR" i="1">
                                    <a:latin typeface="Cambria Math"/>
                                  </a:rPr>
                                  <m:t> </m:t>
                                </m:r>
                                <m:f>
                                  <m:fPr>
                                    <m:ctrlPr>
                                      <a:rPr lang="fr-FR" i="1">
                                        <a:latin typeface="Cambria Math"/>
                                      </a:rPr>
                                    </m:ctrlPr>
                                  </m:fPr>
                                  <m:num>
                                    <m:r>
                                      <a:rPr lang="fr-FR" i="1">
                                        <a:latin typeface="Cambria Math"/>
                                      </a:rPr>
                                      <m:t>2</m:t>
                                    </m:r>
                                    <m:r>
                                      <a:rPr lang="fr-FR" i="1">
                                        <a:latin typeface="Cambria Math"/>
                                      </a:rPr>
                                      <m:t>𝜋</m:t>
                                    </m:r>
                                  </m:num>
                                  <m:den>
                                    <m:r>
                                      <a:rPr lang="fr-FR" i="1">
                                        <a:latin typeface="Cambria Math"/>
                                      </a:rPr>
                                      <m:t>𝑁</m:t>
                                    </m:r>
                                  </m:den>
                                </m:f>
                              </m:e>
                            </m:d>
                          </m:e>
                        </m:d>
                      </m:e>
                      <m:sup>
                        <m:r>
                          <a:rPr lang="fr-FR" b="0" i="1" smtClean="0">
                            <a:latin typeface="Cambria Math"/>
                          </a:rPr>
                          <m:t>𝑘</m:t>
                        </m:r>
                        <m:r>
                          <a:rPr lang="fr-FR" i="1">
                            <a:latin typeface="Cambria Math"/>
                          </a:rPr>
                          <m:t>𝑁</m:t>
                        </m:r>
                      </m:sup>
                    </m:sSup>
                    <m:r>
                      <a:rPr lang="fr-FR" i="1">
                        <a:latin typeface="Cambria Math"/>
                      </a:rPr>
                      <m:t>= 1</m:t>
                    </m:r>
                  </m:oMath>
                </a14:m>
                <a:r>
                  <a:rPr lang="fr-FR" dirty="0" smtClean="0"/>
                  <a:t> ,  </a:t>
                </a:r>
                <a14:m>
                  <m:oMath xmlns:m="http://schemas.openxmlformats.org/officeDocument/2006/math">
                    <m:sSubSup>
                      <m:sSubSupPr>
                        <m:ctrlPr>
                          <a:rPr lang="fr-FR" i="1">
                            <a:latin typeface="Cambria Math"/>
                          </a:rPr>
                        </m:ctrlPr>
                      </m:sSubSupPr>
                      <m:e>
                        <m:r>
                          <a:rPr lang="fr-FR" i="1">
                            <a:latin typeface="Cambria Math"/>
                          </a:rPr>
                          <m:t>𝑊</m:t>
                        </m:r>
                      </m:e>
                      <m:sub>
                        <m:r>
                          <a:rPr lang="fr-FR" i="1">
                            <a:latin typeface="Cambria Math"/>
                          </a:rPr>
                          <m:t>𝑁</m:t>
                        </m:r>
                      </m:sub>
                      <m:sup>
                        <m:r>
                          <a:rPr lang="fr-FR" i="1">
                            <a:latin typeface="Cambria Math"/>
                          </a:rPr>
                          <m:t>𝑁</m:t>
                        </m:r>
                        <m:r>
                          <a:rPr lang="fr-FR" i="1">
                            <a:latin typeface="Cambria Math"/>
                          </a:rPr>
                          <m:t>/2</m:t>
                        </m:r>
                      </m:sup>
                    </m:sSubSup>
                    <m:r>
                      <a:rPr lang="fr-FR" i="1">
                        <a:latin typeface="Cambria Math"/>
                      </a:rPr>
                      <m:t>=</m:t>
                    </m:r>
                    <m:sSup>
                      <m:sSupPr>
                        <m:ctrlPr>
                          <a:rPr lang="fr-FR" i="1">
                            <a:latin typeface="Cambria Math"/>
                          </a:rPr>
                        </m:ctrlPr>
                      </m:sSupPr>
                      <m:e>
                        <m:d>
                          <m:dPr>
                            <m:begChr m:val="["/>
                            <m:endChr m:val="]"/>
                            <m:ctrlPr>
                              <a:rPr lang="fr-FR" i="1">
                                <a:latin typeface="Cambria Math"/>
                              </a:rPr>
                            </m:ctrlPr>
                          </m:dPr>
                          <m:e>
                            <m:r>
                              <a:rPr lang="fr-FR" i="1">
                                <a:latin typeface="Cambria Math"/>
                              </a:rPr>
                              <m:t>𝑒𝑥𝑝</m:t>
                            </m:r>
                            <m:d>
                              <m:dPr>
                                <m:ctrlPr>
                                  <a:rPr lang="fr-FR" i="1">
                                    <a:latin typeface="Cambria Math"/>
                                  </a:rPr>
                                </m:ctrlPr>
                              </m:dPr>
                              <m:e>
                                <m:r>
                                  <a:rPr lang="fr-FR" i="1">
                                    <a:latin typeface="Cambria Math"/>
                                  </a:rPr>
                                  <m:t>− </m:t>
                                </m:r>
                                <m:r>
                                  <a:rPr lang="fr-FR" i="1">
                                    <a:latin typeface="Cambria Math"/>
                                  </a:rPr>
                                  <m:t>𝑖</m:t>
                                </m:r>
                                <m:r>
                                  <a:rPr lang="fr-FR" i="1">
                                    <a:latin typeface="Cambria Math"/>
                                  </a:rPr>
                                  <m:t> </m:t>
                                </m:r>
                                <m:f>
                                  <m:fPr>
                                    <m:ctrlPr>
                                      <a:rPr lang="fr-FR" i="1">
                                        <a:latin typeface="Cambria Math"/>
                                      </a:rPr>
                                    </m:ctrlPr>
                                  </m:fPr>
                                  <m:num>
                                    <m:r>
                                      <a:rPr lang="fr-FR" i="1">
                                        <a:latin typeface="Cambria Math"/>
                                      </a:rPr>
                                      <m:t>2</m:t>
                                    </m:r>
                                    <m:r>
                                      <a:rPr lang="fr-FR" i="1">
                                        <a:latin typeface="Cambria Math"/>
                                      </a:rPr>
                                      <m:t>𝜋</m:t>
                                    </m:r>
                                  </m:num>
                                  <m:den>
                                    <m:r>
                                      <a:rPr lang="fr-FR" i="1">
                                        <a:latin typeface="Cambria Math"/>
                                      </a:rPr>
                                      <m:t>𝑁</m:t>
                                    </m:r>
                                  </m:den>
                                </m:f>
                              </m:e>
                            </m:d>
                          </m:e>
                        </m:d>
                      </m:e>
                      <m:sup>
                        <m:r>
                          <a:rPr lang="fr-FR" i="1">
                            <a:latin typeface="Cambria Math"/>
                          </a:rPr>
                          <m:t>𝑁</m:t>
                        </m:r>
                        <m:r>
                          <a:rPr lang="fr-FR" i="1">
                            <a:latin typeface="Cambria Math"/>
                          </a:rPr>
                          <m:t>/2</m:t>
                        </m:r>
                      </m:sup>
                    </m:sSup>
                    <m:r>
                      <a:rPr lang="fr-FR" i="1">
                        <a:latin typeface="Cambria Math"/>
                      </a:rPr>
                      <m:t>= −1</m:t>
                    </m:r>
                    <m:r>
                      <a:rPr lang="fr-FR" b="0" i="1" smtClean="0">
                        <a:latin typeface="Cambria Math"/>
                      </a:rPr>
                      <m:t>   </m:t>
                    </m:r>
                    <m:r>
                      <a:rPr lang="fr-FR" b="0" i="1" smtClean="0">
                        <a:latin typeface="Cambria Math"/>
                      </a:rPr>
                      <m:t>𝑜𝑟</m:t>
                    </m:r>
                    <m:r>
                      <a:rPr lang="fr-FR" b="0" i="1" smtClean="0">
                        <a:latin typeface="Cambria Math"/>
                      </a:rPr>
                      <m:t>   </m:t>
                    </m:r>
                    <m:sSubSup>
                      <m:sSubSupPr>
                        <m:ctrlPr>
                          <a:rPr lang="fr-FR" i="1">
                            <a:latin typeface="Cambria Math"/>
                          </a:rPr>
                        </m:ctrlPr>
                      </m:sSubSupPr>
                      <m:e>
                        <m:r>
                          <a:rPr lang="fr-FR" i="1">
                            <a:latin typeface="Cambria Math"/>
                          </a:rPr>
                          <m:t>𝑊</m:t>
                        </m:r>
                      </m:e>
                      <m:sub>
                        <m:r>
                          <a:rPr lang="fr-FR" i="1">
                            <a:latin typeface="Cambria Math"/>
                          </a:rPr>
                          <m:t>𝑁</m:t>
                        </m:r>
                      </m:sub>
                      <m:sup>
                        <m:r>
                          <a:rPr lang="fr-FR" i="1">
                            <a:latin typeface="Cambria Math"/>
                          </a:rPr>
                          <m:t>𝑁</m:t>
                        </m:r>
                        <m:r>
                          <a:rPr lang="fr-FR" i="1">
                            <a:latin typeface="Cambria Math"/>
                          </a:rPr>
                          <m:t>+</m:t>
                        </m:r>
                        <m:r>
                          <a:rPr lang="fr-FR" i="1">
                            <a:latin typeface="Cambria Math"/>
                          </a:rPr>
                          <m:t>𝑘</m:t>
                        </m:r>
                      </m:sup>
                    </m:sSubSup>
                    <m:r>
                      <a:rPr lang="fr-FR" i="1">
                        <a:latin typeface="Cambria Math"/>
                      </a:rPr>
                      <m:t>= </m:t>
                    </m:r>
                    <m:sSubSup>
                      <m:sSubSupPr>
                        <m:ctrlPr>
                          <a:rPr lang="fr-FR" i="1">
                            <a:latin typeface="Cambria Math"/>
                          </a:rPr>
                        </m:ctrlPr>
                      </m:sSubSupPr>
                      <m:e>
                        <m:r>
                          <a:rPr lang="fr-FR" i="1">
                            <a:latin typeface="Cambria Math"/>
                          </a:rPr>
                          <m:t>𝑊</m:t>
                        </m:r>
                      </m:e>
                      <m:sub>
                        <m:r>
                          <a:rPr lang="fr-FR" i="1">
                            <a:latin typeface="Cambria Math"/>
                          </a:rPr>
                          <m:t>𝑁</m:t>
                        </m:r>
                      </m:sub>
                      <m:sup>
                        <m:r>
                          <a:rPr lang="fr-FR" i="1">
                            <a:latin typeface="Cambria Math"/>
                          </a:rPr>
                          <m:t>𝑘</m:t>
                        </m:r>
                      </m:sup>
                    </m:sSubSup>
                  </m:oMath>
                </a14:m>
                <a:endParaRPr lang="fr-FR" dirty="0"/>
              </a:p>
              <a:p>
                <a:endParaRPr lang="fr-FR" dirty="0"/>
              </a:p>
              <a:p>
                <a:endParaRPr lang="fr-FR" dirty="0" smtClean="0"/>
              </a:p>
              <a:p>
                <a:r>
                  <a:rPr lang="fr-FR" dirty="0" err="1"/>
                  <a:t>we</a:t>
                </a:r>
                <a:r>
                  <a:rPr lang="fr-FR" dirty="0"/>
                  <a:t> </a:t>
                </a:r>
                <a:r>
                  <a:rPr lang="fr-FR" dirty="0" err="1"/>
                  <a:t>then</a:t>
                </a:r>
                <a:r>
                  <a:rPr lang="fr-FR" dirty="0"/>
                  <a:t> </a:t>
                </a:r>
                <a:r>
                  <a:rPr lang="fr-FR" dirty="0" err="1"/>
                  <a:t>simplify</a:t>
                </a:r>
                <a:r>
                  <a:rPr lang="fr-FR" dirty="0"/>
                  <a:t> the matrix </a:t>
                </a:r>
                <a:r>
                  <a:rPr lang="fr-FR" dirty="0" smtClean="0"/>
                  <a:t>as:</a:t>
                </a:r>
                <a:endParaRPr lang="fr-FR" dirty="0"/>
              </a:p>
            </p:txBody>
          </p:sp>
        </mc:Choice>
        <mc:Fallback xmlns="">
          <p:sp>
            <p:nvSpPr>
              <p:cNvPr id="3" name="ZoneTexte 2"/>
              <p:cNvSpPr txBox="1">
                <a:spLocks noRot="1" noChangeAspect="1" noMove="1" noResize="1" noEditPoints="1" noAdjustHandles="1" noChangeArrowheads="1" noChangeShapeType="1" noTextEdit="1"/>
              </p:cNvSpPr>
              <p:nvPr/>
            </p:nvSpPr>
            <p:spPr>
              <a:xfrm>
                <a:off x="395536" y="404664"/>
                <a:ext cx="8280920" cy="1957715"/>
              </a:xfrm>
              <a:prstGeom prst="rect">
                <a:avLst/>
              </a:prstGeom>
              <a:blipFill rotWithShape="1">
                <a:blip r:embed="rId3"/>
                <a:stretch>
                  <a:fillRect l="-663" t="-1553" b="-3727"/>
                </a:stretch>
              </a:blipFill>
            </p:spPr>
            <p:txBody>
              <a:bodyPr/>
              <a:lstStyle/>
              <a:p>
                <a:r>
                  <a:rPr lang="fr-FR">
                    <a:noFill/>
                  </a:rPr>
                  <a:t> </a:t>
                </a:r>
              </a:p>
            </p:txBody>
          </p:sp>
        </mc:Fallback>
      </mc:AlternateContent>
    </p:spTree>
    <p:extLst>
      <p:ext uri="{BB962C8B-B14F-4D97-AF65-F5344CB8AC3E}">
        <p14:creationId xmlns:p14="http://schemas.microsoft.com/office/powerpoint/2010/main" val="15946330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re 1"/>
              <p:cNvSpPr>
                <a:spLocks noGrp="1"/>
              </p:cNvSpPr>
              <p:nvPr>
                <p:ph type="ctrTitle"/>
              </p:nvPr>
            </p:nvSpPr>
            <p:spPr>
              <a:xfrm>
                <a:off x="395536" y="260648"/>
                <a:ext cx="8568952" cy="6984776"/>
              </a:xfrm>
            </p:spPr>
            <p:txBody>
              <a:bodyPr>
                <a:normAutofit fontScale="90000"/>
              </a:bodyPr>
              <a:lstStyle/>
              <a:p>
                <a:pPr/>
                <a:r>
                  <a:rPr lang="fr-FR" sz="2200" dirty="0" smtClean="0"/>
                  <a:t>Suppose </a:t>
                </a:r>
                <a:r>
                  <a:rPr lang="fr-FR" sz="2200" dirty="0" err="1" smtClean="0"/>
                  <a:t>now</a:t>
                </a:r>
                <a:r>
                  <a:rPr lang="fr-FR" sz="2200" dirty="0" smtClean="0"/>
                  <a:t> </a:t>
                </a:r>
                <a:r>
                  <a:rPr lang="fr-FR" sz="2200" dirty="0" err="1" smtClean="0"/>
                  <a:t>that</a:t>
                </a:r>
                <a:r>
                  <a:rPr lang="fr-FR" sz="2200" dirty="0" smtClean="0"/>
                  <a:t> N </a:t>
                </a:r>
                <a:r>
                  <a:rPr lang="fr-FR" sz="2200" dirty="0" err="1" smtClean="0"/>
                  <a:t>is</a:t>
                </a:r>
                <a:r>
                  <a:rPr lang="fr-FR" sz="2200" dirty="0" smtClean="0"/>
                  <a:t> </a:t>
                </a:r>
                <a:r>
                  <a:rPr lang="fr-FR" sz="2200" dirty="0" err="1" smtClean="0"/>
                  <a:t>even</a:t>
                </a:r>
                <a:r>
                  <a:rPr lang="fr-FR" sz="2200" dirty="0" smtClean="0"/>
                  <a:t>, as N = 2 P.</a:t>
                </a:r>
                <a:br>
                  <a:rPr lang="fr-FR" sz="2200" dirty="0" smtClean="0"/>
                </a:br>
                <a:r>
                  <a:rPr lang="fr-FR" sz="2200" dirty="0" smtClean="0"/>
                  <a:t/>
                </a:r>
                <a:br>
                  <a:rPr lang="fr-FR" sz="2200" dirty="0" smtClean="0"/>
                </a:br>
                <a:r>
                  <a:rPr lang="fr-FR" sz="2200" dirty="0" smtClean="0"/>
                  <a:t>let </a:t>
                </a:r>
                <a14:m>
                  <m:oMath xmlns:m="http://schemas.openxmlformats.org/officeDocument/2006/math">
                    <m:sSub>
                      <m:sSubPr>
                        <m:ctrlPr>
                          <a:rPr lang="fr-FR" sz="2200" i="1">
                            <a:latin typeface="Cambria Math"/>
                          </a:rPr>
                        </m:ctrlPr>
                      </m:sSubPr>
                      <m:e>
                        <m:d>
                          <m:dPr>
                            <m:begChr m:val="{"/>
                            <m:endChr m:val="}"/>
                            <m:ctrlPr>
                              <a:rPr lang="fr-FR" sz="2200" i="1">
                                <a:latin typeface="Cambria Math"/>
                              </a:rPr>
                            </m:ctrlPr>
                          </m:dPr>
                          <m:e>
                            <m:r>
                              <a:rPr lang="fr-FR" sz="2200" i="1">
                                <a:latin typeface="Cambria Math"/>
                              </a:rPr>
                              <m:t>𝑢</m:t>
                            </m:r>
                            <m:r>
                              <a:rPr lang="fr-FR" sz="2200" i="1">
                                <a:latin typeface="Cambria Math"/>
                              </a:rPr>
                              <m:t>(</m:t>
                            </m:r>
                            <m:r>
                              <a:rPr lang="fr-FR" sz="2200" i="1">
                                <a:latin typeface="Cambria Math"/>
                              </a:rPr>
                              <m:t>𝑘</m:t>
                            </m:r>
                            <m:r>
                              <a:rPr lang="fr-FR" sz="2200" i="1">
                                <a:latin typeface="Cambria Math"/>
                              </a:rPr>
                              <m:t>)</m:t>
                            </m:r>
                          </m:e>
                        </m:d>
                      </m:e>
                      <m:sub>
                        <m:r>
                          <a:rPr lang="fr-FR" sz="2200" i="1">
                            <a:latin typeface="Cambria Math"/>
                          </a:rPr>
                          <m:t>𝑘</m:t>
                        </m:r>
                        <m:r>
                          <a:rPr lang="fr-FR" sz="2200" i="1">
                            <a:latin typeface="Cambria Math"/>
                          </a:rPr>
                          <m:t>=0,1,…, </m:t>
                        </m:r>
                        <m:r>
                          <a:rPr lang="fr-FR" sz="2200" i="1">
                            <a:latin typeface="Cambria Math"/>
                          </a:rPr>
                          <m:t>𝑃</m:t>
                        </m:r>
                        <m:r>
                          <a:rPr lang="fr-FR" sz="2200" i="1">
                            <a:latin typeface="Cambria Math"/>
                          </a:rPr>
                          <m:t>−1</m:t>
                        </m:r>
                      </m:sub>
                    </m:sSub>
                  </m:oMath>
                </a14:m>
                <a:r>
                  <a:rPr lang="fr-FR" sz="2200" dirty="0" smtClean="0"/>
                  <a:t>  and </a:t>
                </a:r>
                <a14:m>
                  <m:oMath xmlns:m="http://schemas.openxmlformats.org/officeDocument/2006/math">
                    <m:sSub>
                      <m:sSubPr>
                        <m:ctrlPr>
                          <a:rPr lang="fr-FR" sz="2200" i="1">
                            <a:latin typeface="Cambria Math"/>
                          </a:rPr>
                        </m:ctrlPr>
                      </m:sSubPr>
                      <m:e>
                        <m:d>
                          <m:dPr>
                            <m:begChr m:val="{"/>
                            <m:endChr m:val="}"/>
                            <m:ctrlPr>
                              <a:rPr lang="fr-FR" sz="2200" i="1">
                                <a:latin typeface="Cambria Math"/>
                              </a:rPr>
                            </m:ctrlPr>
                          </m:dPr>
                          <m:e>
                            <m:r>
                              <a:rPr lang="fr-FR" sz="2200" i="1">
                                <a:latin typeface="Cambria Math"/>
                              </a:rPr>
                              <m:t>𝑣</m:t>
                            </m:r>
                            <m:r>
                              <a:rPr lang="fr-FR" sz="2200" i="1">
                                <a:latin typeface="Cambria Math"/>
                              </a:rPr>
                              <m:t>(</m:t>
                            </m:r>
                            <m:r>
                              <a:rPr lang="fr-FR" sz="2200" i="1">
                                <a:latin typeface="Cambria Math"/>
                              </a:rPr>
                              <m:t>𝑘</m:t>
                            </m:r>
                            <m:r>
                              <a:rPr lang="fr-FR" sz="2200" i="1">
                                <a:latin typeface="Cambria Math"/>
                              </a:rPr>
                              <m:t>)</m:t>
                            </m:r>
                          </m:e>
                        </m:d>
                      </m:e>
                      <m:sub>
                        <m:r>
                          <a:rPr lang="fr-FR" sz="2200" i="1">
                            <a:latin typeface="Cambria Math"/>
                          </a:rPr>
                          <m:t>𝑘</m:t>
                        </m:r>
                        <m:r>
                          <a:rPr lang="fr-FR" sz="2200" i="1">
                            <a:latin typeface="Cambria Math"/>
                          </a:rPr>
                          <m:t>=0,1,…, </m:t>
                        </m:r>
                        <m:r>
                          <a:rPr lang="fr-FR" sz="2200" i="1">
                            <a:latin typeface="Cambria Math"/>
                          </a:rPr>
                          <m:t>𝑃</m:t>
                        </m:r>
                        <m:r>
                          <a:rPr lang="fr-FR" sz="2200" i="1">
                            <a:latin typeface="Cambria Math"/>
                          </a:rPr>
                          <m:t>−1</m:t>
                        </m:r>
                      </m:sub>
                    </m:sSub>
                  </m:oMath>
                </a14:m>
                <a:r>
                  <a:rPr lang="fr-FR" sz="2200" dirty="0" smtClean="0"/>
                  <a:t> </a:t>
                </a:r>
                <a:r>
                  <a:rPr lang="fr-FR" sz="2200" dirty="0" err="1" smtClean="0"/>
                  <a:t>be</a:t>
                </a:r>
                <a:r>
                  <a:rPr lang="fr-FR" sz="2200" dirty="0" smtClean="0"/>
                  <a:t> </a:t>
                </a:r>
                <a:r>
                  <a:rPr lang="fr-FR" sz="2200" dirty="0" err="1" smtClean="0"/>
                  <a:t>two</a:t>
                </a:r>
                <a:r>
                  <a:rPr lang="fr-FR" sz="2200" dirty="0" smtClean="0"/>
                  <a:t> </a:t>
                </a:r>
                <a:r>
                  <a:rPr lang="fr-FR" sz="2200" dirty="0" err="1" smtClean="0"/>
                  <a:t>sub-series</a:t>
                </a:r>
                <a:r>
                  <a:rPr lang="fr-FR" sz="2200" dirty="0" smtClean="0"/>
                  <a:t> of x(k).</a:t>
                </a:r>
                <a:br>
                  <a:rPr lang="fr-FR" sz="2200" dirty="0" smtClean="0"/>
                </a:br>
                <a:r>
                  <a:rPr lang="fr-FR" sz="2200" dirty="0" smtClean="0"/>
                  <a:t/>
                </a:r>
                <a:br>
                  <a:rPr lang="fr-FR" sz="2200" dirty="0" smtClean="0"/>
                </a:br>
                <a14:m>
                  <m:oMathPara xmlns:m="http://schemas.openxmlformats.org/officeDocument/2006/math">
                    <m:oMathParaPr>
                      <m:jc m:val="centerGroup"/>
                    </m:oMathParaPr>
                    <m:oMath xmlns:m="http://schemas.openxmlformats.org/officeDocument/2006/math">
                      <m:sSub>
                        <m:sSubPr>
                          <m:ctrlPr>
                            <a:rPr lang="fr-FR" sz="2200" i="1">
                              <a:latin typeface="Cambria Math"/>
                            </a:rPr>
                          </m:ctrlPr>
                        </m:sSubPr>
                        <m:e>
                          <m:d>
                            <m:dPr>
                              <m:begChr m:val="{"/>
                              <m:endChr m:val="}"/>
                              <m:ctrlPr>
                                <a:rPr lang="fr-FR" sz="2200" i="1">
                                  <a:latin typeface="Cambria Math"/>
                                </a:rPr>
                              </m:ctrlPr>
                            </m:dPr>
                            <m:e>
                              <m:r>
                                <a:rPr lang="fr-FR" sz="2200" i="1">
                                  <a:latin typeface="Cambria Math"/>
                                </a:rPr>
                                <m:t>𝑢</m:t>
                              </m:r>
                              <m:r>
                                <a:rPr lang="fr-FR" sz="2200" i="1">
                                  <a:latin typeface="Cambria Math"/>
                                </a:rPr>
                                <m:t>(</m:t>
                              </m:r>
                              <m:r>
                                <a:rPr lang="fr-FR" sz="2200" i="1">
                                  <a:latin typeface="Cambria Math"/>
                                </a:rPr>
                                <m:t>𝑘</m:t>
                              </m:r>
                              <m:r>
                                <a:rPr lang="fr-FR" sz="2200" i="1">
                                  <a:latin typeface="Cambria Math"/>
                                </a:rPr>
                                <m:t>)</m:t>
                              </m:r>
                            </m:e>
                          </m:d>
                        </m:e>
                        <m:sub>
                          <m:r>
                            <a:rPr lang="fr-FR" sz="2200" i="1">
                              <a:latin typeface="Cambria Math"/>
                            </a:rPr>
                            <m:t>𝑘</m:t>
                          </m:r>
                          <m:r>
                            <a:rPr lang="fr-FR" sz="2200" i="1">
                              <a:latin typeface="Cambria Math"/>
                            </a:rPr>
                            <m:t>=0,1,…, </m:t>
                          </m:r>
                          <m:r>
                            <a:rPr lang="fr-FR" sz="2200" i="1">
                              <a:latin typeface="Cambria Math"/>
                            </a:rPr>
                            <m:t>𝑃</m:t>
                          </m:r>
                          <m:r>
                            <a:rPr lang="fr-FR" sz="2200" i="1">
                              <a:latin typeface="Cambria Math"/>
                            </a:rPr>
                            <m:t>−1</m:t>
                          </m:r>
                        </m:sub>
                      </m:sSub>
                      <m:r>
                        <a:rPr lang="fr-FR" sz="2200" i="1">
                          <a:latin typeface="Cambria Math"/>
                        </a:rPr>
                        <m:t>= </m:t>
                      </m:r>
                      <m:sSub>
                        <m:sSubPr>
                          <m:ctrlPr>
                            <a:rPr lang="fr-FR" sz="2200" i="1">
                              <a:latin typeface="Cambria Math"/>
                            </a:rPr>
                          </m:ctrlPr>
                        </m:sSubPr>
                        <m:e>
                          <m:d>
                            <m:dPr>
                              <m:begChr m:val="{"/>
                              <m:endChr m:val="}"/>
                              <m:ctrlPr>
                                <a:rPr lang="fr-FR" sz="2200" i="1">
                                  <a:latin typeface="Cambria Math"/>
                                </a:rPr>
                              </m:ctrlPr>
                            </m:dPr>
                            <m:e>
                              <m:r>
                                <a:rPr lang="fr-FR" sz="2200" i="1">
                                  <a:latin typeface="Cambria Math"/>
                                </a:rPr>
                                <m:t>𝑥</m:t>
                              </m:r>
                              <m:r>
                                <a:rPr lang="fr-FR" sz="2200" i="1">
                                  <a:latin typeface="Cambria Math"/>
                                </a:rPr>
                                <m:t>(2</m:t>
                              </m:r>
                              <m:r>
                                <a:rPr lang="fr-FR" sz="2200" i="1">
                                  <a:latin typeface="Cambria Math"/>
                                </a:rPr>
                                <m:t>𝑘</m:t>
                              </m:r>
                              <m:r>
                                <a:rPr lang="fr-FR" sz="2200" i="1">
                                  <a:latin typeface="Cambria Math"/>
                                </a:rPr>
                                <m:t>)</m:t>
                              </m:r>
                            </m:e>
                          </m:d>
                        </m:e>
                        <m:sub>
                          <m:r>
                            <a:rPr lang="fr-FR" sz="2200" i="1">
                              <a:latin typeface="Cambria Math"/>
                            </a:rPr>
                            <m:t>𝑘</m:t>
                          </m:r>
                          <m:r>
                            <a:rPr lang="fr-FR" sz="2200" i="1">
                              <a:latin typeface="Cambria Math"/>
                            </a:rPr>
                            <m:t>=0,1,…, </m:t>
                          </m:r>
                          <m:r>
                            <a:rPr lang="fr-FR" sz="2200" i="1">
                              <a:latin typeface="Cambria Math"/>
                            </a:rPr>
                            <m:t>𝑃</m:t>
                          </m:r>
                          <m:r>
                            <a:rPr lang="fr-FR" sz="2200" i="1">
                              <a:latin typeface="Cambria Math"/>
                            </a:rPr>
                            <m:t>−1</m:t>
                          </m:r>
                        </m:sub>
                      </m:sSub>
                    </m:oMath>
                  </m:oMathPara>
                </a14:m>
                <a:r>
                  <a:rPr lang="fr-FR" sz="2200" dirty="0" smtClean="0"/>
                  <a:t/>
                </a:r>
                <a:br>
                  <a:rPr lang="fr-FR" sz="2200" dirty="0" smtClean="0"/>
                </a:br>
                <a:r>
                  <a:rPr lang="fr-FR" sz="2200" dirty="0"/>
                  <a:t/>
                </a:r>
                <a:br>
                  <a:rPr lang="fr-FR" sz="2200" dirty="0"/>
                </a:br>
                <a14:m>
                  <m:oMath xmlns:m="http://schemas.openxmlformats.org/officeDocument/2006/math">
                    <m:sSub>
                      <m:sSubPr>
                        <m:ctrlPr>
                          <a:rPr lang="fr-FR" sz="2200" i="1">
                            <a:latin typeface="Cambria Math"/>
                          </a:rPr>
                        </m:ctrlPr>
                      </m:sSubPr>
                      <m:e>
                        <m:d>
                          <m:dPr>
                            <m:begChr m:val="{"/>
                            <m:endChr m:val="}"/>
                            <m:ctrlPr>
                              <a:rPr lang="fr-FR" sz="2200" i="1">
                                <a:latin typeface="Cambria Math"/>
                              </a:rPr>
                            </m:ctrlPr>
                          </m:dPr>
                          <m:e>
                            <m:r>
                              <a:rPr lang="fr-FR" sz="2200" i="1">
                                <a:latin typeface="Cambria Math"/>
                              </a:rPr>
                              <m:t>𝑣</m:t>
                            </m:r>
                            <m:r>
                              <a:rPr lang="fr-FR" sz="2200" i="1">
                                <a:latin typeface="Cambria Math"/>
                              </a:rPr>
                              <m:t>(</m:t>
                            </m:r>
                            <m:r>
                              <a:rPr lang="fr-FR" sz="2200" i="1">
                                <a:latin typeface="Cambria Math"/>
                              </a:rPr>
                              <m:t>𝑘</m:t>
                            </m:r>
                            <m:r>
                              <a:rPr lang="fr-FR" sz="2200" i="1">
                                <a:latin typeface="Cambria Math"/>
                              </a:rPr>
                              <m:t>)</m:t>
                            </m:r>
                          </m:e>
                        </m:d>
                      </m:e>
                      <m:sub>
                        <m:r>
                          <a:rPr lang="fr-FR" sz="2200" i="1">
                            <a:latin typeface="Cambria Math"/>
                          </a:rPr>
                          <m:t>𝑘</m:t>
                        </m:r>
                        <m:r>
                          <a:rPr lang="fr-FR" sz="2200" i="1">
                            <a:latin typeface="Cambria Math"/>
                          </a:rPr>
                          <m:t>=0,1,…, </m:t>
                        </m:r>
                        <m:r>
                          <a:rPr lang="fr-FR" sz="2200" i="1">
                            <a:latin typeface="Cambria Math"/>
                          </a:rPr>
                          <m:t>𝑃</m:t>
                        </m:r>
                        <m:r>
                          <a:rPr lang="fr-FR" sz="2200" i="1">
                            <a:latin typeface="Cambria Math"/>
                          </a:rPr>
                          <m:t>−1</m:t>
                        </m:r>
                      </m:sub>
                    </m:sSub>
                    <m:r>
                      <a:rPr lang="fr-FR" sz="2200" i="1">
                        <a:latin typeface="Cambria Math"/>
                      </a:rPr>
                      <m:t>= </m:t>
                    </m:r>
                    <m:sSub>
                      <m:sSubPr>
                        <m:ctrlPr>
                          <a:rPr lang="fr-FR" sz="2200" i="1">
                            <a:latin typeface="Cambria Math"/>
                          </a:rPr>
                        </m:ctrlPr>
                      </m:sSubPr>
                      <m:e>
                        <m:d>
                          <m:dPr>
                            <m:begChr m:val="{"/>
                            <m:endChr m:val="}"/>
                            <m:ctrlPr>
                              <a:rPr lang="fr-FR" sz="2200" i="1">
                                <a:latin typeface="Cambria Math"/>
                              </a:rPr>
                            </m:ctrlPr>
                          </m:dPr>
                          <m:e>
                            <m:r>
                              <a:rPr lang="fr-FR" sz="2200" i="1">
                                <a:latin typeface="Cambria Math"/>
                              </a:rPr>
                              <m:t>𝑥</m:t>
                            </m:r>
                            <m:r>
                              <a:rPr lang="fr-FR" sz="2200" i="1">
                                <a:latin typeface="Cambria Math"/>
                              </a:rPr>
                              <m:t>(2</m:t>
                            </m:r>
                            <m:r>
                              <a:rPr lang="fr-FR" sz="2200" i="1">
                                <a:latin typeface="Cambria Math"/>
                              </a:rPr>
                              <m:t>𝑘</m:t>
                            </m:r>
                            <m:r>
                              <a:rPr lang="fr-FR" sz="2200" i="1">
                                <a:latin typeface="Cambria Math"/>
                              </a:rPr>
                              <m:t>+1)</m:t>
                            </m:r>
                          </m:e>
                        </m:d>
                      </m:e>
                      <m:sub>
                        <m:r>
                          <a:rPr lang="fr-FR" sz="2200" i="1">
                            <a:latin typeface="Cambria Math"/>
                          </a:rPr>
                          <m:t>𝑘</m:t>
                        </m:r>
                        <m:r>
                          <a:rPr lang="fr-FR" sz="2200" i="1">
                            <a:latin typeface="Cambria Math"/>
                          </a:rPr>
                          <m:t>=0,1,…, </m:t>
                        </m:r>
                        <m:r>
                          <a:rPr lang="fr-FR" sz="2200" i="1">
                            <a:latin typeface="Cambria Math"/>
                          </a:rPr>
                          <m:t>𝑃</m:t>
                        </m:r>
                        <m:r>
                          <a:rPr lang="fr-FR" sz="2200" i="1">
                            <a:latin typeface="Cambria Math"/>
                          </a:rPr>
                          <m:t>−1</m:t>
                        </m:r>
                      </m:sub>
                    </m:sSub>
                  </m:oMath>
                </a14:m>
                <a:r>
                  <a:rPr lang="fr-FR" sz="2200" dirty="0" smtClean="0"/>
                  <a:t>   ,</a:t>
                </a:r>
                <a:br>
                  <a:rPr lang="fr-FR" sz="2200" dirty="0" smtClean="0"/>
                </a:br>
                <a:r>
                  <a:rPr lang="fr-FR" sz="2200" dirty="0"/>
                  <a:t/>
                </a:r>
                <a:br>
                  <a:rPr lang="fr-FR" sz="2200" dirty="0"/>
                </a:br>
                <a:r>
                  <a:rPr lang="fr-FR" sz="2200" dirty="0" err="1" smtClean="0"/>
                  <a:t>we</a:t>
                </a:r>
                <a:r>
                  <a:rPr lang="fr-FR" sz="2200" dirty="0" smtClean="0"/>
                  <a:t> </a:t>
                </a:r>
                <a:r>
                  <a:rPr lang="fr-FR" sz="2200" dirty="0" err="1" smtClean="0"/>
                  <a:t>get</a:t>
                </a:r>
                <a:r>
                  <a:rPr lang="fr-FR" sz="2200" dirty="0" smtClean="0"/>
                  <a:t>: </a:t>
                </a:r>
                <a:br>
                  <a:rPr lang="fr-FR" sz="2200" dirty="0" smtClean="0"/>
                </a:br>
                <a:r>
                  <a:rPr lang="fr-FR" sz="2200" dirty="0"/>
                  <a:t/>
                </a:r>
                <a:br>
                  <a:rPr lang="fr-FR" sz="2200" dirty="0"/>
                </a:br>
                <a14:m>
                  <m:oMathPara xmlns:m="http://schemas.openxmlformats.org/officeDocument/2006/math">
                    <m:oMathParaPr>
                      <m:jc m:val="centerGroup"/>
                    </m:oMathParaPr>
                    <m:oMath xmlns:m="http://schemas.openxmlformats.org/officeDocument/2006/math">
                      <m:r>
                        <a:rPr lang="fr-FR" sz="2200" i="1">
                          <a:latin typeface="Cambria Math"/>
                        </a:rPr>
                        <m:t>𝑋</m:t>
                      </m:r>
                      <m:d>
                        <m:dPr>
                          <m:ctrlPr>
                            <a:rPr lang="fr-FR" sz="2200" i="1">
                              <a:latin typeface="Cambria Math"/>
                            </a:rPr>
                          </m:ctrlPr>
                        </m:dPr>
                        <m:e>
                          <m:r>
                            <a:rPr lang="fr-FR" sz="2200" i="1">
                              <a:latin typeface="Cambria Math"/>
                            </a:rPr>
                            <m:t>𝑛</m:t>
                          </m:r>
                        </m:e>
                      </m:d>
                      <m:r>
                        <a:rPr lang="fr-FR" sz="2200" i="1">
                          <a:latin typeface="Cambria Math"/>
                        </a:rPr>
                        <m:t>=</m:t>
                      </m:r>
                      <m:nary>
                        <m:naryPr>
                          <m:chr m:val="∑"/>
                          <m:limLoc m:val="undOvr"/>
                          <m:ctrlPr>
                            <a:rPr lang="fr-FR" sz="2200" i="1">
                              <a:latin typeface="Cambria Math"/>
                            </a:rPr>
                          </m:ctrlPr>
                        </m:naryPr>
                        <m:sub>
                          <m:r>
                            <a:rPr lang="fr-FR" sz="2200" i="1">
                              <a:latin typeface="Cambria Math"/>
                            </a:rPr>
                            <m:t>𝑘</m:t>
                          </m:r>
                          <m:r>
                            <a:rPr lang="fr-FR" sz="2200" i="1">
                              <a:latin typeface="Cambria Math"/>
                            </a:rPr>
                            <m:t>=0</m:t>
                          </m:r>
                        </m:sub>
                        <m:sup>
                          <m:r>
                            <a:rPr lang="fr-FR" sz="2200" i="1">
                              <a:latin typeface="Cambria Math"/>
                            </a:rPr>
                            <m:t>𝑁</m:t>
                          </m:r>
                          <m:r>
                            <a:rPr lang="fr-FR" sz="2200" i="1">
                              <a:latin typeface="Cambria Math"/>
                            </a:rPr>
                            <m:t>−1</m:t>
                          </m:r>
                        </m:sup>
                        <m:e>
                          <m:r>
                            <a:rPr lang="fr-FR" sz="2200" i="1">
                              <a:latin typeface="Cambria Math"/>
                            </a:rPr>
                            <m:t>𝑥</m:t>
                          </m:r>
                          <m:d>
                            <m:dPr>
                              <m:ctrlPr>
                                <a:rPr lang="fr-FR" sz="2200" i="1">
                                  <a:latin typeface="Cambria Math"/>
                                </a:rPr>
                              </m:ctrlPr>
                            </m:dPr>
                            <m:e>
                              <m:r>
                                <a:rPr lang="fr-FR" sz="2200" i="1">
                                  <a:latin typeface="Cambria Math"/>
                                </a:rPr>
                                <m:t>𝑘</m:t>
                              </m:r>
                            </m:e>
                          </m:d>
                          <m:r>
                            <a:rPr lang="fr-FR" sz="2200" i="1">
                              <a:latin typeface="Cambria Math"/>
                            </a:rPr>
                            <m:t>.</m:t>
                          </m:r>
                          <m:sSup>
                            <m:sSupPr>
                              <m:ctrlPr>
                                <a:rPr lang="fr-FR" sz="2200" i="1">
                                  <a:latin typeface="Cambria Math"/>
                                </a:rPr>
                              </m:ctrlPr>
                            </m:sSupPr>
                            <m:e>
                              <m:r>
                                <a:rPr lang="fr-FR" sz="2200" i="1">
                                  <a:latin typeface="Cambria Math"/>
                                </a:rPr>
                                <m:t>𝑒</m:t>
                              </m:r>
                            </m:e>
                            <m:sup>
                              <m:r>
                                <a:rPr lang="fr-FR" sz="2200" i="1">
                                  <a:latin typeface="Cambria Math"/>
                                </a:rPr>
                                <m:t>−2</m:t>
                              </m:r>
                              <m:r>
                                <a:rPr lang="fr-FR" sz="2200" i="1">
                                  <a:latin typeface="Cambria Math"/>
                                </a:rPr>
                                <m:t>𝑖𝑛</m:t>
                              </m:r>
                              <m:r>
                                <a:rPr lang="fr-FR" sz="2200" i="1">
                                  <a:latin typeface="Cambria Math"/>
                                </a:rPr>
                                <m:t>𝜋</m:t>
                              </m:r>
                              <m:f>
                                <m:fPr>
                                  <m:ctrlPr>
                                    <a:rPr lang="fr-FR" sz="2200" i="1">
                                      <a:latin typeface="Cambria Math"/>
                                    </a:rPr>
                                  </m:ctrlPr>
                                </m:fPr>
                                <m:num>
                                  <m:r>
                                    <a:rPr lang="fr-FR" sz="2200" i="1">
                                      <a:latin typeface="Cambria Math"/>
                                    </a:rPr>
                                    <m:t>𝑘</m:t>
                                  </m:r>
                                </m:num>
                                <m:den>
                                  <m:r>
                                    <a:rPr lang="fr-FR" sz="2200" i="1">
                                      <a:latin typeface="Cambria Math"/>
                                    </a:rPr>
                                    <m:t>𝑁</m:t>
                                  </m:r>
                                </m:den>
                              </m:f>
                            </m:sup>
                          </m:sSup>
                        </m:e>
                      </m:nary>
                      <m:r>
                        <a:rPr lang="fr-FR" sz="2200" i="1">
                          <a:latin typeface="Cambria Math"/>
                        </a:rPr>
                        <m:t>= </m:t>
                      </m:r>
                      <m:nary>
                        <m:naryPr>
                          <m:chr m:val="∑"/>
                          <m:limLoc m:val="undOvr"/>
                          <m:ctrlPr>
                            <a:rPr lang="fr-FR" sz="2200" i="1">
                              <a:latin typeface="Cambria Math"/>
                            </a:rPr>
                          </m:ctrlPr>
                        </m:naryPr>
                        <m:sub>
                          <m:r>
                            <a:rPr lang="fr-FR" sz="2200" i="1">
                              <a:latin typeface="Cambria Math"/>
                            </a:rPr>
                            <m:t>𝑘</m:t>
                          </m:r>
                          <m:r>
                            <a:rPr lang="fr-FR" sz="2200" i="1">
                              <a:latin typeface="Cambria Math"/>
                            </a:rPr>
                            <m:t>=0</m:t>
                          </m:r>
                        </m:sub>
                        <m:sup>
                          <m:r>
                            <a:rPr lang="fr-FR" sz="2200" i="1">
                              <a:latin typeface="Cambria Math"/>
                            </a:rPr>
                            <m:t>𝑁</m:t>
                          </m:r>
                          <m:r>
                            <a:rPr lang="fr-FR" sz="2200" i="1">
                              <a:latin typeface="Cambria Math"/>
                            </a:rPr>
                            <m:t>−1</m:t>
                          </m:r>
                        </m:sup>
                        <m:e>
                          <m:r>
                            <a:rPr lang="fr-FR" sz="2200" i="1">
                              <a:latin typeface="Cambria Math"/>
                            </a:rPr>
                            <m:t>𝑥</m:t>
                          </m:r>
                          <m:d>
                            <m:dPr>
                              <m:ctrlPr>
                                <a:rPr lang="fr-FR" sz="2200" i="1">
                                  <a:latin typeface="Cambria Math"/>
                                </a:rPr>
                              </m:ctrlPr>
                            </m:dPr>
                            <m:e>
                              <m:r>
                                <a:rPr lang="fr-FR" sz="2200" i="1">
                                  <a:latin typeface="Cambria Math"/>
                                </a:rPr>
                                <m:t>𝑘</m:t>
                              </m:r>
                            </m:e>
                          </m:d>
                          <m:r>
                            <a:rPr lang="fr-FR" sz="2200" i="1">
                              <a:latin typeface="Cambria Math"/>
                            </a:rPr>
                            <m:t>.  </m:t>
                          </m:r>
                        </m:e>
                      </m:nary>
                      <m:sSubSup>
                        <m:sSubSupPr>
                          <m:ctrlPr>
                            <a:rPr lang="fr-FR" sz="2200" i="1">
                              <a:latin typeface="Cambria Math"/>
                            </a:rPr>
                          </m:ctrlPr>
                        </m:sSubSupPr>
                        <m:e>
                          <m:r>
                            <a:rPr lang="fr-FR" sz="2200" i="1">
                              <a:latin typeface="Cambria Math"/>
                            </a:rPr>
                            <m:t>𝑊</m:t>
                          </m:r>
                        </m:e>
                        <m:sub>
                          <m:r>
                            <a:rPr lang="fr-FR" sz="2200" i="1">
                              <a:latin typeface="Cambria Math"/>
                            </a:rPr>
                            <m:t>𝑁</m:t>
                          </m:r>
                        </m:sub>
                        <m:sup>
                          <m:r>
                            <a:rPr lang="fr-FR" sz="2200" i="1">
                              <a:latin typeface="Cambria Math"/>
                            </a:rPr>
                            <m:t>𝑘𝑛</m:t>
                          </m:r>
                        </m:sup>
                      </m:sSubSup>
                      <m:r>
                        <a:rPr lang="fr-FR" sz="2200" i="1">
                          <a:latin typeface="Cambria Math"/>
                        </a:rPr>
                        <m:t>= </m:t>
                      </m:r>
                      <m:nary>
                        <m:naryPr>
                          <m:chr m:val="∑"/>
                          <m:limLoc m:val="undOvr"/>
                          <m:ctrlPr>
                            <a:rPr lang="fr-FR" sz="2200" i="1">
                              <a:latin typeface="Cambria Math"/>
                            </a:rPr>
                          </m:ctrlPr>
                        </m:naryPr>
                        <m:sub>
                          <m:r>
                            <a:rPr lang="fr-FR" sz="2200" i="1">
                              <a:latin typeface="Cambria Math"/>
                            </a:rPr>
                            <m:t>𝑗</m:t>
                          </m:r>
                          <m:r>
                            <a:rPr lang="fr-FR" sz="2200" i="1">
                              <a:latin typeface="Cambria Math"/>
                            </a:rPr>
                            <m:t>=0</m:t>
                          </m:r>
                        </m:sub>
                        <m:sup>
                          <m:r>
                            <a:rPr lang="fr-FR" sz="2200" i="1">
                              <a:latin typeface="Cambria Math"/>
                            </a:rPr>
                            <m:t>𝑃</m:t>
                          </m:r>
                          <m:r>
                            <a:rPr lang="fr-FR" sz="2200" i="1">
                              <a:latin typeface="Cambria Math"/>
                            </a:rPr>
                            <m:t>−1</m:t>
                          </m:r>
                        </m:sup>
                        <m:e>
                          <m:r>
                            <a:rPr lang="fr-FR" sz="2200" b="0" i="1" smtClean="0">
                              <a:latin typeface="Cambria Math"/>
                            </a:rPr>
                            <m:t>𝑢</m:t>
                          </m:r>
                          <m:d>
                            <m:dPr>
                              <m:ctrlPr>
                                <a:rPr lang="fr-FR" sz="2200" i="1">
                                  <a:latin typeface="Cambria Math"/>
                                </a:rPr>
                              </m:ctrlPr>
                            </m:dPr>
                            <m:e>
                              <m:r>
                                <a:rPr lang="fr-FR" sz="2200" i="1">
                                  <a:latin typeface="Cambria Math"/>
                                </a:rPr>
                                <m:t>𝑗</m:t>
                              </m:r>
                            </m:e>
                          </m:d>
                          <m:r>
                            <a:rPr lang="fr-FR" sz="2200" i="1">
                              <a:latin typeface="Cambria Math"/>
                            </a:rPr>
                            <m:t>.  </m:t>
                          </m:r>
                        </m:e>
                      </m:nary>
                      <m:sSubSup>
                        <m:sSubSupPr>
                          <m:ctrlPr>
                            <a:rPr lang="fr-FR" sz="2200" i="1">
                              <a:latin typeface="Cambria Math"/>
                            </a:rPr>
                          </m:ctrlPr>
                        </m:sSubSupPr>
                        <m:e>
                          <m:r>
                            <a:rPr lang="fr-FR" sz="2200" i="1">
                              <a:latin typeface="Cambria Math"/>
                            </a:rPr>
                            <m:t>𝑊</m:t>
                          </m:r>
                        </m:e>
                        <m:sub>
                          <m:r>
                            <a:rPr lang="fr-FR" sz="2200" i="1">
                              <a:latin typeface="Cambria Math"/>
                            </a:rPr>
                            <m:t>2</m:t>
                          </m:r>
                          <m:r>
                            <a:rPr lang="fr-FR" sz="2200" i="1">
                              <a:latin typeface="Cambria Math"/>
                            </a:rPr>
                            <m:t>𝑃</m:t>
                          </m:r>
                        </m:sub>
                        <m:sup>
                          <m:r>
                            <a:rPr lang="fr-FR" sz="2200" i="1">
                              <a:latin typeface="Cambria Math"/>
                            </a:rPr>
                            <m:t>2</m:t>
                          </m:r>
                          <m:r>
                            <a:rPr lang="fr-FR" sz="2200" i="1">
                              <a:latin typeface="Cambria Math"/>
                            </a:rPr>
                            <m:t>𝑗𝑛</m:t>
                          </m:r>
                        </m:sup>
                      </m:sSubSup>
                      <m:r>
                        <a:rPr lang="fr-FR" sz="2200" i="1">
                          <a:latin typeface="Cambria Math"/>
                        </a:rPr>
                        <m:t>+ </m:t>
                      </m:r>
                      <m:nary>
                        <m:naryPr>
                          <m:chr m:val="∑"/>
                          <m:limLoc m:val="undOvr"/>
                          <m:ctrlPr>
                            <a:rPr lang="fr-FR" sz="2200" i="1">
                              <a:latin typeface="Cambria Math"/>
                            </a:rPr>
                          </m:ctrlPr>
                        </m:naryPr>
                        <m:sub>
                          <m:r>
                            <a:rPr lang="fr-FR" sz="2200" i="1">
                              <a:latin typeface="Cambria Math"/>
                            </a:rPr>
                            <m:t>𝑗</m:t>
                          </m:r>
                          <m:r>
                            <a:rPr lang="fr-FR" sz="2200" i="1">
                              <a:latin typeface="Cambria Math"/>
                            </a:rPr>
                            <m:t>=0</m:t>
                          </m:r>
                        </m:sub>
                        <m:sup>
                          <m:r>
                            <a:rPr lang="fr-FR" sz="2200" i="1">
                              <a:latin typeface="Cambria Math"/>
                            </a:rPr>
                            <m:t>𝑃</m:t>
                          </m:r>
                          <m:r>
                            <a:rPr lang="fr-FR" sz="2200" i="1">
                              <a:latin typeface="Cambria Math"/>
                            </a:rPr>
                            <m:t>−1</m:t>
                          </m:r>
                        </m:sup>
                        <m:e>
                          <m:r>
                            <a:rPr lang="fr-FR" sz="2200" b="0" i="1" smtClean="0">
                              <a:latin typeface="Cambria Math"/>
                            </a:rPr>
                            <m:t>𝑣</m:t>
                          </m:r>
                          <m:d>
                            <m:dPr>
                              <m:ctrlPr>
                                <a:rPr lang="fr-FR" sz="2200" i="1">
                                  <a:latin typeface="Cambria Math"/>
                                </a:rPr>
                              </m:ctrlPr>
                            </m:dPr>
                            <m:e>
                              <m:r>
                                <a:rPr lang="fr-FR" sz="2200" i="1">
                                  <a:latin typeface="Cambria Math"/>
                                </a:rPr>
                                <m:t>𝑗</m:t>
                              </m:r>
                            </m:e>
                          </m:d>
                          <m:r>
                            <a:rPr lang="fr-FR" sz="2200" i="1">
                              <a:latin typeface="Cambria Math"/>
                            </a:rPr>
                            <m:t>.  </m:t>
                          </m:r>
                        </m:e>
                      </m:nary>
                      <m:sSubSup>
                        <m:sSubSupPr>
                          <m:ctrlPr>
                            <a:rPr lang="fr-FR" sz="2200" i="1">
                              <a:latin typeface="Cambria Math"/>
                            </a:rPr>
                          </m:ctrlPr>
                        </m:sSubSupPr>
                        <m:e>
                          <m:r>
                            <a:rPr lang="fr-FR" sz="2200" i="1">
                              <a:latin typeface="Cambria Math"/>
                            </a:rPr>
                            <m:t>𝑊</m:t>
                          </m:r>
                        </m:e>
                        <m:sub>
                          <m:r>
                            <a:rPr lang="fr-FR" sz="2200" b="0" i="1" smtClean="0">
                              <a:latin typeface="Cambria Math"/>
                            </a:rPr>
                            <m:t>2</m:t>
                          </m:r>
                          <m:r>
                            <a:rPr lang="fr-FR" sz="2200" b="0" i="1" smtClean="0">
                              <a:latin typeface="Cambria Math"/>
                            </a:rPr>
                            <m:t>𝑃</m:t>
                          </m:r>
                        </m:sub>
                        <m:sup>
                          <m:r>
                            <a:rPr lang="fr-FR" sz="2200" i="1">
                              <a:latin typeface="Cambria Math"/>
                            </a:rPr>
                            <m:t>(2</m:t>
                          </m:r>
                          <m:r>
                            <a:rPr lang="fr-FR" sz="2200" i="1">
                              <a:latin typeface="Cambria Math"/>
                            </a:rPr>
                            <m:t>𝑗</m:t>
                          </m:r>
                          <m:r>
                            <a:rPr lang="fr-FR" sz="2200" i="1">
                              <a:latin typeface="Cambria Math"/>
                            </a:rPr>
                            <m:t>+1)</m:t>
                          </m:r>
                          <m:r>
                            <a:rPr lang="fr-FR" sz="2200" i="1">
                              <a:latin typeface="Cambria Math"/>
                            </a:rPr>
                            <m:t>𝑛</m:t>
                          </m:r>
                        </m:sup>
                      </m:sSubSup>
                    </m:oMath>
                  </m:oMathPara>
                </a14:m>
                <a:r>
                  <a:rPr lang="fr-FR" sz="2200" dirty="0"/>
                  <a:t/>
                </a:r>
                <a:br>
                  <a:rPr lang="fr-FR" sz="2200" dirty="0"/>
                </a:br>
                <a:r>
                  <a:rPr lang="fr-FR" sz="2200" dirty="0"/>
                  <a:t/>
                </a:r>
                <a:br>
                  <a:rPr lang="fr-FR" sz="2200" dirty="0"/>
                </a:br>
                <a:r>
                  <a:rPr lang="fr-FR" sz="1800" dirty="0"/>
                  <a:t/>
                </a:r>
                <a:br>
                  <a:rPr lang="fr-FR" sz="1800" dirty="0"/>
                </a:br>
                <a:r>
                  <a:rPr lang="fr-FR" sz="2000" dirty="0"/>
                  <a:t/>
                </a:r>
                <a:br>
                  <a:rPr lang="fr-FR" sz="2000" dirty="0"/>
                </a:br>
                <a:r>
                  <a:rPr lang="fr-FR" dirty="0"/>
                  <a:t/>
                </a:r>
                <a:br>
                  <a:rPr lang="fr-FR" dirty="0"/>
                </a:br>
                <a:endParaRPr lang="fr-FR" dirty="0"/>
              </a:p>
            </p:txBody>
          </p:sp>
        </mc:Choice>
        <mc:Fallback xmlns="">
          <p:sp>
            <p:nvSpPr>
              <p:cNvPr id="2" name="Titre 1"/>
              <p:cNvSpPr>
                <a:spLocks noGrp="1" noRot="1" noChangeAspect="1" noMove="1" noResize="1" noEditPoints="1" noAdjustHandles="1" noChangeArrowheads="1" noChangeShapeType="1" noTextEdit="1"/>
              </p:cNvSpPr>
              <p:nvPr>
                <p:ph type="ctrTitle"/>
              </p:nvPr>
            </p:nvSpPr>
            <p:spPr>
              <a:xfrm>
                <a:off x="395536" y="260648"/>
                <a:ext cx="8568952" cy="6984776"/>
              </a:xfrm>
              <a:blipFill rotWithShape="1">
                <a:blip r:embed="rId2"/>
                <a:stretch>
                  <a:fillRect t="-524"/>
                </a:stretch>
              </a:blipFill>
            </p:spPr>
            <p:txBody>
              <a:bodyPr/>
              <a:lstStyle/>
              <a:p>
                <a:r>
                  <a:rPr lang="fr-FR">
                    <a:noFill/>
                  </a:rPr>
                  <a:t> </a:t>
                </a:r>
              </a:p>
            </p:txBody>
          </p:sp>
        </mc:Fallback>
      </mc:AlternateContent>
    </p:spTree>
    <p:extLst>
      <p:ext uri="{BB962C8B-B14F-4D97-AF65-F5344CB8AC3E}">
        <p14:creationId xmlns:p14="http://schemas.microsoft.com/office/powerpoint/2010/main" val="40033328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re 1"/>
              <p:cNvSpPr>
                <a:spLocks noGrp="1"/>
              </p:cNvSpPr>
              <p:nvPr>
                <p:ph type="ctrTitle"/>
              </p:nvPr>
            </p:nvSpPr>
            <p:spPr>
              <a:xfrm>
                <a:off x="685800" y="908720"/>
                <a:ext cx="7772400" cy="4824535"/>
              </a:xfrm>
            </p:spPr>
            <p:txBody>
              <a:bodyPr/>
              <a:lstStyle/>
              <a:p>
                <a:pPr algn="l"/>
                <a:r>
                  <a:rPr lang="fr-FR" sz="1800" dirty="0" smtClean="0"/>
                  <a:t>X(n)  = </a:t>
                </a:r>
                <a:br>
                  <a:rPr lang="fr-FR" sz="1800" dirty="0" smtClean="0"/>
                </a:br>
                <a:r>
                  <a:rPr lang="fr-FR" sz="1800" dirty="0" smtClean="0"/>
                  <a:t/>
                </a:r>
                <a:br>
                  <a:rPr lang="fr-FR" sz="1800" dirty="0" smtClean="0"/>
                </a:br>
                <a:r>
                  <a:rPr lang="fr-FR" sz="1800" dirty="0" smtClean="0"/>
                  <a:t/>
                </a:r>
                <a:br>
                  <a:rPr lang="fr-FR" sz="1800" dirty="0" smtClean="0"/>
                </a:br>
                <a14:m>
                  <m:oMathPara xmlns:m="http://schemas.openxmlformats.org/officeDocument/2006/math">
                    <m:oMathParaPr>
                      <m:jc m:val="centerGroup"/>
                    </m:oMathParaPr>
                    <m:oMath xmlns:m="http://schemas.openxmlformats.org/officeDocument/2006/math">
                      <m:r>
                        <a:rPr lang="fr-FR" sz="1800" i="1" baseline="-25000">
                          <a:latin typeface="Cambria Math"/>
                        </a:rPr>
                        <m:t>  </m:t>
                      </m:r>
                      <m:nary>
                        <m:naryPr>
                          <m:chr m:val="∑"/>
                          <m:limLoc m:val="undOvr"/>
                          <m:ctrlPr>
                            <a:rPr lang="fr-FR" sz="1800" i="1">
                              <a:latin typeface="Cambria Math"/>
                            </a:rPr>
                          </m:ctrlPr>
                        </m:naryPr>
                        <m:sub>
                          <m:r>
                            <a:rPr lang="fr-FR" sz="1800" i="1">
                              <a:latin typeface="Cambria Math"/>
                            </a:rPr>
                            <m:t>𝑗</m:t>
                          </m:r>
                          <m:r>
                            <a:rPr lang="fr-FR" sz="1800" i="1">
                              <a:latin typeface="Cambria Math"/>
                            </a:rPr>
                            <m:t>=0</m:t>
                          </m:r>
                        </m:sub>
                        <m:sup>
                          <m:r>
                            <a:rPr lang="fr-FR" sz="1800" i="1">
                              <a:latin typeface="Cambria Math"/>
                            </a:rPr>
                            <m:t>𝑃</m:t>
                          </m:r>
                          <m:r>
                            <a:rPr lang="fr-FR" sz="1800" i="1">
                              <a:latin typeface="Cambria Math"/>
                            </a:rPr>
                            <m:t>−1</m:t>
                          </m:r>
                        </m:sup>
                        <m:e>
                          <m:r>
                            <a:rPr lang="fr-FR" sz="1800" i="1">
                              <a:latin typeface="Cambria Math"/>
                            </a:rPr>
                            <m:t>𝑢</m:t>
                          </m:r>
                          <m:d>
                            <m:dPr>
                              <m:ctrlPr>
                                <a:rPr lang="fr-FR" sz="1800" i="1">
                                  <a:latin typeface="Cambria Math"/>
                                </a:rPr>
                              </m:ctrlPr>
                            </m:dPr>
                            <m:e>
                              <m:r>
                                <a:rPr lang="fr-FR" sz="1800" i="1">
                                  <a:latin typeface="Cambria Math"/>
                                </a:rPr>
                                <m:t>𝑗</m:t>
                              </m:r>
                            </m:e>
                          </m:d>
                          <m:r>
                            <a:rPr lang="fr-FR" sz="1800" i="1">
                              <a:latin typeface="Cambria Math"/>
                            </a:rPr>
                            <m:t>.  </m:t>
                          </m:r>
                        </m:e>
                      </m:nary>
                      <m:sSubSup>
                        <m:sSubSupPr>
                          <m:ctrlPr>
                            <a:rPr lang="fr-FR" sz="1800" i="1">
                              <a:latin typeface="Cambria Math"/>
                            </a:rPr>
                          </m:ctrlPr>
                        </m:sSubSupPr>
                        <m:e>
                          <m:r>
                            <a:rPr lang="fr-FR" sz="1800" i="1">
                              <a:latin typeface="Cambria Math"/>
                            </a:rPr>
                            <m:t>𝑊</m:t>
                          </m:r>
                        </m:e>
                        <m:sub>
                          <m:r>
                            <a:rPr lang="fr-FR" sz="1800" i="1">
                              <a:latin typeface="Cambria Math"/>
                            </a:rPr>
                            <m:t>𝑃</m:t>
                          </m:r>
                        </m:sub>
                        <m:sup>
                          <m:r>
                            <a:rPr lang="fr-FR" sz="1800" i="1">
                              <a:latin typeface="Cambria Math"/>
                            </a:rPr>
                            <m:t>𝑗𝑛</m:t>
                          </m:r>
                        </m:sup>
                      </m:sSubSup>
                      <m:r>
                        <a:rPr lang="fr-FR" sz="1800" i="1">
                          <a:latin typeface="Cambria Math"/>
                        </a:rPr>
                        <m:t>+</m:t>
                      </m:r>
                      <m:sSubSup>
                        <m:sSubSupPr>
                          <m:ctrlPr>
                            <a:rPr lang="fr-FR" sz="1800" i="1">
                              <a:latin typeface="Cambria Math"/>
                            </a:rPr>
                          </m:ctrlPr>
                        </m:sSubSupPr>
                        <m:e>
                          <m:r>
                            <a:rPr lang="fr-FR" sz="1800" i="1">
                              <a:latin typeface="Cambria Math"/>
                            </a:rPr>
                            <m:t>𝑊</m:t>
                          </m:r>
                        </m:e>
                        <m:sub>
                          <m:r>
                            <a:rPr lang="fr-FR" sz="1800" i="1">
                              <a:latin typeface="Cambria Math"/>
                            </a:rPr>
                            <m:t>𝑁</m:t>
                          </m:r>
                        </m:sub>
                        <m:sup>
                          <m:r>
                            <a:rPr lang="fr-FR" sz="1800" i="1">
                              <a:latin typeface="Cambria Math"/>
                            </a:rPr>
                            <m:t>𝑛</m:t>
                          </m:r>
                        </m:sup>
                      </m:sSubSup>
                      <m:r>
                        <a:rPr lang="fr-FR" sz="1800" i="1">
                          <a:latin typeface="Cambria Math"/>
                        </a:rPr>
                        <m:t> </m:t>
                      </m:r>
                      <m:nary>
                        <m:naryPr>
                          <m:chr m:val="∑"/>
                          <m:limLoc m:val="undOvr"/>
                          <m:ctrlPr>
                            <a:rPr lang="fr-FR" sz="1800" i="1">
                              <a:latin typeface="Cambria Math"/>
                            </a:rPr>
                          </m:ctrlPr>
                        </m:naryPr>
                        <m:sub>
                          <m:r>
                            <a:rPr lang="fr-FR" sz="1800" i="1">
                              <a:latin typeface="Cambria Math"/>
                            </a:rPr>
                            <m:t>𝑗</m:t>
                          </m:r>
                          <m:r>
                            <a:rPr lang="fr-FR" sz="1800" i="1">
                              <a:latin typeface="Cambria Math"/>
                            </a:rPr>
                            <m:t>=0</m:t>
                          </m:r>
                        </m:sub>
                        <m:sup>
                          <m:r>
                            <a:rPr lang="fr-FR" sz="1800" i="1">
                              <a:latin typeface="Cambria Math"/>
                            </a:rPr>
                            <m:t>𝑃</m:t>
                          </m:r>
                          <m:r>
                            <a:rPr lang="fr-FR" sz="1800" i="1">
                              <a:latin typeface="Cambria Math"/>
                            </a:rPr>
                            <m:t>−1</m:t>
                          </m:r>
                        </m:sup>
                        <m:e>
                          <m:r>
                            <a:rPr lang="fr-FR" sz="1800" i="1">
                              <a:latin typeface="Cambria Math"/>
                            </a:rPr>
                            <m:t>𝑣</m:t>
                          </m:r>
                          <m:d>
                            <m:dPr>
                              <m:ctrlPr>
                                <a:rPr lang="fr-FR" sz="1800" i="1">
                                  <a:latin typeface="Cambria Math"/>
                                </a:rPr>
                              </m:ctrlPr>
                            </m:dPr>
                            <m:e>
                              <m:r>
                                <a:rPr lang="fr-FR" sz="1800" i="1">
                                  <a:latin typeface="Cambria Math"/>
                                </a:rPr>
                                <m:t>𝑗</m:t>
                              </m:r>
                            </m:e>
                          </m:d>
                          <m:r>
                            <a:rPr lang="fr-FR" sz="1800" i="1">
                              <a:latin typeface="Cambria Math"/>
                            </a:rPr>
                            <m:t>.  </m:t>
                          </m:r>
                        </m:e>
                      </m:nary>
                      <m:sSubSup>
                        <m:sSubSupPr>
                          <m:ctrlPr>
                            <a:rPr lang="fr-FR" sz="1800" i="1">
                              <a:latin typeface="Cambria Math"/>
                            </a:rPr>
                          </m:ctrlPr>
                        </m:sSubSupPr>
                        <m:e>
                          <m:r>
                            <a:rPr lang="fr-FR" sz="1800" i="1">
                              <a:latin typeface="Cambria Math"/>
                            </a:rPr>
                            <m:t>𝑊</m:t>
                          </m:r>
                        </m:e>
                        <m:sub>
                          <m:r>
                            <a:rPr lang="fr-FR" sz="1800" i="1">
                              <a:latin typeface="Cambria Math"/>
                            </a:rPr>
                            <m:t>𝑃</m:t>
                          </m:r>
                        </m:sub>
                        <m:sup>
                          <m:r>
                            <a:rPr lang="fr-FR" sz="1800" i="1">
                              <a:latin typeface="Cambria Math"/>
                            </a:rPr>
                            <m:t>𝑗𝑛</m:t>
                          </m:r>
                        </m:sup>
                      </m:sSubSup>
                      <m:r>
                        <a:rPr lang="fr-FR" sz="1800" i="1">
                          <a:latin typeface="Cambria Math"/>
                        </a:rPr>
                        <m:t>= </m:t>
                      </m:r>
                      <m:r>
                        <m:rPr>
                          <m:sty m:val="p"/>
                        </m:rPr>
                        <a:rPr lang="fr-FR" sz="1800">
                          <a:latin typeface="Cambria Math"/>
                        </a:rPr>
                        <m:t>U</m:t>
                      </m:r>
                      <m:d>
                        <m:dPr>
                          <m:ctrlPr>
                            <a:rPr lang="fr-FR" sz="1800" i="1">
                              <a:latin typeface="Cambria Math"/>
                            </a:rPr>
                          </m:ctrlPr>
                        </m:dPr>
                        <m:e>
                          <m:r>
                            <m:rPr>
                              <m:sty m:val="p"/>
                            </m:rPr>
                            <a:rPr lang="fr-FR" sz="1800">
                              <a:latin typeface="Cambria Math"/>
                            </a:rPr>
                            <m:t>n</m:t>
                          </m:r>
                        </m:e>
                      </m:d>
                      <m:r>
                        <a:rPr lang="fr-FR" sz="1800">
                          <a:latin typeface="Cambria Math"/>
                        </a:rPr>
                        <m:t>+ </m:t>
                      </m:r>
                      <m:sSubSup>
                        <m:sSubSupPr>
                          <m:ctrlPr>
                            <a:rPr lang="fr-FR" sz="1800" i="1">
                              <a:latin typeface="Cambria Math"/>
                            </a:rPr>
                          </m:ctrlPr>
                        </m:sSubSupPr>
                        <m:e>
                          <m:r>
                            <a:rPr lang="fr-FR" sz="1800" i="1">
                              <a:latin typeface="Cambria Math"/>
                            </a:rPr>
                            <m:t>𝑊</m:t>
                          </m:r>
                        </m:e>
                        <m:sub>
                          <m:r>
                            <a:rPr lang="fr-FR" sz="1800" i="1">
                              <a:latin typeface="Cambria Math"/>
                            </a:rPr>
                            <m:t>𝑁</m:t>
                          </m:r>
                        </m:sub>
                        <m:sup>
                          <m:r>
                            <a:rPr lang="fr-FR" sz="1800" i="1">
                              <a:latin typeface="Cambria Math"/>
                            </a:rPr>
                            <m:t>𝑛</m:t>
                          </m:r>
                        </m:sup>
                      </m:sSubSup>
                      <m:r>
                        <a:rPr lang="fr-FR" sz="1800">
                          <a:latin typeface="Cambria Math"/>
                        </a:rPr>
                        <m:t>. </m:t>
                      </m:r>
                      <m:r>
                        <m:rPr>
                          <m:sty m:val="p"/>
                        </m:rPr>
                        <a:rPr lang="fr-FR" sz="1800">
                          <a:latin typeface="Cambria Math"/>
                        </a:rPr>
                        <m:t>V</m:t>
                      </m:r>
                      <m:d>
                        <m:dPr>
                          <m:ctrlPr>
                            <a:rPr lang="fr-FR" sz="1800" i="1">
                              <a:latin typeface="Cambria Math"/>
                            </a:rPr>
                          </m:ctrlPr>
                        </m:dPr>
                        <m:e>
                          <m:r>
                            <m:rPr>
                              <m:sty m:val="p"/>
                            </m:rPr>
                            <a:rPr lang="fr-FR" sz="1800">
                              <a:latin typeface="Cambria Math"/>
                            </a:rPr>
                            <m:t>n</m:t>
                          </m:r>
                        </m:e>
                      </m:d>
                    </m:oMath>
                  </m:oMathPara>
                </a14:m>
                <a:r>
                  <a:rPr lang="fr-FR" sz="1800" dirty="0" smtClean="0"/>
                  <a:t/>
                </a:r>
                <a:br>
                  <a:rPr lang="fr-FR" sz="1800" dirty="0" smtClean="0"/>
                </a:br>
                <a:r>
                  <a:rPr lang="fr-FR" sz="1800" dirty="0"/>
                  <a:t/>
                </a:r>
                <a:br>
                  <a:rPr lang="fr-FR" sz="1800" dirty="0"/>
                </a:br>
                <a:r>
                  <a:rPr lang="fr-FR" sz="1800" dirty="0" smtClean="0"/>
                  <a:t/>
                </a:r>
                <a:br>
                  <a:rPr lang="fr-FR" sz="1800" dirty="0" smtClean="0"/>
                </a:br>
                <a:r>
                  <a:rPr lang="fr-FR" sz="1800" dirty="0" err="1" smtClean="0"/>
                  <a:t>Thus</a:t>
                </a:r>
                <a:r>
                  <a:rPr lang="fr-FR" sz="1800" dirty="0" smtClean="0"/>
                  <a:t>,  the </a:t>
                </a:r>
                <a:r>
                  <a:rPr lang="fr-FR" sz="1800" dirty="0" err="1" smtClean="0"/>
                  <a:t>calculations</a:t>
                </a:r>
                <a:r>
                  <a:rPr lang="fr-FR" sz="1800" dirty="0" smtClean="0"/>
                  <a:t> are made on P points </a:t>
                </a:r>
                <a:r>
                  <a:rPr lang="fr-FR" sz="1800" dirty="0" err="1" smtClean="0"/>
                  <a:t>instead</a:t>
                </a:r>
                <a:r>
                  <a:rPr lang="fr-FR" sz="1800" dirty="0" smtClean="0"/>
                  <a:t> of N = 2 P points…. </a:t>
                </a:r>
                <a:br>
                  <a:rPr lang="fr-FR" sz="1800" dirty="0" smtClean="0"/>
                </a:br>
                <a:r>
                  <a:rPr lang="fr-FR" sz="1800" dirty="0"/>
                  <a:t/>
                </a:r>
                <a:br>
                  <a:rPr lang="fr-FR" sz="1800" dirty="0"/>
                </a:br>
                <a:r>
                  <a:rPr lang="fr-FR" sz="1800" dirty="0" smtClean="0"/>
                  <a:t>In addition, </a:t>
                </a:r>
                <a:br>
                  <a:rPr lang="fr-FR" sz="1800" dirty="0" smtClean="0"/>
                </a:br>
                <a:r>
                  <a:rPr lang="fr-FR" sz="1800" dirty="0" smtClean="0"/>
                  <a:t/>
                </a:r>
                <a:br>
                  <a:rPr lang="fr-FR" sz="1800" dirty="0" smtClean="0"/>
                </a:br>
                <a:r>
                  <a:rPr lang="fr-FR" sz="1800" dirty="0" smtClean="0"/>
                  <a:t>X(n+P) </a:t>
                </a:r>
                <a14:m>
                  <m:oMath xmlns:m="http://schemas.openxmlformats.org/officeDocument/2006/math">
                    <m:r>
                      <a:rPr lang="fr-FR" sz="1800" i="1">
                        <a:latin typeface="Cambria Math"/>
                      </a:rPr>
                      <m:t>= </m:t>
                    </m:r>
                    <m:r>
                      <m:rPr>
                        <m:sty m:val="p"/>
                      </m:rPr>
                      <a:rPr lang="fr-FR" sz="1800">
                        <a:latin typeface="Cambria Math"/>
                      </a:rPr>
                      <m:t>U</m:t>
                    </m:r>
                    <m:d>
                      <m:dPr>
                        <m:ctrlPr>
                          <a:rPr lang="fr-FR" sz="1800" i="1">
                            <a:latin typeface="Cambria Math"/>
                          </a:rPr>
                        </m:ctrlPr>
                      </m:dPr>
                      <m:e>
                        <m:r>
                          <m:rPr>
                            <m:sty m:val="p"/>
                          </m:rPr>
                          <a:rPr lang="fr-FR" sz="1800">
                            <a:latin typeface="Cambria Math"/>
                          </a:rPr>
                          <m:t>n</m:t>
                        </m:r>
                      </m:e>
                    </m:d>
                    <m:r>
                      <a:rPr lang="fr-FR" sz="1800" b="0" i="0" smtClean="0">
                        <a:latin typeface="Cambria Math"/>
                      </a:rPr>
                      <m:t>−</m:t>
                    </m:r>
                    <m:r>
                      <a:rPr lang="fr-FR" sz="1800">
                        <a:latin typeface="Cambria Math"/>
                      </a:rPr>
                      <m:t> </m:t>
                    </m:r>
                    <m:sSubSup>
                      <m:sSubSupPr>
                        <m:ctrlPr>
                          <a:rPr lang="fr-FR" sz="1800" i="1">
                            <a:latin typeface="Cambria Math"/>
                          </a:rPr>
                        </m:ctrlPr>
                      </m:sSubSupPr>
                      <m:e>
                        <m:r>
                          <a:rPr lang="fr-FR" sz="1800" i="1">
                            <a:latin typeface="Cambria Math"/>
                          </a:rPr>
                          <m:t>𝑊</m:t>
                        </m:r>
                      </m:e>
                      <m:sub>
                        <m:r>
                          <a:rPr lang="fr-FR" sz="1800" i="1">
                            <a:latin typeface="Cambria Math"/>
                          </a:rPr>
                          <m:t>𝑁</m:t>
                        </m:r>
                      </m:sub>
                      <m:sup>
                        <m:r>
                          <a:rPr lang="fr-FR" sz="1800" i="1">
                            <a:latin typeface="Cambria Math"/>
                          </a:rPr>
                          <m:t>𝑛</m:t>
                        </m:r>
                      </m:sup>
                    </m:sSubSup>
                    <m:r>
                      <a:rPr lang="fr-FR" sz="1800">
                        <a:latin typeface="Cambria Math"/>
                      </a:rPr>
                      <m:t>. </m:t>
                    </m:r>
                    <m:r>
                      <m:rPr>
                        <m:sty m:val="p"/>
                      </m:rPr>
                      <a:rPr lang="fr-FR" sz="1800">
                        <a:latin typeface="Cambria Math"/>
                      </a:rPr>
                      <m:t>V</m:t>
                    </m:r>
                    <m:d>
                      <m:dPr>
                        <m:ctrlPr>
                          <a:rPr lang="fr-FR" sz="1800" i="1">
                            <a:latin typeface="Cambria Math"/>
                          </a:rPr>
                        </m:ctrlPr>
                      </m:dPr>
                      <m:e>
                        <m:r>
                          <m:rPr>
                            <m:sty m:val="p"/>
                          </m:rPr>
                          <a:rPr lang="fr-FR" sz="1800">
                            <a:latin typeface="Cambria Math"/>
                          </a:rPr>
                          <m:t>n</m:t>
                        </m:r>
                      </m:e>
                    </m:d>
                  </m:oMath>
                </a14:m>
                <a:endParaRPr lang="fr-FR" sz="1800" dirty="0"/>
              </a:p>
            </p:txBody>
          </p:sp>
        </mc:Choice>
        <mc:Fallback xmlns="">
          <p:sp>
            <p:nvSpPr>
              <p:cNvPr id="2" name="Titre 1"/>
              <p:cNvSpPr>
                <a:spLocks noGrp="1" noRot="1" noChangeAspect="1" noMove="1" noResize="1" noEditPoints="1" noAdjustHandles="1" noChangeArrowheads="1" noChangeShapeType="1" noTextEdit="1"/>
              </p:cNvSpPr>
              <p:nvPr>
                <p:ph type="ctrTitle"/>
              </p:nvPr>
            </p:nvSpPr>
            <p:spPr>
              <a:xfrm>
                <a:off x="685800" y="908720"/>
                <a:ext cx="7772400" cy="4824535"/>
              </a:xfrm>
              <a:blipFill rotWithShape="1">
                <a:blip r:embed="rId2"/>
                <a:stretch>
                  <a:fillRect l="-706"/>
                </a:stretch>
              </a:blipFill>
            </p:spPr>
            <p:txBody>
              <a:bodyPr/>
              <a:lstStyle/>
              <a:p>
                <a:r>
                  <a:rPr lang="fr-FR">
                    <a:noFill/>
                  </a:rPr>
                  <a:t> </a:t>
                </a:r>
              </a:p>
            </p:txBody>
          </p:sp>
        </mc:Fallback>
      </mc:AlternateContent>
    </p:spTree>
    <p:extLst>
      <p:ext uri="{BB962C8B-B14F-4D97-AF65-F5344CB8AC3E}">
        <p14:creationId xmlns:p14="http://schemas.microsoft.com/office/powerpoint/2010/main" val="36563125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474466" y="-1411188"/>
            <a:ext cx="4152900" cy="864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p:cNvSpPr txBox="1"/>
          <p:nvPr/>
        </p:nvSpPr>
        <p:spPr>
          <a:xfrm>
            <a:off x="3419872" y="1268760"/>
            <a:ext cx="590226" cy="369332"/>
          </a:xfrm>
          <a:prstGeom prst="rect">
            <a:avLst/>
          </a:prstGeom>
          <a:solidFill>
            <a:schemeClr val="bg1"/>
          </a:solidFill>
        </p:spPr>
        <p:txBody>
          <a:bodyPr wrap="none" rtlCol="0">
            <a:spAutoFit/>
          </a:bodyPr>
          <a:lstStyle/>
          <a:p>
            <a:r>
              <a:rPr lang="fr-FR" dirty="0" smtClean="0"/>
              <a:t>U(1)</a:t>
            </a:r>
            <a:endParaRPr lang="fr-FR" dirty="0"/>
          </a:p>
        </p:txBody>
      </p:sp>
      <p:sp>
        <p:nvSpPr>
          <p:cNvPr id="6" name="ZoneTexte 5"/>
          <p:cNvSpPr txBox="1"/>
          <p:nvPr/>
        </p:nvSpPr>
        <p:spPr>
          <a:xfrm>
            <a:off x="3447045" y="1663284"/>
            <a:ext cx="590226" cy="369332"/>
          </a:xfrm>
          <a:prstGeom prst="rect">
            <a:avLst/>
          </a:prstGeom>
          <a:solidFill>
            <a:schemeClr val="bg1"/>
          </a:solidFill>
        </p:spPr>
        <p:txBody>
          <a:bodyPr wrap="none" rtlCol="0">
            <a:spAutoFit/>
          </a:bodyPr>
          <a:lstStyle/>
          <a:p>
            <a:r>
              <a:rPr lang="fr-FR" dirty="0" smtClean="0"/>
              <a:t>U(2)</a:t>
            </a:r>
            <a:endParaRPr lang="fr-FR" dirty="0"/>
          </a:p>
        </p:txBody>
      </p:sp>
      <p:cxnSp>
        <p:nvCxnSpPr>
          <p:cNvPr id="8" name="Connecteur droit 7"/>
          <p:cNvCxnSpPr/>
          <p:nvPr/>
        </p:nvCxnSpPr>
        <p:spPr>
          <a:xfrm>
            <a:off x="3419872" y="1663284"/>
            <a:ext cx="617399" cy="0"/>
          </a:xfrm>
          <a:prstGeom prst="line">
            <a:avLst/>
          </a:prstGeom>
        </p:spPr>
        <p:style>
          <a:lnRef idx="2">
            <a:schemeClr val="dk1"/>
          </a:lnRef>
          <a:fillRef idx="0">
            <a:schemeClr val="dk1"/>
          </a:fillRef>
          <a:effectRef idx="1">
            <a:schemeClr val="dk1"/>
          </a:effectRef>
          <a:fontRef idx="minor">
            <a:schemeClr val="tx1"/>
          </a:fontRef>
        </p:style>
      </p:cxnSp>
      <p:cxnSp>
        <p:nvCxnSpPr>
          <p:cNvPr id="10" name="Connecteur droit 9"/>
          <p:cNvCxnSpPr/>
          <p:nvPr/>
        </p:nvCxnSpPr>
        <p:spPr>
          <a:xfrm>
            <a:off x="3203848" y="1663284"/>
            <a:ext cx="1944216" cy="0"/>
          </a:xfrm>
          <a:prstGeom prst="line">
            <a:avLst/>
          </a:prstGeom>
        </p:spPr>
        <p:style>
          <a:lnRef idx="2">
            <a:schemeClr val="dk1"/>
          </a:lnRef>
          <a:fillRef idx="0">
            <a:schemeClr val="dk1"/>
          </a:fillRef>
          <a:effectRef idx="1">
            <a:schemeClr val="dk1"/>
          </a:effectRef>
          <a:fontRef idx="minor">
            <a:schemeClr val="tx1"/>
          </a:fontRef>
        </p:style>
      </p:cxnSp>
      <p:sp>
        <p:nvSpPr>
          <p:cNvPr id="12" name="ZoneTexte 11"/>
          <p:cNvSpPr txBox="1"/>
          <p:nvPr/>
        </p:nvSpPr>
        <p:spPr>
          <a:xfrm>
            <a:off x="3447045" y="2132856"/>
            <a:ext cx="590226" cy="369332"/>
          </a:xfrm>
          <a:prstGeom prst="rect">
            <a:avLst/>
          </a:prstGeom>
          <a:solidFill>
            <a:schemeClr val="bg1"/>
          </a:solidFill>
        </p:spPr>
        <p:txBody>
          <a:bodyPr wrap="none" rtlCol="0">
            <a:spAutoFit/>
          </a:bodyPr>
          <a:lstStyle/>
          <a:p>
            <a:r>
              <a:rPr lang="fr-FR" dirty="0" smtClean="0"/>
              <a:t>U(3)</a:t>
            </a:r>
            <a:endParaRPr lang="fr-FR" dirty="0"/>
          </a:p>
        </p:txBody>
      </p:sp>
      <p:cxnSp>
        <p:nvCxnSpPr>
          <p:cNvPr id="14" name="Connecteur droit 13"/>
          <p:cNvCxnSpPr/>
          <p:nvPr/>
        </p:nvCxnSpPr>
        <p:spPr>
          <a:xfrm>
            <a:off x="3203848" y="2502188"/>
            <a:ext cx="2088232" cy="0"/>
          </a:xfrm>
          <a:prstGeom prst="line">
            <a:avLst/>
          </a:prstGeom>
        </p:spPr>
        <p:style>
          <a:lnRef idx="2">
            <a:schemeClr val="dk1"/>
          </a:lnRef>
          <a:fillRef idx="0">
            <a:schemeClr val="dk1"/>
          </a:fillRef>
          <a:effectRef idx="1">
            <a:schemeClr val="dk1"/>
          </a:effectRef>
          <a:fontRef idx="minor">
            <a:schemeClr val="tx1"/>
          </a:fontRef>
        </p:style>
      </p:cxnSp>
      <p:sp>
        <p:nvSpPr>
          <p:cNvPr id="18" name="ZoneTexte 17"/>
          <p:cNvSpPr txBox="1"/>
          <p:nvPr/>
        </p:nvSpPr>
        <p:spPr>
          <a:xfrm>
            <a:off x="3414818" y="3284984"/>
            <a:ext cx="574196" cy="369332"/>
          </a:xfrm>
          <a:prstGeom prst="rect">
            <a:avLst/>
          </a:prstGeom>
          <a:solidFill>
            <a:schemeClr val="bg1"/>
          </a:solidFill>
        </p:spPr>
        <p:txBody>
          <a:bodyPr wrap="none" rtlCol="0">
            <a:spAutoFit/>
          </a:bodyPr>
          <a:lstStyle/>
          <a:p>
            <a:r>
              <a:rPr lang="fr-FR" dirty="0" smtClean="0"/>
              <a:t>V(1)</a:t>
            </a:r>
            <a:endParaRPr lang="fr-FR" dirty="0"/>
          </a:p>
        </p:txBody>
      </p:sp>
      <p:sp>
        <p:nvSpPr>
          <p:cNvPr id="19" name="ZoneTexte 18"/>
          <p:cNvSpPr txBox="1"/>
          <p:nvPr/>
        </p:nvSpPr>
        <p:spPr>
          <a:xfrm>
            <a:off x="3414818" y="3654316"/>
            <a:ext cx="574196" cy="369332"/>
          </a:xfrm>
          <a:prstGeom prst="rect">
            <a:avLst/>
          </a:prstGeom>
          <a:solidFill>
            <a:schemeClr val="bg1"/>
          </a:solidFill>
        </p:spPr>
        <p:txBody>
          <a:bodyPr wrap="none" rtlCol="0">
            <a:spAutoFit/>
          </a:bodyPr>
          <a:lstStyle/>
          <a:p>
            <a:r>
              <a:rPr lang="fr-FR" dirty="0" smtClean="0"/>
              <a:t>V(2)</a:t>
            </a:r>
            <a:endParaRPr lang="fr-FR" dirty="0"/>
          </a:p>
        </p:txBody>
      </p:sp>
      <p:cxnSp>
        <p:nvCxnSpPr>
          <p:cNvPr id="21" name="Connecteur droit 20"/>
          <p:cNvCxnSpPr/>
          <p:nvPr/>
        </p:nvCxnSpPr>
        <p:spPr>
          <a:xfrm>
            <a:off x="3159950" y="3663732"/>
            <a:ext cx="972108" cy="0"/>
          </a:xfrm>
          <a:prstGeom prst="line">
            <a:avLst/>
          </a:prstGeom>
        </p:spPr>
        <p:style>
          <a:lnRef idx="3">
            <a:schemeClr val="dk1"/>
          </a:lnRef>
          <a:fillRef idx="0">
            <a:schemeClr val="dk1"/>
          </a:fillRef>
          <a:effectRef idx="2">
            <a:schemeClr val="dk1"/>
          </a:effectRef>
          <a:fontRef idx="minor">
            <a:schemeClr val="tx1"/>
          </a:fontRef>
        </p:style>
      </p:cxnSp>
      <p:cxnSp>
        <p:nvCxnSpPr>
          <p:cNvPr id="26" name="Connecteur droit 25"/>
          <p:cNvCxnSpPr/>
          <p:nvPr/>
        </p:nvCxnSpPr>
        <p:spPr>
          <a:xfrm>
            <a:off x="3215862" y="3280668"/>
            <a:ext cx="972108" cy="0"/>
          </a:xfrm>
          <a:prstGeom prst="line">
            <a:avLst/>
          </a:prstGeom>
        </p:spPr>
        <p:style>
          <a:lnRef idx="3">
            <a:schemeClr val="dk1"/>
          </a:lnRef>
          <a:fillRef idx="0">
            <a:schemeClr val="dk1"/>
          </a:fillRef>
          <a:effectRef idx="2">
            <a:schemeClr val="dk1"/>
          </a:effectRef>
          <a:fontRef idx="minor">
            <a:schemeClr val="tx1"/>
          </a:fontRef>
        </p:style>
      </p:cxnSp>
      <p:sp>
        <p:nvSpPr>
          <p:cNvPr id="28" name="ZoneTexte 27"/>
          <p:cNvSpPr txBox="1"/>
          <p:nvPr/>
        </p:nvSpPr>
        <p:spPr>
          <a:xfrm>
            <a:off x="3466735" y="4124920"/>
            <a:ext cx="574196" cy="369332"/>
          </a:xfrm>
          <a:prstGeom prst="rect">
            <a:avLst/>
          </a:prstGeom>
          <a:solidFill>
            <a:schemeClr val="bg1"/>
          </a:solidFill>
        </p:spPr>
        <p:txBody>
          <a:bodyPr wrap="none" rtlCol="0">
            <a:spAutoFit/>
          </a:bodyPr>
          <a:lstStyle/>
          <a:p>
            <a:r>
              <a:rPr lang="fr-FR" dirty="0" smtClean="0"/>
              <a:t>V(3)</a:t>
            </a:r>
            <a:endParaRPr lang="fr-FR" dirty="0"/>
          </a:p>
        </p:txBody>
      </p:sp>
      <p:cxnSp>
        <p:nvCxnSpPr>
          <p:cNvPr id="30" name="Connecteur droit 29"/>
          <p:cNvCxnSpPr/>
          <p:nvPr/>
        </p:nvCxnSpPr>
        <p:spPr>
          <a:xfrm>
            <a:off x="3215862" y="4023648"/>
            <a:ext cx="916196" cy="0"/>
          </a:xfrm>
          <a:prstGeom prst="line">
            <a:avLst/>
          </a:prstGeom>
        </p:spPr>
        <p:style>
          <a:lnRef idx="3">
            <a:schemeClr val="dk1"/>
          </a:lnRef>
          <a:fillRef idx="0">
            <a:schemeClr val="dk1"/>
          </a:fillRef>
          <a:effectRef idx="2">
            <a:schemeClr val="dk1"/>
          </a:effectRef>
          <a:fontRef idx="minor">
            <a:schemeClr val="tx1"/>
          </a:fontRef>
        </p:style>
      </p:cxnSp>
      <p:cxnSp>
        <p:nvCxnSpPr>
          <p:cNvPr id="2053" name="Connecteur droit 2052"/>
          <p:cNvCxnSpPr/>
          <p:nvPr/>
        </p:nvCxnSpPr>
        <p:spPr>
          <a:xfrm>
            <a:off x="3215862" y="4494252"/>
            <a:ext cx="916196" cy="0"/>
          </a:xfrm>
          <a:prstGeom prst="line">
            <a:avLst/>
          </a:prstGeom>
        </p:spPr>
        <p:style>
          <a:lnRef idx="3">
            <a:schemeClr val="dk1"/>
          </a:lnRef>
          <a:fillRef idx="0">
            <a:schemeClr val="dk1"/>
          </a:fillRef>
          <a:effectRef idx="2">
            <a:schemeClr val="dk1"/>
          </a:effectRef>
          <a:fontRef idx="minor">
            <a:schemeClr val="tx1"/>
          </a:fontRef>
        </p:style>
      </p:cxnSp>
      <p:sp>
        <p:nvSpPr>
          <p:cNvPr id="2" name="ZoneTexte 1"/>
          <p:cNvSpPr txBox="1"/>
          <p:nvPr/>
        </p:nvSpPr>
        <p:spPr>
          <a:xfrm>
            <a:off x="1619672" y="1268760"/>
            <a:ext cx="1440160" cy="923330"/>
          </a:xfrm>
          <a:prstGeom prst="rect">
            <a:avLst/>
          </a:prstGeom>
          <a:solidFill>
            <a:schemeClr val="bg1"/>
          </a:solidFill>
        </p:spPr>
        <p:txBody>
          <a:bodyPr wrap="square" rtlCol="0">
            <a:spAutoFit/>
          </a:bodyPr>
          <a:lstStyle/>
          <a:p>
            <a:r>
              <a:rPr lang="fr-FR" dirty="0"/>
              <a:t>u</a:t>
            </a:r>
            <a:r>
              <a:rPr lang="fr-FR" dirty="0" smtClean="0"/>
              <a:t>(k) </a:t>
            </a:r>
            <a:r>
              <a:rPr lang="fr-FR" dirty="0" err="1" smtClean="0"/>
              <a:t>serie’s</a:t>
            </a:r>
            <a:r>
              <a:rPr lang="fr-FR" dirty="0" smtClean="0"/>
              <a:t> Fourier </a:t>
            </a:r>
            <a:r>
              <a:rPr lang="fr-FR" dirty="0" err="1" smtClean="0"/>
              <a:t>Transform</a:t>
            </a:r>
            <a:endParaRPr lang="fr-FR" dirty="0"/>
          </a:p>
        </p:txBody>
      </p:sp>
      <p:sp>
        <p:nvSpPr>
          <p:cNvPr id="17" name="ZoneTexte 16"/>
          <p:cNvSpPr txBox="1"/>
          <p:nvPr/>
        </p:nvSpPr>
        <p:spPr>
          <a:xfrm>
            <a:off x="1644969" y="3284984"/>
            <a:ext cx="1440160" cy="923330"/>
          </a:xfrm>
          <a:prstGeom prst="rect">
            <a:avLst/>
          </a:prstGeom>
          <a:solidFill>
            <a:schemeClr val="bg1"/>
          </a:solidFill>
        </p:spPr>
        <p:txBody>
          <a:bodyPr wrap="square" rtlCol="0">
            <a:spAutoFit/>
          </a:bodyPr>
          <a:lstStyle/>
          <a:p>
            <a:r>
              <a:rPr lang="fr-FR" dirty="0" smtClean="0"/>
              <a:t>v(k) </a:t>
            </a:r>
            <a:r>
              <a:rPr lang="fr-FR" dirty="0" err="1" smtClean="0"/>
              <a:t>serie’s</a:t>
            </a:r>
            <a:r>
              <a:rPr lang="fr-FR" dirty="0" smtClean="0"/>
              <a:t> Fourier </a:t>
            </a:r>
            <a:r>
              <a:rPr lang="fr-FR" dirty="0" err="1" smtClean="0"/>
              <a:t>Transform</a:t>
            </a:r>
            <a:endParaRPr lang="fr-FR" dirty="0"/>
          </a:p>
        </p:txBody>
      </p:sp>
    </p:spTree>
    <p:extLst>
      <p:ext uri="{BB962C8B-B14F-4D97-AF65-F5344CB8AC3E}">
        <p14:creationId xmlns:p14="http://schemas.microsoft.com/office/powerpoint/2010/main" val="6038252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620688"/>
            <a:ext cx="8424936"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94225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820" y="764704"/>
            <a:ext cx="8460432" cy="4801314"/>
          </a:xfrm>
          <a:prstGeom prst="rect">
            <a:avLst/>
          </a:prstGeom>
        </p:spPr>
        <p:txBody>
          <a:bodyPr wrap="square">
            <a:spAutoFit/>
          </a:bodyPr>
          <a:lstStyle/>
          <a:p>
            <a:r>
              <a:rPr lang="en-GB" dirty="0" smtClean="0"/>
              <a:t>Exercise:</a:t>
            </a:r>
          </a:p>
          <a:p>
            <a:endParaRPr lang="en-GB" dirty="0"/>
          </a:p>
          <a:p>
            <a:r>
              <a:rPr lang="en-GB" dirty="0" smtClean="0"/>
              <a:t>Second part of the terminal exam: December 2010</a:t>
            </a:r>
          </a:p>
          <a:p>
            <a:endParaRPr lang="en-GB" dirty="0"/>
          </a:p>
          <a:p>
            <a:endParaRPr lang="en-GB" dirty="0" smtClean="0"/>
          </a:p>
          <a:p>
            <a:r>
              <a:rPr lang="en-GB" dirty="0" smtClean="0"/>
              <a:t>Give </a:t>
            </a:r>
            <a:r>
              <a:rPr lang="en-GB" dirty="0"/>
              <a:t>the “butterfly wings” diagram allowing to calculate the Fast Fourier Transform X(n) of the discrete signal x(k) when the total number of samples is N=4, for the time </a:t>
            </a:r>
            <a:r>
              <a:rPr lang="en-GB" b="1" dirty="0"/>
              <a:t>and</a:t>
            </a:r>
            <a:r>
              <a:rPr lang="en-GB" dirty="0"/>
              <a:t> for the spectrum. The waited diagram should hold the 4 coefficients x(k) at the left part and the 4 coefficient X(n) at the right part and should profit from the symmetry in calculations. Specifically, call W</a:t>
            </a:r>
            <a:r>
              <a:rPr lang="en-GB" baseline="-25000" dirty="0"/>
              <a:t>4</a:t>
            </a:r>
            <a:r>
              <a:rPr lang="en-GB" dirty="0"/>
              <a:t> the twiddle factor. Count the total number of operators as additions/subtractions and multiplications. </a:t>
            </a:r>
            <a:endParaRPr lang="en-GB" dirty="0" smtClean="0"/>
          </a:p>
          <a:p>
            <a:endParaRPr lang="en-GB" dirty="0"/>
          </a:p>
          <a:p>
            <a:endParaRPr lang="en-GB" dirty="0" smtClean="0"/>
          </a:p>
          <a:p>
            <a:endParaRPr lang="en-GB" dirty="0"/>
          </a:p>
          <a:p>
            <a:endParaRPr lang="en-GB" dirty="0" smtClean="0"/>
          </a:p>
          <a:p>
            <a:endParaRPr lang="en-GB" dirty="0"/>
          </a:p>
          <a:p>
            <a:endParaRPr lang="fr-FR" dirty="0"/>
          </a:p>
        </p:txBody>
      </p:sp>
    </p:spTree>
    <p:extLst>
      <p:ext uri="{BB962C8B-B14F-4D97-AF65-F5344CB8AC3E}">
        <p14:creationId xmlns:p14="http://schemas.microsoft.com/office/powerpoint/2010/main" val="39468217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179512" y="476672"/>
                <a:ext cx="8856984" cy="4495974"/>
              </a:xfrm>
              <a:prstGeom prst="rect">
                <a:avLst/>
              </a:prstGeom>
              <a:noFill/>
            </p:spPr>
            <p:txBody>
              <a:bodyPr wrap="square" rtlCol="0">
                <a:spAutoFit/>
              </a:bodyPr>
              <a:lstStyle/>
              <a:p>
                <a:r>
                  <a:rPr lang="fr-FR" dirty="0" err="1" smtClean="0"/>
                  <a:t>Other</a:t>
                </a:r>
                <a:r>
                  <a:rPr lang="fr-FR" dirty="0" smtClean="0"/>
                  <a:t> </a:t>
                </a:r>
                <a:r>
                  <a:rPr lang="fr-FR" dirty="0" err="1" smtClean="0"/>
                  <a:t>exercises</a:t>
                </a:r>
                <a:endParaRPr lang="fr-FR" dirty="0" smtClean="0"/>
              </a:p>
              <a:p>
                <a:endParaRPr lang="fr-FR" dirty="0" smtClean="0"/>
              </a:p>
              <a:p>
                <a:r>
                  <a:rPr lang="fr-FR" dirty="0" smtClean="0"/>
                  <a:t> Show </a:t>
                </a:r>
                <a:r>
                  <a:rPr lang="fr-FR" dirty="0" err="1" smtClean="0"/>
                  <a:t>that</a:t>
                </a:r>
                <a:r>
                  <a:rPr lang="fr-FR" dirty="0" smtClean="0"/>
                  <a:t> the </a:t>
                </a:r>
                <a:r>
                  <a:rPr lang="fr-FR" dirty="0" err="1" smtClean="0"/>
                  <a:t>different</a:t>
                </a:r>
                <a:r>
                  <a:rPr lang="fr-FR" dirty="0" smtClean="0"/>
                  <a:t> </a:t>
                </a:r>
                <a:r>
                  <a:rPr lang="fr-FR" dirty="0" err="1" smtClean="0"/>
                  <a:t>powers</a:t>
                </a:r>
                <a:r>
                  <a:rPr lang="fr-FR" dirty="0" smtClean="0"/>
                  <a:t> of </a:t>
                </a:r>
                <a:r>
                  <a:rPr lang="fr-FR" dirty="0" err="1" smtClean="0"/>
                  <a:t>theTwiddle</a:t>
                </a:r>
                <a:r>
                  <a:rPr lang="fr-FR" dirty="0" smtClean="0"/>
                  <a:t> factor </a:t>
                </a:r>
                <a:r>
                  <a:rPr lang="fr-FR" dirty="0" err="1" smtClean="0"/>
                  <a:t>can</a:t>
                </a:r>
                <a:r>
                  <a:rPr lang="fr-FR" dirty="0" smtClean="0"/>
                  <a:t> </a:t>
                </a:r>
                <a:r>
                  <a:rPr lang="fr-FR" dirty="0" err="1" smtClean="0"/>
                  <a:t>be</a:t>
                </a:r>
                <a:r>
                  <a:rPr lang="fr-FR" dirty="0" smtClean="0"/>
                  <a:t> </a:t>
                </a:r>
                <a:r>
                  <a:rPr lang="fr-FR" dirty="0" err="1" smtClean="0"/>
                  <a:t>computed</a:t>
                </a:r>
                <a:r>
                  <a:rPr lang="fr-FR" dirty="0" smtClean="0"/>
                  <a:t> </a:t>
                </a:r>
                <a:r>
                  <a:rPr lang="fr-FR" dirty="0" err="1" smtClean="0"/>
                  <a:t>recursively</a:t>
                </a:r>
                <a:r>
                  <a:rPr lang="fr-FR" dirty="0" smtClean="0"/>
                  <a:t> by the </a:t>
                </a:r>
                <a:r>
                  <a:rPr lang="fr-FR" dirty="0" err="1" smtClean="0"/>
                  <a:t>property</a:t>
                </a:r>
                <a:r>
                  <a:rPr lang="fr-FR" dirty="0" smtClean="0"/>
                  <a:t>:</a:t>
                </a:r>
              </a:p>
              <a:p>
                <a14:m>
                  <m:oMath xmlns:m="http://schemas.openxmlformats.org/officeDocument/2006/math">
                    <m:sSubSup>
                      <m:sSubSupPr>
                        <m:ctrlPr>
                          <a:rPr lang="fr-FR" sz="2800" i="1" smtClean="0">
                            <a:latin typeface="Cambria Math"/>
                          </a:rPr>
                        </m:ctrlPr>
                      </m:sSubSupPr>
                      <m:e>
                        <m:sSub>
                          <m:sSubPr>
                            <m:ctrlPr>
                              <a:rPr lang="fr-FR" sz="2800" b="0" i="1" smtClean="0">
                                <a:latin typeface="Cambria Math"/>
                              </a:rPr>
                            </m:ctrlPr>
                          </m:sSubPr>
                          <m:e>
                            <m:r>
                              <a:rPr lang="fr-FR" sz="2800" b="0" i="1" smtClean="0">
                                <a:latin typeface="Cambria Math"/>
                              </a:rPr>
                              <m:t>𝑊</m:t>
                            </m:r>
                          </m:e>
                          <m:sub>
                            <m:r>
                              <a:rPr lang="fr-FR" sz="2800" b="0" i="1" smtClean="0">
                                <a:latin typeface="Cambria Math"/>
                              </a:rPr>
                              <m:t>𝑁</m:t>
                            </m:r>
                          </m:sub>
                        </m:sSub>
                      </m:e>
                      <m:sub/>
                      <m:sup>
                        <m:r>
                          <a:rPr lang="fr-FR" sz="2800" b="0" i="1" smtClean="0">
                            <a:latin typeface="Cambria Math"/>
                          </a:rPr>
                          <m:t>𝑞𝑛</m:t>
                        </m:r>
                      </m:sup>
                    </m:sSubSup>
                  </m:oMath>
                </a14:m>
                <a:r>
                  <a:rPr lang="fr-FR" sz="2800" dirty="0" smtClean="0"/>
                  <a:t> = </a:t>
                </a:r>
                <a14:m>
                  <m:oMath xmlns:m="http://schemas.openxmlformats.org/officeDocument/2006/math">
                    <m:sSubSup>
                      <m:sSubSupPr>
                        <m:ctrlPr>
                          <a:rPr lang="fr-FR" sz="2800" i="1">
                            <a:latin typeface="Cambria Math"/>
                          </a:rPr>
                        </m:ctrlPr>
                      </m:sSubSupPr>
                      <m:e>
                        <m:sSub>
                          <m:sSubPr>
                            <m:ctrlPr>
                              <a:rPr lang="fr-FR" sz="2800" i="1">
                                <a:latin typeface="Cambria Math"/>
                              </a:rPr>
                            </m:ctrlPr>
                          </m:sSubPr>
                          <m:e>
                            <m:r>
                              <a:rPr lang="fr-FR" sz="2800" i="1">
                                <a:latin typeface="Cambria Math"/>
                              </a:rPr>
                              <m:t>𝑊</m:t>
                            </m:r>
                          </m:e>
                          <m:sub>
                            <m:r>
                              <a:rPr lang="fr-FR" sz="2800" i="1">
                                <a:latin typeface="Cambria Math"/>
                              </a:rPr>
                              <m:t>𝑁</m:t>
                            </m:r>
                          </m:sub>
                        </m:sSub>
                      </m:e>
                      <m:sub/>
                      <m:sup>
                        <m:r>
                          <a:rPr lang="fr-FR" sz="2800" i="1">
                            <a:latin typeface="Cambria Math"/>
                          </a:rPr>
                          <m:t>𝑞</m:t>
                        </m:r>
                        <m:r>
                          <a:rPr lang="fr-FR" sz="2800" b="0" i="1" smtClean="0">
                            <a:latin typeface="Cambria Math"/>
                          </a:rPr>
                          <m:t>(</m:t>
                        </m:r>
                        <m:r>
                          <a:rPr lang="fr-FR" sz="2800" i="1">
                            <a:latin typeface="Cambria Math"/>
                          </a:rPr>
                          <m:t>𝑛</m:t>
                        </m:r>
                        <m:r>
                          <a:rPr lang="fr-FR" sz="2800" b="0" i="1" smtClean="0">
                            <a:latin typeface="Cambria Math"/>
                          </a:rPr>
                          <m:t>−1)</m:t>
                        </m:r>
                      </m:sup>
                    </m:sSubSup>
                  </m:oMath>
                </a14:m>
                <a:r>
                  <a:rPr lang="fr-FR" sz="2800" dirty="0" smtClean="0"/>
                  <a:t>. </a:t>
                </a:r>
                <a14:m>
                  <m:oMath xmlns:m="http://schemas.openxmlformats.org/officeDocument/2006/math">
                    <m:sSubSup>
                      <m:sSubSupPr>
                        <m:ctrlPr>
                          <a:rPr lang="fr-FR" sz="2800" i="1">
                            <a:latin typeface="Cambria Math"/>
                          </a:rPr>
                        </m:ctrlPr>
                      </m:sSubSupPr>
                      <m:e>
                        <m:sSub>
                          <m:sSubPr>
                            <m:ctrlPr>
                              <a:rPr lang="fr-FR" sz="2800" i="1">
                                <a:latin typeface="Cambria Math"/>
                              </a:rPr>
                            </m:ctrlPr>
                          </m:sSubPr>
                          <m:e>
                            <m:r>
                              <a:rPr lang="fr-FR" sz="2800" i="1">
                                <a:latin typeface="Cambria Math"/>
                              </a:rPr>
                              <m:t>𝑊</m:t>
                            </m:r>
                          </m:e>
                          <m:sub>
                            <m:r>
                              <a:rPr lang="fr-FR" sz="2800" i="1">
                                <a:latin typeface="Cambria Math"/>
                              </a:rPr>
                              <m:t>𝑁</m:t>
                            </m:r>
                          </m:sub>
                        </m:sSub>
                      </m:e>
                      <m:sub/>
                      <m:sup>
                        <m:r>
                          <a:rPr lang="fr-FR" sz="2800" i="1">
                            <a:latin typeface="Cambria Math"/>
                          </a:rPr>
                          <m:t>𝑞</m:t>
                        </m:r>
                      </m:sup>
                    </m:sSubSup>
                  </m:oMath>
                </a14:m>
                <a:endParaRPr lang="fr-FR" sz="2800" dirty="0" smtClean="0"/>
              </a:p>
              <a:p>
                <a:r>
                  <a:rPr lang="fr-FR" dirty="0" err="1" smtClean="0"/>
                  <a:t>Perform</a:t>
                </a:r>
                <a:r>
                  <a:rPr lang="fr-FR" dirty="0" smtClean="0"/>
                  <a:t> </a:t>
                </a:r>
                <a:r>
                  <a:rPr lang="fr-FR" dirty="0" err="1" smtClean="0"/>
                  <a:t>this</a:t>
                </a:r>
                <a:r>
                  <a:rPr lang="fr-FR" dirty="0" smtClean="0"/>
                  <a:t> computation once </a:t>
                </a:r>
                <a:r>
                  <a:rPr lang="fr-FR" dirty="0" err="1" smtClean="0"/>
                  <a:t>using</a:t>
                </a:r>
                <a:r>
                  <a:rPr lang="fr-FR" dirty="0" smtClean="0"/>
                  <a:t> single-</a:t>
                </a:r>
                <a:r>
                  <a:rPr lang="fr-FR" dirty="0" err="1" smtClean="0"/>
                  <a:t>precision</a:t>
                </a:r>
                <a:r>
                  <a:rPr lang="fr-FR" dirty="0" smtClean="0"/>
                  <a:t> </a:t>
                </a:r>
                <a:r>
                  <a:rPr lang="fr-FR" dirty="0" err="1" smtClean="0"/>
                  <a:t>floating</a:t>
                </a:r>
                <a:r>
                  <a:rPr lang="fr-FR" dirty="0" smtClean="0"/>
                  <a:t>-point </a:t>
                </a:r>
                <a:r>
                  <a:rPr lang="fr-FR" dirty="0" err="1" smtClean="0"/>
                  <a:t>arithmetic</a:t>
                </a:r>
                <a:r>
                  <a:rPr lang="fr-FR" dirty="0" smtClean="0"/>
                  <a:t> and once </a:t>
                </a:r>
                <a:r>
                  <a:rPr lang="fr-FR" dirty="0" err="1" smtClean="0"/>
                  <a:t>using</a:t>
                </a:r>
                <a:r>
                  <a:rPr lang="fr-FR" dirty="0" smtClean="0"/>
                  <a:t> </a:t>
                </a:r>
                <a:r>
                  <a:rPr lang="fr-FR" dirty="0" err="1" smtClean="0"/>
                  <a:t>only</a:t>
                </a:r>
                <a:r>
                  <a:rPr lang="fr-FR" dirty="0" smtClean="0"/>
                  <a:t> 4 </a:t>
                </a:r>
                <a:r>
                  <a:rPr lang="fr-FR" dirty="0" err="1" smtClean="0"/>
                  <a:t>significant</a:t>
                </a:r>
                <a:r>
                  <a:rPr lang="fr-FR" dirty="0" smtClean="0"/>
                  <a:t> digits. Note the </a:t>
                </a:r>
                <a:r>
                  <a:rPr lang="fr-FR" dirty="0" err="1" smtClean="0"/>
                  <a:t>deterioration</a:t>
                </a:r>
                <a:r>
                  <a:rPr lang="fr-FR" dirty="0" smtClean="0"/>
                  <a:t> due to the accumulation of round-off </a:t>
                </a:r>
                <a:r>
                  <a:rPr lang="fr-FR" dirty="0" err="1" smtClean="0"/>
                  <a:t>errors</a:t>
                </a:r>
                <a:r>
                  <a:rPr lang="fr-FR" dirty="0" smtClean="0"/>
                  <a:t> in the </a:t>
                </a:r>
                <a:r>
                  <a:rPr lang="fr-FR" dirty="0" err="1" smtClean="0"/>
                  <a:t>later</a:t>
                </a:r>
                <a:r>
                  <a:rPr lang="fr-FR" dirty="0" smtClean="0"/>
                  <a:t> case. </a:t>
                </a:r>
              </a:p>
              <a:p>
                <a:r>
                  <a:rPr lang="fr-FR" dirty="0" smtClean="0"/>
                  <a:t>Show </a:t>
                </a:r>
                <a:r>
                  <a:rPr lang="fr-FR" dirty="0" err="1" smtClean="0"/>
                  <a:t>then</a:t>
                </a:r>
                <a:r>
                  <a:rPr lang="fr-FR" dirty="0" smtClean="0"/>
                  <a:t> how the </a:t>
                </a:r>
                <a:r>
                  <a:rPr lang="fr-FR" dirty="0" err="1" smtClean="0"/>
                  <a:t>previous</a:t>
                </a:r>
                <a:r>
                  <a:rPr lang="fr-FR" dirty="0" smtClean="0"/>
                  <a:t> </a:t>
                </a:r>
                <a:r>
                  <a:rPr lang="fr-FR" dirty="0" err="1" smtClean="0"/>
                  <a:t>results</a:t>
                </a:r>
                <a:r>
                  <a:rPr lang="fr-FR" dirty="0" smtClean="0"/>
                  <a:t> </a:t>
                </a:r>
                <a:r>
                  <a:rPr lang="fr-FR" dirty="0" err="1" smtClean="0"/>
                  <a:t>can</a:t>
                </a:r>
                <a:r>
                  <a:rPr lang="fr-FR" dirty="0" smtClean="0"/>
                  <a:t> </a:t>
                </a:r>
                <a:r>
                  <a:rPr lang="fr-FR" dirty="0" err="1" smtClean="0"/>
                  <a:t>be</a:t>
                </a:r>
                <a:r>
                  <a:rPr lang="fr-FR" dirty="0" smtClean="0"/>
                  <a:t> </a:t>
                </a:r>
                <a:r>
                  <a:rPr lang="fr-FR" dirty="0" err="1" smtClean="0"/>
                  <a:t>improved</a:t>
                </a:r>
                <a:r>
                  <a:rPr lang="fr-FR" dirty="0" smtClean="0"/>
                  <a:t> by </a:t>
                </a:r>
                <a:r>
                  <a:rPr lang="fr-FR" dirty="0" err="1" smtClean="0"/>
                  <a:t>resetting</a:t>
                </a:r>
                <a:r>
                  <a:rPr lang="fr-FR" dirty="0" smtClean="0"/>
                  <a:t> the </a:t>
                </a:r>
                <a:r>
                  <a:rPr lang="fr-FR" dirty="0" err="1" smtClean="0"/>
                  <a:t>result</a:t>
                </a:r>
                <a:r>
                  <a:rPr lang="fr-FR" dirty="0" smtClean="0"/>
                  <a:t> to the correct value –j, </a:t>
                </a:r>
                <a:r>
                  <a:rPr lang="fr-FR" dirty="0" err="1" smtClean="0"/>
                  <a:t>each</a:t>
                </a:r>
                <a:r>
                  <a:rPr lang="fr-FR" dirty="0" smtClean="0"/>
                  <a:t> time </a:t>
                </a:r>
                <a:r>
                  <a:rPr lang="fr-FR" dirty="0" err="1" smtClean="0"/>
                  <a:t>when</a:t>
                </a:r>
                <a:r>
                  <a:rPr lang="fr-FR" dirty="0" smtClean="0"/>
                  <a:t> </a:t>
                </a:r>
                <a:r>
                  <a:rPr lang="fr-FR" dirty="0" err="1" smtClean="0"/>
                  <a:t>qn</a:t>
                </a:r>
                <a:r>
                  <a:rPr lang="fr-FR" dirty="0" smtClean="0"/>
                  <a:t> = N/4.</a:t>
                </a:r>
              </a:p>
              <a:p>
                <a:endParaRPr lang="fr-FR" dirty="0"/>
              </a:p>
              <a:p>
                <a:r>
                  <a:rPr lang="fr-FR" dirty="0" smtClean="0"/>
                  <a:t> </a:t>
                </a:r>
              </a:p>
              <a:p>
                <a:endParaRPr lang="fr-FR" dirty="0"/>
              </a:p>
              <a:p>
                <a:endParaRPr lang="fr-FR" dirty="0" smtClean="0"/>
              </a:p>
              <a:p>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179512" y="476672"/>
                <a:ext cx="8856984" cy="4495974"/>
              </a:xfrm>
              <a:prstGeom prst="rect">
                <a:avLst/>
              </a:prstGeom>
              <a:blipFill rotWithShape="1">
                <a:blip r:embed="rId2"/>
                <a:stretch>
                  <a:fillRect l="-551" t="-678"/>
                </a:stretch>
              </a:blipFill>
            </p:spPr>
            <p:txBody>
              <a:bodyPr/>
              <a:lstStyle/>
              <a:p>
                <a:r>
                  <a:rPr lang="fr-FR">
                    <a:noFill/>
                  </a:rPr>
                  <a:t> </a:t>
                </a:r>
              </a:p>
            </p:txBody>
          </p:sp>
        </mc:Fallback>
      </mc:AlternateContent>
    </p:spTree>
    <p:extLst>
      <p:ext uri="{BB962C8B-B14F-4D97-AF65-F5344CB8AC3E}">
        <p14:creationId xmlns:p14="http://schemas.microsoft.com/office/powerpoint/2010/main" val="11451802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Correlation</a:t>
            </a:r>
            <a:r>
              <a:rPr lang="fr-FR" dirty="0" smtClean="0"/>
              <a:t> of </a:t>
            </a:r>
            <a:r>
              <a:rPr lang="fr-FR" dirty="0" err="1" smtClean="0"/>
              <a:t>discrete</a:t>
            </a:r>
            <a:r>
              <a:rPr lang="fr-FR" dirty="0" smtClean="0"/>
              <a:t>-time </a:t>
            </a:r>
            <a:r>
              <a:rPr lang="fr-FR" dirty="0" err="1" smtClean="0"/>
              <a:t>signals</a:t>
            </a:r>
            <a:endParaRPr lang="fr-FR" dirty="0"/>
          </a:p>
        </p:txBody>
      </p:sp>
      <p:sp>
        <p:nvSpPr>
          <p:cNvPr id="3" name="ZoneTexte 2"/>
          <p:cNvSpPr txBox="1"/>
          <p:nvPr/>
        </p:nvSpPr>
        <p:spPr>
          <a:xfrm>
            <a:off x="395536" y="1700808"/>
            <a:ext cx="8352928" cy="4524315"/>
          </a:xfrm>
          <a:prstGeom prst="rect">
            <a:avLst/>
          </a:prstGeom>
          <a:noFill/>
        </p:spPr>
        <p:txBody>
          <a:bodyPr wrap="square" rtlCol="0">
            <a:spAutoFit/>
          </a:bodyPr>
          <a:lstStyle/>
          <a:p>
            <a:r>
              <a:rPr lang="fr-FR" dirty="0" smtClean="0"/>
              <a:t>A </a:t>
            </a:r>
            <a:r>
              <a:rPr lang="fr-FR" dirty="0" err="1" smtClean="0"/>
              <a:t>mathematical</a:t>
            </a:r>
            <a:r>
              <a:rPr lang="fr-FR" dirty="0" smtClean="0"/>
              <a:t> </a:t>
            </a:r>
            <a:r>
              <a:rPr lang="fr-FR" dirty="0" err="1" smtClean="0"/>
              <a:t>operation</a:t>
            </a:r>
            <a:r>
              <a:rPr lang="fr-FR" dirty="0" smtClean="0"/>
              <a:t>, close to convolution </a:t>
            </a:r>
            <a:r>
              <a:rPr lang="fr-FR" dirty="0" err="1" smtClean="0"/>
              <a:t>product</a:t>
            </a:r>
            <a:r>
              <a:rPr lang="fr-FR" dirty="0" smtClean="0"/>
              <a:t>, </a:t>
            </a:r>
            <a:r>
              <a:rPr lang="fr-FR" dirty="0" err="1" smtClean="0"/>
              <a:t>is</a:t>
            </a:r>
            <a:r>
              <a:rPr lang="fr-FR" dirty="0" smtClean="0"/>
              <a:t> </a:t>
            </a:r>
            <a:r>
              <a:rPr lang="fr-FR" dirty="0" err="1" smtClean="0"/>
              <a:t>correlation</a:t>
            </a:r>
            <a:r>
              <a:rPr lang="fr-FR" dirty="0" smtClean="0"/>
              <a:t>. </a:t>
            </a:r>
            <a:r>
              <a:rPr lang="fr-FR" dirty="0" err="1" smtClean="0"/>
              <a:t>Here</a:t>
            </a:r>
            <a:r>
              <a:rPr lang="fr-FR" dirty="0" smtClean="0"/>
              <a:t>, the goal </a:t>
            </a:r>
            <a:r>
              <a:rPr lang="fr-FR" dirty="0" err="1" smtClean="0"/>
              <a:t>is</a:t>
            </a:r>
            <a:r>
              <a:rPr lang="fr-FR" dirty="0" smtClean="0"/>
              <a:t> to </a:t>
            </a:r>
            <a:r>
              <a:rPr lang="fr-FR" dirty="0" err="1" smtClean="0"/>
              <a:t>measure</a:t>
            </a:r>
            <a:r>
              <a:rPr lang="fr-FR" dirty="0" smtClean="0"/>
              <a:t> the </a:t>
            </a:r>
            <a:r>
              <a:rPr lang="fr-FR" dirty="0" err="1" smtClean="0"/>
              <a:t>degree</a:t>
            </a:r>
            <a:r>
              <a:rPr lang="fr-FR" dirty="0" smtClean="0"/>
              <a:t> to </a:t>
            </a:r>
            <a:r>
              <a:rPr lang="fr-FR" dirty="0" err="1" smtClean="0"/>
              <a:t>which</a:t>
            </a:r>
            <a:r>
              <a:rPr lang="fr-FR" dirty="0" smtClean="0"/>
              <a:t> </a:t>
            </a:r>
            <a:r>
              <a:rPr lang="fr-FR" dirty="0" err="1" smtClean="0"/>
              <a:t>two</a:t>
            </a:r>
            <a:r>
              <a:rPr lang="fr-FR" dirty="0" smtClean="0"/>
              <a:t> </a:t>
            </a:r>
            <a:r>
              <a:rPr lang="fr-FR" dirty="0" err="1" smtClean="0"/>
              <a:t>signals</a:t>
            </a:r>
            <a:r>
              <a:rPr lang="fr-FR" dirty="0" smtClean="0"/>
              <a:t> are </a:t>
            </a:r>
            <a:r>
              <a:rPr lang="fr-FR" dirty="0" err="1" smtClean="0"/>
              <a:t>similar</a:t>
            </a:r>
            <a:r>
              <a:rPr lang="fr-FR" dirty="0" smtClean="0"/>
              <a:t> and to </a:t>
            </a:r>
            <a:r>
              <a:rPr lang="fr-FR" dirty="0" err="1" smtClean="0"/>
              <a:t>extract</a:t>
            </a:r>
            <a:r>
              <a:rPr lang="fr-FR" dirty="0" smtClean="0"/>
              <a:t> </a:t>
            </a:r>
            <a:r>
              <a:rPr lang="fr-FR" dirty="0" err="1" smtClean="0"/>
              <a:t>some</a:t>
            </a:r>
            <a:r>
              <a:rPr lang="fr-FR" dirty="0" smtClean="0"/>
              <a:t> relevant information </a:t>
            </a:r>
            <a:r>
              <a:rPr lang="fr-FR" dirty="0" err="1" smtClean="0"/>
              <a:t>related</a:t>
            </a:r>
            <a:r>
              <a:rPr lang="fr-FR" dirty="0" smtClean="0"/>
              <a:t> to </a:t>
            </a:r>
            <a:r>
              <a:rPr lang="fr-FR" dirty="0" err="1" smtClean="0"/>
              <a:t>this</a:t>
            </a:r>
            <a:r>
              <a:rPr lang="fr-FR" dirty="0" smtClean="0"/>
              <a:t> </a:t>
            </a:r>
            <a:r>
              <a:rPr lang="fr-FR" dirty="0" err="1" smtClean="0"/>
              <a:t>similarity</a:t>
            </a:r>
            <a:r>
              <a:rPr lang="fr-FR" dirty="0" smtClean="0"/>
              <a:t>.</a:t>
            </a:r>
          </a:p>
          <a:p>
            <a:r>
              <a:rPr lang="fr-FR" dirty="0" smtClean="0"/>
              <a:t>A </a:t>
            </a:r>
            <a:r>
              <a:rPr lang="fr-FR" dirty="0" err="1" smtClean="0"/>
              <a:t>specific</a:t>
            </a:r>
            <a:r>
              <a:rPr lang="fr-FR" dirty="0" smtClean="0"/>
              <a:t> </a:t>
            </a:r>
            <a:r>
              <a:rPr lang="fr-FR" dirty="0" err="1" smtClean="0"/>
              <a:t>axample</a:t>
            </a:r>
            <a:r>
              <a:rPr lang="fr-FR" dirty="0" smtClean="0"/>
              <a:t> </a:t>
            </a:r>
            <a:r>
              <a:rPr lang="fr-FR" dirty="0" err="1" smtClean="0"/>
              <a:t>is</a:t>
            </a:r>
            <a:r>
              <a:rPr lang="fr-FR" dirty="0" smtClean="0"/>
              <a:t> </a:t>
            </a:r>
            <a:r>
              <a:rPr lang="fr-FR" dirty="0" err="1" smtClean="0"/>
              <a:t>given</a:t>
            </a:r>
            <a:r>
              <a:rPr lang="fr-FR" dirty="0" smtClean="0"/>
              <a:t> by radars. Let x(n) </a:t>
            </a:r>
            <a:r>
              <a:rPr lang="fr-FR" dirty="0" err="1" smtClean="0"/>
              <a:t>be</a:t>
            </a:r>
            <a:r>
              <a:rPr lang="fr-FR" dirty="0" smtClean="0"/>
              <a:t> the </a:t>
            </a:r>
            <a:r>
              <a:rPr lang="fr-FR" dirty="0" err="1" smtClean="0"/>
              <a:t>sampled</a:t>
            </a:r>
            <a:r>
              <a:rPr lang="fr-FR" dirty="0" smtClean="0"/>
              <a:t> version of the </a:t>
            </a:r>
            <a:r>
              <a:rPr lang="fr-FR" dirty="0" err="1" smtClean="0"/>
              <a:t>transmitted</a:t>
            </a:r>
            <a:r>
              <a:rPr lang="fr-FR" dirty="0" smtClean="0"/>
              <a:t> signal and y(n) the </a:t>
            </a:r>
            <a:r>
              <a:rPr lang="fr-FR" dirty="0" err="1" smtClean="0"/>
              <a:t>sampled</a:t>
            </a:r>
            <a:r>
              <a:rPr lang="fr-FR" dirty="0" smtClean="0"/>
              <a:t> version of the </a:t>
            </a:r>
            <a:r>
              <a:rPr lang="fr-FR" dirty="0" err="1" smtClean="0"/>
              <a:t>received</a:t>
            </a:r>
            <a:r>
              <a:rPr lang="fr-FR" dirty="0" smtClean="0"/>
              <a:t> (</a:t>
            </a:r>
            <a:r>
              <a:rPr lang="fr-FR" dirty="0" err="1" smtClean="0"/>
              <a:t>after</a:t>
            </a:r>
            <a:r>
              <a:rPr lang="fr-FR" dirty="0" smtClean="0"/>
              <a:t> </a:t>
            </a:r>
            <a:r>
              <a:rPr lang="fr-FR" dirty="0" err="1" smtClean="0"/>
              <a:t>reflection</a:t>
            </a:r>
            <a:r>
              <a:rPr lang="fr-FR" dirty="0" smtClean="0"/>
              <a:t> on the </a:t>
            </a:r>
            <a:r>
              <a:rPr lang="fr-FR" dirty="0" err="1" smtClean="0"/>
              <a:t>target</a:t>
            </a:r>
            <a:r>
              <a:rPr lang="fr-FR" dirty="0" smtClean="0"/>
              <a:t>) one. This </a:t>
            </a:r>
            <a:r>
              <a:rPr lang="fr-FR" dirty="0" err="1"/>
              <a:t>l</a:t>
            </a:r>
            <a:r>
              <a:rPr lang="fr-FR" dirty="0" err="1" smtClean="0"/>
              <a:t>ater</a:t>
            </a:r>
            <a:r>
              <a:rPr lang="fr-FR" dirty="0" smtClean="0"/>
              <a:t> signal </a:t>
            </a:r>
            <a:r>
              <a:rPr lang="fr-FR" dirty="0" err="1" smtClean="0"/>
              <a:t>will</a:t>
            </a:r>
            <a:r>
              <a:rPr lang="fr-FR" dirty="0" smtClean="0"/>
              <a:t> </a:t>
            </a:r>
            <a:r>
              <a:rPr lang="fr-FR" dirty="0" err="1" smtClean="0"/>
              <a:t>be</a:t>
            </a:r>
            <a:r>
              <a:rPr lang="fr-FR" dirty="0" smtClean="0"/>
              <a:t> </a:t>
            </a:r>
            <a:r>
              <a:rPr lang="fr-FR" dirty="0" err="1" smtClean="0"/>
              <a:t>composed</a:t>
            </a:r>
            <a:r>
              <a:rPr lang="fr-FR" dirty="0" smtClean="0"/>
              <a:t> of a </a:t>
            </a:r>
            <a:r>
              <a:rPr lang="fr-FR" dirty="0" err="1" smtClean="0"/>
              <a:t>delayed</a:t>
            </a:r>
            <a:r>
              <a:rPr lang="fr-FR" dirty="0" smtClean="0"/>
              <a:t> version of x(n) </a:t>
            </a:r>
            <a:r>
              <a:rPr lang="fr-FR" dirty="0" err="1" smtClean="0"/>
              <a:t>with</a:t>
            </a:r>
            <a:r>
              <a:rPr lang="fr-FR" dirty="0" smtClean="0"/>
              <a:t> </a:t>
            </a:r>
            <a:r>
              <a:rPr lang="fr-FR" dirty="0" err="1" smtClean="0"/>
              <a:t>attenuation</a:t>
            </a:r>
            <a:r>
              <a:rPr lang="fr-FR" dirty="0" smtClean="0"/>
              <a:t> a and </a:t>
            </a:r>
            <a:r>
              <a:rPr lang="fr-FR" dirty="0" err="1" smtClean="0"/>
              <a:t>corrupted</a:t>
            </a:r>
            <a:r>
              <a:rPr lang="fr-FR" dirty="0" smtClean="0"/>
              <a:t> by w(n), </a:t>
            </a:r>
            <a:r>
              <a:rPr lang="fr-FR" dirty="0" err="1" smtClean="0"/>
              <a:t>that</a:t>
            </a:r>
            <a:r>
              <a:rPr lang="fr-FR" dirty="0" smtClean="0"/>
              <a:t> </a:t>
            </a:r>
            <a:r>
              <a:rPr lang="fr-FR" dirty="0" err="1" smtClean="0"/>
              <a:t>is</a:t>
            </a:r>
            <a:r>
              <a:rPr lang="fr-FR" dirty="0" smtClean="0"/>
              <a:t> an additive noise signal and </a:t>
            </a:r>
            <a:r>
              <a:rPr lang="fr-FR" dirty="0" err="1" smtClean="0"/>
              <a:t>other</a:t>
            </a:r>
            <a:r>
              <a:rPr lang="fr-FR" dirty="0" smtClean="0"/>
              <a:t> </a:t>
            </a:r>
            <a:r>
              <a:rPr lang="fr-FR" dirty="0" err="1" smtClean="0"/>
              <a:t>interference</a:t>
            </a:r>
            <a:r>
              <a:rPr lang="fr-FR" dirty="0" smtClean="0"/>
              <a:t> </a:t>
            </a:r>
            <a:r>
              <a:rPr lang="fr-FR" dirty="0" err="1" smtClean="0"/>
              <a:t>inherent</a:t>
            </a:r>
            <a:r>
              <a:rPr lang="fr-FR" dirty="0" smtClean="0"/>
              <a:t> in communication system:  </a:t>
            </a:r>
          </a:p>
          <a:p>
            <a:r>
              <a:rPr lang="fr-FR" dirty="0" smtClean="0"/>
              <a:t>		</a:t>
            </a:r>
          </a:p>
          <a:p>
            <a:r>
              <a:rPr lang="fr-FR" dirty="0"/>
              <a:t>	</a:t>
            </a:r>
            <a:r>
              <a:rPr lang="fr-FR" dirty="0" smtClean="0"/>
              <a:t>		y(n) = a. x(n – D) + w(n).</a:t>
            </a:r>
          </a:p>
          <a:p>
            <a:endParaRPr lang="fr-FR" dirty="0" smtClean="0"/>
          </a:p>
          <a:p>
            <a:r>
              <a:rPr lang="fr-FR" dirty="0" err="1" smtClean="0"/>
              <a:t>Assuming</a:t>
            </a:r>
            <a:r>
              <a:rPr lang="fr-FR" dirty="0" smtClean="0"/>
              <a:t> </a:t>
            </a:r>
            <a:r>
              <a:rPr lang="fr-FR" dirty="0" err="1" smtClean="0"/>
              <a:t>that</a:t>
            </a:r>
            <a:r>
              <a:rPr lang="fr-FR" dirty="0" smtClean="0"/>
              <a:t> the </a:t>
            </a:r>
            <a:r>
              <a:rPr lang="fr-FR" dirty="0" err="1"/>
              <a:t>delay</a:t>
            </a:r>
            <a:r>
              <a:rPr lang="fr-FR" dirty="0"/>
              <a:t> </a:t>
            </a:r>
            <a:r>
              <a:rPr lang="fr-FR" dirty="0" err="1" smtClean="0"/>
              <a:t>is</a:t>
            </a:r>
            <a:r>
              <a:rPr lang="fr-FR" dirty="0" smtClean="0"/>
              <a:t> a multiple </a:t>
            </a:r>
            <a:r>
              <a:rPr lang="fr-FR" dirty="0"/>
              <a:t>of the </a:t>
            </a:r>
            <a:r>
              <a:rPr lang="fr-FR" dirty="0" err="1"/>
              <a:t>sampling</a:t>
            </a:r>
            <a:r>
              <a:rPr lang="fr-FR" dirty="0"/>
              <a:t> time </a:t>
            </a:r>
            <a:r>
              <a:rPr lang="fr-FR" dirty="0" err="1" smtClean="0"/>
              <a:t>T</a:t>
            </a:r>
            <a:r>
              <a:rPr lang="fr-FR" baseline="-25000" dirty="0" err="1" smtClean="0"/>
              <a:t>s</a:t>
            </a:r>
            <a:r>
              <a:rPr lang="fr-FR" dirty="0" smtClean="0"/>
              <a:t>, the round-trip </a:t>
            </a:r>
            <a:r>
              <a:rPr lang="fr-FR" dirty="0" err="1" smtClean="0"/>
              <a:t>delay</a:t>
            </a:r>
            <a:r>
              <a:rPr lang="fr-FR" dirty="0" smtClean="0"/>
              <a:t> D </a:t>
            </a:r>
            <a:r>
              <a:rPr lang="fr-FR" dirty="0" err="1" smtClean="0"/>
              <a:t>is</a:t>
            </a:r>
            <a:r>
              <a:rPr lang="fr-FR" dirty="0" smtClean="0"/>
              <a:t> to </a:t>
            </a:r>
            <a:r>
              <a:rPr lang="fr-FR" dirty="0" err="1" smtClean="0"/>
              <a:t>be</a:t>
            </a:r>
            <a:r>
              <a:rPr lang="fr-FR" dirty="0" smtClean="0"/>
              <a:t> </a:t>
            </a:r>
            <a:r>
              <a:rPr lang="fr-FR" dirty="0" err="1" smtClean="0"/>
              <a:t>evaluated</a:t>
            </a:r>
            <a:r>
              <a:rPr lang="fr-FR" dirty="0"/>
              <a:t> </a:t>
            </a:r>
            <a:r>
              <a:rPr lang="fr-FR" dirty="0" smtClean="0"/>
              <a:t>as an </a:t>
            </a:r>
            <a:r>
              <a:rPr lang="fr-FR" dirty="0" err="1" smtClean="0"/>
              <a:t>integer</a:t>
            </a:r>
            <a:r>
              <a:rPr lang="fr-FR" dirty="0" smtClean="0"/>
              <a:t>.</a:t>
            </a:r>
          </a:p>
          <a:p>
            <a:r>
              <a:rPr lang="fr-FR" dirty="0" smtClean="0"/>
              <a:t>The </a:t>
            </a:r>
            <a:r>
              <a:rPr lang="fr-FR" dirty="0" err="1" smtClean="0"/>
              <a:t>crosscorrelation</a:t>
            </a:r>
            <a:r>
              <a:rPr lang="fr-FR" dirty="0" smtClean="0"/>
              <a:t> </a:t>
            </a:r>
            <a:r>
              <a:rPr lang="fr-FR" dirty="0" err="1" smtClean="0"/>
              <a:t>sequence</a:t>
            </a:r>
            <a:r>
              <a:rPr lang="fr-FR" dirty="0" smtClean="0"/>
              <a:t> </a:t>
            </a:r>
            <a:r>
              <a:rPr lang="fr-FR" dirty="0" err="1" smtClean="0"/>
              <a:t>will</a:t>
            </a:r>
            <a:r>
              <a:rPr lang="fr-FR" dirty="0" smtClean="0"/>
              <a:t> lead to the </a:t>
            </a:r>
            <a:r>
              <a:rPr lang="fr-FR" dirty="0" err="1" smtClean="0"/>
              <a:t>evaluation</a:t>
            </a:r>
            <a:r>
              <a:rPr lang="fr-FR" dirty="0" smtClean="0"/>
              <a:t> of D.</a:t>
            </a:r>
          </a:p>
          <a:p>
            <a:endParaRPr lang="fr-FR" dirty="0" smtClean="0"/>
          </a:p>
          <a:p>
            <a:endParaRPr lang="fr-FR" dirty="0"/>
          </a:p>
        </p:txBody>
      </p:sp>
    </p:spTree>
    <p:extLst>
      <p:ext uri="{BB962C8B-B14F-4D97-AF65-F5344CB8AC3E}">
        <p14:creationId xmlns:p14="http://schemas.microsoft.com/office/powerpoint/2010/main" val="33791268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827584" y="692696"/>
                <a:ext cx="7920880" cy="5909310"/>
              </a:xfrm>
              <a:prstGeom prst="rect">
                <a:avLst/>
              </a:prstGeom>
              <a:noFill/>
            </p:spPr>
            <p:txBody>
              <a:bodyPr wrap="square" rtlCol="0">
                <a:spAutoFit/>
              </a:bodyPr>
              <a:lstStyle/>
              <a:p>
                <a:r>
                  <a:rPr lang="fr-FR" sz="2400" dirty="0" smtClean="0"/>
                  <a:t>For </a:t>
                </a:r>
                <a:r>
                  <a:rPr lang="fr-FR" sz="2400" dirty="0" err="1" smtClean="0"/>
                  <a:t>two</a:t>
                </a:r>
                <a:r>
                  <a:rPr lang="fr-FR" sz="2400" dirty="0" smtClean="0"/>
                  <a:t> </a:t>
                </a:r>
                <a:r>
                  <a:rPr lang="fr-FR" sz="2400" dirty="0" err="1"/>
                  <a:t>finite</a:t>
                </a:r>
                <a:r>
                  <a:rPr lang="fr-FR" sz="2400" dirty="0"/>
                  <a:t> </a:t>
                </a:r>
                <a:r>
                  <a:rPr lang="fr-FR" sz="2400" dirty="0" smtClean="0"/>
                  <a:t> </a:t>
                </a:r>
                <a:r>
                  <a:rPr lang="fr-FR" sz="2400" dirty="0" err="1" smtClean="0"/>
                  <a:t>energy</a:t>
                </a:r>
                <a:r>
                  <a:rPr lang="fr-FR" sz="2400" dirty="0" smtClean="0"/>
                  <a:t> </a:t>
                </a:r>
                <a:r>
                  <a:rPr lang="fr-FR" sz="2400" dirty="0" err="1" smtClean="0"/>
                  <a:t>signals</a:t>
                </a:r>
                <a:r>
                  <a:rPr lang="fr-FR" sz="2400" dirty="0" smtClean="0"/>
                  <a:t> x(n) and y(n), </a:t>
                </a:r>
              </a:p>
              <a:p>
                <a:endParaRPr lang="fr-FR" sz="2400" dirty="0"/>
              </a:p>
              <a:p>
                <a:r>
                  <a:rPr lang="fr-FR" sz="2400" dirty="0" err="1"/>
                  <a:t>r</a:t>
                </a:r>
                <a:r>
                  <a:rPr lang="fr-FR" sz="2400" baseline="-25000" dirty="0" err="1" smtClean="0"/>
                  <a:t>xy</a:t>
                </a:r>
                <a:r>
                  <a:rPr lang="fr-FR" sz="2400" dirty="0" smtClean="0"/>
                  <a:t>(l) = </a:t>
                </a:r>
                <a14:m>
                  <m:oMath xmlns:m="http://schemas.openxmlformats.org/officeDocument/2006/math">
                    <m:nary>
                      <m:naryPr>
                        <m:chr m:val="∑"/>
                        <m:ctrlPr>
                          <a:rPr lang="fr-FR" sz="2400" i="1" smtClean="0">
                            <a:latin typeface="Cambria Math"/>
                          </a:rPr>
                        </m:ctrlPr>
                      </m:naryPr>
                      <m:sub>
                        <m:r>
                          <m:rPr>
                            <m:brk m:alnAt="23"/>
                          </m:rPr>
                          <a:rPr lang="fr-FR" sz="2400" b="0" i="1" smtClean="0">
                            <a:latin typeface="Cambria Math"/>
                          </a:rPr>
                          <m:t>𝑛</m:t>
                        </m:r>
                        <m:r>
                          <a:rPr lang="fr-FR" sz="2400" b="0" i="1" smtClean="0">
                            <a:latin typeface="Cambria Math"/>
                          </a:rPr>
                          <m:t>=−∞</m:t>
                        </m:r>
                      </m:sub>
                      <m:sup>
                        <m:r>
                          <a:rPr lang="fr-FR" sz="2400" b="0" i="1" smtClean="0">
                            <a:latin typeface="Cambria Math"/>
                          </a:rPr>
                          <m:t>+</m:t>
                        </m:r>
                        <m:r>
                          <a:rPr lang="fr-FR" sz="2400" b="0" i="1" smtClean="0">
                            <a:latin typeface="Cambria Math"/>
                            <a:ea typeface="Cambria Math"/>
                          </a:rPr>
                          <m:t>∞</m:t>
                        </m:r>
                      </m:sup>
                      <m:e>
                        <m:sSup>
                          <m:sSupPr>
                            <m:ctrlPr>
                              <a:rPr lang="fr-FR" sz="2400" i="1" smtClean="0">
                                <a:latin typeface="Cambria Math"/>
                              </a:rPr>
                            </m:ctrlPr>
                          </m:sSupPr>
                          <m:e>
                            <m:r>
                              <a:rPr lang="fr-FR" sz="2400" b="0" i="1" smtClean="0">
                                <a:latin typeface="Cambria Math"/>
                              </a:rPr>
                              <m:t>𝑥</m:t>
                            </m:r>
                          </m:e>
                          <m:sup>
                            <m:r>
                              <a:rPr lang="fr-FR" sz="2400" b="0" i="1" smtClean="0">
                                <a:latin typeface="Cambria Math"/>
                              </a:rPr>
                              <m:t>∗</m:t>
                            </m:r>
                          </m:sup>
                        </m:sSup>
                        <m:d>
                          <m:dPr>
                            <m:ctrlPr>
                              <a:rPr lang="fr-FR" sz="2400" b="0" i="1" smtClean="0">
                                <a:latin typeface="Cambria Math"/>
                              </a:rPr>
                            </m:ctrlPr>
                          </m:dPr>
                          <m:e>
                            <m:r>
                              <a:rPr lang="fr-FR" sz="2400" b="0" i="1" smtClean="0">
                                <a:latin typeface="Cambria Math"/>
                              </a:rPr>
                              <m:t>𝑛</m:t>
                            </m:r>
                          </m:e>
                        </m:d>
                        <m:r>
                          <a:rPr lang="fr-FR" sz="2400" b="0" i="1" smtClean="0">
                            <a:latin typeface="Cambria Math"/>
                          </a:rPr>
                          <m:t>𝑦</m:t>
                        </m:r>
                        <m:r>
                          <a:rPr lang="fr-FR" sz="2400" b="0" i="1" smtClean="0">
                            <a:latin typeface="Cambria Math"/>
                          </a:rPr>
                          <m:t>(</m:t>
                        </m:r>
                        <m:r>
                          <a:rPr lang="fr-FR" sz="2400" b="0" i="1" smtClean="0">
                            <a:latin typeface="Cambria Math"/>
                          </a:rPr>
                          <m:t>𝑛</m:t>
                        </m:r>
                        <m:r>
                          <a:rPr lang="fr-FR" sz="2400" b="0" i="1" smtClean="0">
                            <a:latin typeface="Cambria Math"/>
                          </a:rPr>
                          <m:t>−</m:t>
                        </m:r>
                        <m:r>
                          <a:rPr lang="fr-FR" sz="2400" b="0" i="1" smtClean="0">
                            <a:latin typeface="Cambria Math"/>
                          </a:rPr>
                          <m:t>𝑙</m:t>
                        </m:r>
                        <m:r>
                          <a:rPr lang="fr-FR" sz="2400" b="0" i="1" smtClean="0">
                            <a:latin typeface="Cambria Math"/>
                          </a:rPr>
                          <m:t>)</m:t>
                        </m:r>
                      </m:e>
                    </m:nary>
                  </m:oMath>
                </a14:m>
                <a:r>
                  <a:rPr lang="fr-FR" sz="2400" dirty="0" smtClean="0"/>
                  <a:t> =  </a:t>
                </a:r>
                <a14:m>
                  <m:oMath xmlns:m="http://schemas.openxmlformats.org/officeDocument/2006/math">
                    <m:nary>
                      <m:naryPr>
                        <m:chr m:val="∑"/>
                        <m:ctrlPr>
                          <a:rPr lang="fr-FR" sz="2400" i="1">
                            <a:latin typeface="Cambria Math"/>
                          </a:rPr>
                        </m:ctrlPr>
                      </m:naryPr>
                      <m:sub>
                        <m:r>
                          <m:rPr>
                            <m:brk m:alnAt="23"/>
                          </m:rPr>
                          <a:rPr lang="fr-FR" sz="2400" i="1">
                            <a:latin typeface="Cambria Math"/>
                          </a:rPr>
                          <m:t>𝑛</m:t>
                        </m:r>
                        <m:r>
                          <a:rPr lang="fr-FR" sz="2400" i="1">
                            <a:latin typeface="Cambria Math"/>
                          </a:rPr>
                          <m:t>=−∞</m:t>
                        </m:r>
                      </m:sub>
                      <m:sup>
                        <m:r>
                          <a:rPr lang="fr-FR" sz="2400" i="1">
                            <a:latin typeface="Cambria Math"/>
                          </a:rPr>
                          <m:t>+</m:t>
                        </m:r>
                        <m:r>
                          <a:rPr lang="fr-FR" sz="2400" i="1">
                            <a:latin typeface="Cambria Math"/>
                            <a:ea typeface="Cambria Math"/>
                          </a:rPr>
                          <m:t>∞</m:t>
                        </m:r>
                      </m:sup>
                      <m:e>
                        <m:sSup>
                          <m:sSupPr>
                            <m:ctrlPr>
                              <a:rPr lang="fr-FR" sz="2400" i="1">
                                <a:latin typeface="Cambria Math"/>
                              </a:rPr>
                            </m:ctrlPr>
                          </m:sSupPr>
                          <m:e>
                            <m:r>
                              <a:rPr lang="fr-FR" sz="2400" i="1">
                                <a:latin typeface="Cambria Math"/>
                              </a:rPr>
                              <m:t>𝑥</m:t>
                            </m:r>
                          </m:e>
                          <m:sup>
                            <m:r>
                              <a:rPr lang="fr-FR" sz="2400" i="1">
                                <a:latin typeface="Cambria Math"/>
                              </a:rPr>
                              <m:t>∗</m:t>
                            </m:r>
                          </m:sup>
                        </m:sSup>
                        <m:d>
                          <m:dPr>
                            <m:ctrlPr>
                              <a:rPr lang="fr-FR" sz="2400" i="1">
                                <a:latin typeface="Cambria Math"/>
                              </a:rPr>
                            </m:ctrlPr>
                          </m:dPr>
                          <m:e>
                            <m:r>
                              <a:rPr lang="fr-FR" sz="2400" i="1">
                                <a:latin typeface="Cambria Math"/>
                              </a:rPr>
                              <m:t>𝑛</m:t>
                            </m:r>
                            <m:r>
                              <a:rPr lang="fr-FR" sz="2400" b="0" i="1" smtClean="0">
                                <a:latin typeface="Cambria Math"/>
                              </a:rPr>
                              <m:t>+</m:t>
                            </m:r>
                            <m:r>
                              <a:rPr lang="fr-FR" sz="2400" b="0" i="1" smtClean="0">
                                <a:latin typeface="Cambria Math"/>
                              </a:rPr>
                              <m:t>𝑙</m:t>
                            </m:r>
                          </m:e>
                        </m:d>
                        <m:r>
                          <a:rPr lang="fr-FR" sz="2400" i="1">
                            <a:latin typeface="Cambria Math"/>
                          </a:rPr>
                          <m:t>𝑦</m:t>
                        </m:r>
                        <m:d>
                          <m:dPr>
                            <m:ctrlPr>
                              <a:rPr lang="fr-FR" sz="2400" i="1">
                                <a:latin typeface="Cambria Math"/>
                              </a:rPr>
                            </m:ctrlPr>
                          </m:dPr>
                          <m:e>
                            <m:r>
                              <a:rPr lang="fr-FR" sz="2400" i="1">
                                <a:latin typeface="Cambria Math"/>
                              </a:rPr>
                              <m:t>𝑛</m:t>
                            </m:r>
                          </m:e>
                        </m:d>
                        <m:r>
                          <a:rPr lang="fr-FR" sz="2400" b="0" i="1" smtClean="0">
                            <a:latin typeface="Cambria Math"/>
                          </a:rPr>
                          <m:t> </m:t>
                        </m:r>
                      </m:e>
                    </m:nary>
                  </m:oMath>
                </a14:m>
                <a:endParaRPr lang="fr-FR" sz="2400" dirty="0" smtClean="0"/>
              </a:p>
              <a:p>
                <a:endParaRPr lang="fr-FR" sz="2400" dirty="0" smtClean="0"/>
              </a:p>
              <a:p>
                <a:r>
                  <a:rPr lang="fr-FR" sz="2400" dirty="0"/>
                  <a:t>l</a:t>
                </a:r>
                <a:r>
                  <a:rPr lang="fr-FR" sz="2400" dirty="0" smtClean="0"/>
                  <a:t> = 0, ± 1, </a:t>
                </a:r>
                <a:r>
                  <a:rPr lang="fr-FR" sz="2400" dirty="0"/>
                  <a:t>± </a:t>
                </a:r>
                <a:r>
                  <a:rPr lang="fr-FR" sz="2400" dirty="0" smtClean="0"/>
                  <a:t>2, ± 3, …</a:t>
                </a:r>
                <a:endParaRPr lang="fr-FR" sz="2400" dirty="0"/>
              </a:p>
              <a:p>
                <a:endParaRPr lang="fr-FR" sz="2400" dirty="0"/>
              </a:p>
              <a:p>
                <a:r>
                  <a:rPr lang="fr-FR" sz="2400" dirty="0" smtClean="0"/>
                  <a:t>The index l </a:t>
                </a:r>
                <a:r>
                  <a:rPr lang="fr-FR" sz="2400" dirty="0" err="1" smtClean="0"/>
                  <a:t>is</a:t>
                </a:r>
                <a:r>
                  <a:rPr lang="fr-FR" sz="2400" dirty="0" smtClean="0"/>
                  <a:t> the time shift or </a:t>
                </a:r>
                <a:r>
                  <a:rPr lang="fr-FR" sz="2400" dirty="0" err="1" smtClean="0"/>
                  <a:t>lag</a:t>
                </a:r>
                <a:r>
                  <a:rPr lang="fr-FR" sz="2400" dirty="0" smtClean="0"/>
                  <a:t> </a:t>
                </a:r>
                <a:r>
                  <a:rPr lang="fr-FR" sz="2400" dirty="0" err="1" smtClean="0"/>
                  <a:t>parameter</a:t>
                </a:r>
                <a:r>
                  <a:rPr lang="fr-FR" sz="2400" dirty="0" smtClean="0"/>
                  <a:t>, and the </a:t>
                </a:r>
                <a:r>
                  <a:rPr lang="fr-FR" sz="2400" dirty="0" err="1" smtClean="0"/>
                  <a:t>subscripts</a:t>
                </a:r>
                <a:r>
                  <a:rPr lang="fr-FR" sz="2400" dirty="0" smtClean="0"/>
                  <a:t> x, y of </a:t>
                </a:r>
                <a:r>
                  <a:rPr lang="fr-FR" sz="2400" dirty="0" err="1" smtClean="0"/>
                  <a:t>r</a:t>
                </a:r>
                <a:r>
                  <a:rPr lang="fr-FR" sz="2400" baseline="-25000" dirty="0" err="1" smtClean="0"/>
                  <a:t>xy</a:t>
                </a:r>
                <a:r>
                  <a:rPr lang="fr-FR" sz="2400" dirty="0" smtClean="0"/>
                  <a:t> </a:t>
                </a:r>
                <a:r>
                  <a:rPr lang="fr-FR" sz="2400" dirty="0" err="1" smtClean="0"/>
                  <a:t>indicate</a:t>
                </a:r>
                <a:r>
                  <a:rPr lang="fr-FR" sz="2400" dirty="0" smtClean="0"/>
                  <a:t> the </a:t>
                </a:r>
                <a:r>
                  <a:rPr lang="fr-FR" sz="2400" dirty="0" err="1" smtClean="0"/>
                  <a:t>sequences</a:t>
                </a:r>
                <a:r>
                  <a:rPr lang="fr-FR" sz="2400" dirty="0" smtClean="0"/>
                  <a:t> </a:t>
                </a:r>
                <a:r>
                  <a:rPr lang="fr-FR" sz="2400" dirty="0" err="1" smtClean="0"/>
                  <a:t>being</a:t>
                </a:r>
                <a:r>
                  <a:rPr lang="fr-FR" sz="2400" dirty="0" smtClean="0"/>
                  <a:t> </a:t>
                </a:r>
                <a:r>
                  <a:rPr lang="fr-FR" sz="2400" dirty="0" err="1" smtClean="0"/>
                  <a:t>correlated</a:t>
                </a:r>
                <a:r>
                  <a:rPr lang="fr-FR" sz="2400" dirty="0" smtClean="0"/>
                  <a:t>. The </a:t>
                </a:r>
                <a:r>
                  <a:rPr lang="fr-FR" sz="2400" dirty="0" err="1" smtClean="0"/>
                  <a:t>order</a:t>
                </a:r>
                <a:r>
                  <a:rPr lang="fr-FR" sz="2400" dirty="0" smtClean="0"/>
                  <a:t> of x and y </a:t>
                </a:r>
                <a:r>
                  <a:rPr lang="fr-FR" sz="2400" dirty="0" err="1" smtClean="0"/>
                  <a:t>is</a:t>
                </a:r>
                <a:r>
                  <a:rPr lang="fr-FR" sz="2400" dirty="0" smtClean="0"/>
                  <a:t> of importance: x </a:t>
                </a:r>
                <a:r>
                  <a:rPr lang="fr-FR" sz="2400" dirty="0" err="1" smtClean="0"/>
                  <a:t>preceeding</a:t>
                </a:r>
                <a:r>
                  <a:rPr lang="fr-FR" sz="2400" dirty="0" smtClean="0"/>
                  <a:t> y </a:t>
                </a:r>
                <a:r>
                  <a:rPr lang="fr-FR" sz="2400" dirty="0" err="1" smtClean="0"/>
                  <a:t>means</a:t>
                </a:r>
                <a:r>
                  <a:rPr lang="fr-FR" sz="2400" dirty="0" smtClean="0"/>
                  <a:t> </a:t>
                </a:r>
                <a:r>
                  <a:rPr lang="fr-FR" sz="2400" dirty="0" err="1" smtClean="0"/>
                  <a:t>that</a:t>
                </a:r>
                <a:r>
                  <a:rPr lang="fr-FR" sz="2400" dirty="0" smtClean="0"/>
                  <a:t> y </a:t>
                </a:r>
                <a:r>
                  <a:rPr lang="fr-FR" sz="2400" dirty="0" err="1" smtClean="0"/>
                  <a:t>sequence</a:t>
                </a:r>
                <a:r>
                  <a:rPr lang="fr-FR" sz="2400" dirty="0" smtClean="0"/>
                  <a:t> </a:t>
                </a:r>
                <a:r>
                  <a:rPr lang="fr-FR" sz="2400" dirty="0" err="1" smtClean="0"/>
                  <a:t>is</a:t>
                </a:r>
                <a:r>
                  <a:rPr lang="fr-FR" sz="2400" dirty="0" smtClean="0"/>
                  <a:t> </a:t>
                </a:r>
                <a:r>
                  <a:rPr lang="fr-FR" sz="2400" dirty="0" err="1" smtClean="0"/>
                  <a:t>shifted</a:t>
                </a:r>
                <a:r>
                  <a:rPr lang="fr-FR" sz="2400" dirty="0" smtClean="0"/>
                  <a:t> </a:t>
                </a:r>
                <a:r>
                  <a:rPr lang="fr-FR" sz="2400" dirty="0" err="1" smtClean="0"/>
                  <a:t>with</a:t>
                </a:r>
                <a:r>
                  <a:rPr lang="fr-FR" sz="2400" dirty="0" smtClean="0"/>
                  <a:t> respect to x </a:t>
                </a:r>
                <a:r>
                  <a:rPr lang="fr-FR" sz="2400" dirty="0" err="1" smtClean="0"/>
                  <a:t>sequence</a:t>
                </a:r>
                <a:r>
                  <a:rPr lang="fr-FR" sz="2400" dirty="0" smtClean="0"/>
                  <a:t> by l </a:t>
                </a:r>
                <a:r>
                  <a:rPr lang="fr-FR" sz="2400" dirty="0" err="1" smtClean="0"/>
                  <a:t>steps</a:t>
                </a:r>
                <a:r>
                  <a:rPr lang="fr-FR" sz="2400" dirty="0" smtClean="0"/>
                  <a:t> </a:t>
                </a:r>
                <a:r>
                  <a:rPr lang="fr-FR" sz="2400" dirty="0" err="1" smtClean="0"/>
                  <a:t>T</a:t>
                </a:r>
                <a:r>
                  <a:rPr lang="fr-FR" sz="2400" baseline="-25000" dirty="0" err="1" smtClean="0"/>
                  <a:t>s</a:t>
                </a:r>
                <a:r>
                  <a:rPr lang="fr-FR" sz="2400" dirty="0" smtClean="0"/>
                  <a:t> on the right if l &gt; 0…</a:t>
                </a:r>
              </a:p>
              <a:p>
                <a:endParaRPr lang="fr-FR" sz="2400" dirty="0"/>
              </a:p>
              <a:p>
                <a:r>
                  <a:rPr lang="fr-FR" sz="2400" dirty="0" smtClean="0"/>
                  <a:t>Note </a:t>
                </a:r>
                <a:r>
                  <a:rPr lang="fr-FR" sz="2400" dirty="0" err="1" smtClean="0"/>
                  <a:t>that</a:t>
                </a:r>
                <a:r>
                  <a:rPr lang="fr-FR" sz="2400" dirty="0" smtClean="0"/>
                  <a:t> </a:t>
                </a:r>
                <a:r>
                  <a:rPr lang="fr-FR" sz="2400" dirty="0" err="1" smtClean="0"/>
                  <a:t>this</a:t>
                </a:r>
                <a:r>
                  <a:rPr lang="fr-FR" sz="2400" dirty="0" smtClean="0"/>
                  <a:t> </a:t>
                </a:r>
                <a:r>
                  <a:rPr lang="fr-FR" sz="2400" dirty="0" err="1" smtClean="0"/>
                  <a:t>definition</a:t>
                </a:r>
                <a:r>
                  <a:rPr lang="fr-FR" sz="2400" dirty="0" smtClean="0"/>
                  <a:t> </a:t>
                </a:r>
                <a:r>
                  <a:rPr lang="fr-FR" sz="2400" dirty="0" err="1" smtClean="0"/>
                  <a:t>is</a:t>
                </a:r>
                <a:r>
                  <a:rPr lang="fr-FR" sz="2400" dirty="0" smtClean="0"/>
                  <a:t> not commutative in x and y, but </a:t>
                </a:r>
                <a:r>
                  <a:rPr lang="fr-FR" sz="2400" dirty="0" err="1" smtClean="0"/>
                  <a:t>instead</a:t>
                </a:r>
                <a:r>
                  <a:rPr lang="fr-FR" sz="2400" dirty="0" smtClean="0"/>
                  <a:t>:</a:t>
                </a:r>
              </a:p>
              <a:p>
                <a:r>
                  <a:rPr lang="fr-FR" sz="2400" dirty="0" smtClean="0"/>
                  <a:t>		</a:t>
                </a:r>
                <a:r>
                  <a:rPr lang="fr-FR" sz="2400" dirty="0" err="1" smtClean="0"/>
                  <a:t>r</a:t>
                </a:r>
                <a:r>
                  <a:rPr lang="fr-FR" sz="2400" baseline="-25000" dirty="0" err="1" smtClean="0"/>
                  <a:t>xy</a:t>
                </a:r>
                <a:r>
                  <a:rPr lang="fr-FR" sz="2400" dirty="0" smtClean="0"/>
                  <a:t>(l) = </a:t>
                </a:r>
                <a:r>
                  <a:rPr lang="fr-FR" sz="2400" dirty="0" err="1" smtClean="0"/>
                  <a:t>r</a:t>
                </a:r>
                <a:r>
                  <a:rPr lang="fr-FR" sz="2400" baseline="-25000" dirty="0" err="1" smtClean="0"/>
                  <a:t>yx</a:t>
                </a:r>
                <a:r>
                  <a:rPr lang="fr-FR" sz="2400" baseline="30000" dirty="0" smtClean="0"/>
                  <a:t>*</a:t>
                </a:r>
                <a:r>
                  <a:rPr lang="fr-FR" sz="2400" dirty="0" smtClean="0"/>
                  <a:t>(-l)     </a:t>
                </a:r>
                <a:r>
                  <a:rPr lang="fr-FR" sz="2400" dirty="0" err="1" smtClean="0"/>
                  <a:t>Hermiticity</a:t>
                </a:r>
                <a:r>
                  <a:rPr lang="fr-FR" sz="2400" dirty="0" smtClean="0"/>
                  <a:t> </a:t>
                </a:r>
                <a:r>
                  <a:rPr lang="fr-FR" sz="2400" dirty="0" err="1" smtClean="0"/>
                  <a:t>property</a:t>
                </a:r>
                <a:endParaRPr lang="fr-FR" sz="2400" dirty="0" smtClean="0"/>
              </a:p>
              <a:p>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827584" y="692696"/>
                <a:ext cx="7920880" cy="5909310"/>
              </a:xfrm>
              <a:prstGeom prst="rect">
                <a:avLst/>
              </a:prstGeom>
              <a:blipFill rotWithShape="1">
                <a:blip r:embed="rId2"/>
                <a:stretch>
                  <a:fillRect l="-1232" t="-826"/>
                </a:stretch>
              </a:blipFill>
            </p:spPr>
            <p:txBody>
              <a:bodyPr/>
              <a:lstStyle/>
              <a:p>
                <a:r>
                  <a:rPr lang="fr-FR">
                    <a:noFill/>
                  </a:rPr>
                  <a:t> </a:t>
                </a:r>
              </a:p>
            </p:txBody>
          </p:sp>
        </mc:Fallback>
      </mc:AlternateContent>
    </p:spTree>
    <p:extLst>
      <p:ext uri="{BB962C8B-B14F-4D97-AF65-F5344CB8AC3E}">
        <p14:creationId xmlns:p14="http://schemas.microsoft.com/office/powerpoint/2010/main" val="38229278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539552" y="476672"/>
                <a:ext cx="7920880" cy="4524315"/>
              </a:xfrm>
              <a:prstGeom prst="rect">
                <a:avLst/>
              </a:prstGeom>
              <a:noFill/>
            </p:spPr>
            <p:txBody>
              <a:bodyPr wrap="square" rtlCol="0">
                <a:spAutoFit/>
              </a:bodyPr>
              <a:lstStyle/>
              <a:p>
                <a:r>
                  <a:rPr lang="fr-FR" sz="2400" dirty="0" smtClean="0"/>
                  <a:t>If </a:t>
                </a:r>
                <a:r>
                  <a:rPr lang="fr-FR" sz="2400" dirty="0"/>
                  <a:t>y = x, </a:t>
                </a:r>
                <a:r>
                  <a:rPr lang="fr-FR" sz="2400" dirty="0" err="1"/>
                  <a:t>we</a:t>
                </a:r>
                <a:r>
                  <a:rPr lang="fr-FR" sz="2400" dirty="0"/>
                  <a:t> have the </a:t>
                </a:r>
                <a:r>
                  <a:rPr lang="fr-FR" sz="2400" b="1" dirty="0" err="1"/>
                  <a:t>autocorrelation</a:t>
                </a:r>
                <a:r>
                  <a:rPr lang="fr-FR" sz="2400" b="1" dirty="0"/>
                  <a:t>: </a:t>
                </a:r>
                <a:r>
                  <a:rPr lang="fr-FR" sz="2400" dirty="0" err="1"/>
                  <a:t>C</a:t>
                </a:r>
                <a:r>
                  <a:rPr lang="fr-FR" sz="2400" baseline="-25000" dirty="0" err="1"/>
                  <a:t>xx</a:t>
                </a:r>
                <a:r>
                  <a:rPr lang="fr-FR" sz="2400" dirty="0"/>
                  <a:t>( l</a:t>
                </a:r>
                <a:r>
                  <a:rPr lang="fr-FR" sz="2400" dirty="0" smtClean="0"/>
                  <a:t> </a:t>
                </a:r>
                <a:r>
                  <a:rPr lang="fr-FR" sz="2400" dirty="0"/>
                  <a:t>) , </a:t>
                </a:r>
                <a:r>
                  <a:rPr lang="fr-FR" sz="2400" dirty="0" err="1"/>
                  <a:t>with</a:t>
                </a:r>
                <a:r>
                  <a:rPr lang="fr-FR" sz="2400" dirty="0"/>
                  <a:t>   </a:t>
                </a:r>
                <a:r>
                  <a:rPr lang="fr-FR" sz="2400" dirty="0" err="1"/>
                  <a:t>C</a:t>
                </a:r>
                <a:r>
                  <a:rPr lang="fr-FR" sz="2400" baseline="-25000" dirty="0" err="1"/>
                  <a:t>xx</a:t>
                </a:r>
                <a:r>
                  <a:rPr lang="fr-FR" sz="2400" dirty="0"/>
                  <a:t>( l</a:t>
                </a:r>
                <a:r>
                  <a:rPr lang="fr-FR" sz="2400" dirty="0" smtClean="0"/>
                  <a:t> </a:t>
                </a:r>
                <a:r>
                  <a:rPr lang="fr-FR" sz="2400" dirty="0"/>
                  <a:t>) = </a:t>
                </a:r>
                <a:r>
                  <a:rPr lang="fr-FR" sz="2400" dirty="0" err="1"/>
                  <a:t>C</a:t>
                </a:r>
                <a:r>
                  <a:rPr lang="fr-FR" sz="2400" baseline="-25000" dirty="0" err="1"/>
                  <a:t>xx</a:t>
                </a:r>
                <a:r>
                  <a:rPr lang="fr-FR" sz="2400" baseline="30000" dirty="0"/>
                  <a:t>*</a:t>
                </a:r>
                <a:r>
                  <a:rPr lang="fr-FR" sz="2400" dirty="0"/>
                  <a:t>( </a:t>
                </a:r>
                <a:r>
                  <a:rPr lang="fr-FR" sz="2400" dirty="0" smtClean="0"/>
                  <a:t>-</a:t>
                </a:r>
                <a:r>
                  <a:rPr lang="fr-FR" sz="2400" dirty="0"/>
                  <a:t> l</a:t>
                </a:r>
                <a:r>
                  <a:rPr lang="fr-FR" sz="2400" dirty="0" smtClean="0"/>
                  <a:t>).</a:t>
                </a:r>
                <a:endParaRPr lang="fr-FR" sz="2400" dirty="0"/>
              </a:p>
              <a:p>
                <a:r>
                  <a:rPr lang="fr-FR" sz="2400" dirty="0"/>
                  <a:t>The real part of </a:t>
                </a:r>
                <a:r>
                  <a:rPr lang="fr-FR" sz="2400" dirty="0" err="1"/>
                  <a:t>C</a:t>
                </a:r>
                <a:r>
                  <a:rPr lang="fr-FR" sz="2400" baseline="-25000" dirty="0" err="1"/>
                  <a:t>xx</a:t>
                </a:r>
                <a:r>
                  <a:rPr lang="fr-FR" sz="2400" dirty="0"/>
                  <a:t>( </a:t>
                </a:r>
                <a:r>
                  <a:rPr lang="fr-FR" sz="2400" dirty="0" smtClean="0"/>
                  <a:t>n </a:t>
                </a:r>
                <a:r>
                  <a:rPr lang="fr-FR" sz="2400" dirty="0"/>
                  <a:t>) </a:t>
                </a:r>
                <a:r>
                  <a:rPr lang="fr-FR" sz="2400" dirty="0" err="1"/>
                  <a:t>is</a:t>
                </a:r>
                <a:r>
                  <a:rPr lang="fr-FR" sz="2400" dirty="0"/>
                  <a:t> an </a:t>
                </a:r>
                <a:r>
                  <a:rPr lang="fr-FR" sz="2400" dirty="0" err="1"/>
                  <a:t>even</a:t>
                </a:r>
                <a:r>
                  <a:rPr lang="fr-FR" sz="2400" dirty="0"/>
                  <a:t> </a:t>
                </a:r>
                <a:r>
                  <a:rPr lang="fr-FR" sz="2400" dirty="0" err="1"/>
                  <a:t>function</a:t>
                </a:r>
                <a:r>
                  <a:rPr lang="fr-FR" sz="2400" dirty="0"/>
                  <a:t> of time, </a:t>
                </a:r>
                <a:r>
                  <a:rPr lang="fr-FR" sz="2400" dirty="0" err="1"/>
                  <a:t>while</a:t>
                </a:r>
                <a:r>
                  <a:rPr lang="fr-FR" sz="2400" dirty="0"/>
                  <a:t> the </a:t>
                </a:r>
                <a:r>
                  <a:rPr lang="fr-FR" sz="2400" dirty="0" err="1"/>
                  <a:t>imaginary</a:t>
                </a:r>
                <a:r>
                  <a:rPr lang="fr-FR" sz="2400" dirty="0"/>
                  <a:t> part </a:t>
                </a:r>
                <a:r>
                  <a:rPr lang="fr-FR" sz="2400" dirty="0" err="1"/>
                  <a:t>is</a:t>
                </a:r>
                <a:r>
                  <a:rPr lang="fr-FR" sz="2400" dirty="0"/>
                  <a:t> an </a:t>
                </a:r>
                <a:r>
                  <a:rPr lang="fr-FR" sz="2400" dirty="0" err="1"/>
                  <a:t>odd</a:t>
                </a:r>
                <a:r>
                  <a:rPr lang="fr-FR" sz="2400" dirty="0"/>
                  <a:t> </a:t>
                </a:r>
                <a:r>
                  <a:rPr lang="fr-FR" sz="2400" dirty="0" err="1"/>
                  <a:t>function</a:t>
                </a:r>
                <a:r>
                  <a:rPr lang="fr-FR" sz="2400" dirty="0"/>
                  <a:t> of time</a:t>
                </a:r>
                <a:r>
                  <a:rPr lang="fr-FR" sz="2400" dirty="0" smtClean="0"/>
                  <a:t>.</a:t>
                </a:r>
              </a:p>
              <a:p>
                <a:endParaRPr lang="fr-FR" sz="2400" dirty="0"/>
              </a:p>
              <a:p>
                <a:r>
                  <a:rPr lang="fr-FR" sz="2400" dirty="0"/>
                  <a:t>Note </a:t>
                </a:r>
                <a:r>
                  <a:rPr lang="fr-FR" sz="2400" dirty="0" err="1"/>
                  <a:t>that</a:t>
                </a:r>
                <a:r>
                  <a:rPr lang="fr-FR" sz="2400" dirty="0"/>
                  <a:t> </a:t>
                </a:r>
                <a:r>
                  <a:rPr lang="fr-FR" sz="2400" dirty="0" err="1"/>
                  <a:t>C</a:t>
                </a:r>
                <a:r>
                  <a:rPr lang="fr-FR" sz="2400" baseline="-25000" dirty="0" err="1"/>
                  <a:t>xx</a:t>
                </a:r>
                <a:r>
                  <a:rPr lang="fr-FR" sz="2400" dirty="0"/>
                  <a:t>( 0 ) = =  </a:t>
                </a:r>
                <a14:m>
                  <m:oMath xmlns:m="http://schemas.openxmlformats.org/officeDocument/2006/math">
                    <m:nary>
                      <m:naryPr>
                        <m:chr m:val="∑"/>
                        <m:ctrlPr>
                          <a:rPr lang="fr-FR" sz="2400" i="1">
                            <a:latin typeface="Cambria Math"/>
                          </a:rPr>
                        </m:ctrlPr>
                      </m:naryPr>
                      <m:sub>
                        <m:r>
                          <m:rPr>
                            <m:brk m:alnAt="23"/>
                          </m:rPr>
                          <a:rPr lang="fr-FR" sz="2400" i="1">
                            <a:latin typeface="Cambria Math"/>
                          </a:rPr>
                          <m:t>𝑛</m:t>
                        </m:r>
                        <m:r>
                          <a:rPr lang="fr-FR" sz="2400" i="1">
                            <a:latin typeface="Cambria Math"/>
                          </a:rPr>
                          <m:t>=−∞</m:t>
                        </m:r>
                      </m:sub>
                      <m:sup>
                        <m:r>
                          <a:rPr lang="fr-FR" sz="2400" i="1">
                            <a:latin typeface="Cambria Math"/>
                          </a:rPr>
                          <m:t>+</m:t>
                        </m:r>
                        <m:r>
                          <a:rPr lang="fr-FR" sz="2400" i="1">
                            <a:latin typeface="Cambria Math"/>
                            <a:ea typeface="Cambria Math"/>
                          </a:rPr>
                          <m:t>∞</m:t>
                        </m:r>
                      </m:sup>
                      <m:e>
                        <m:sSup>
                          <m:sSupPr>
                            <m:ctrlPr>
                              <a:rPr lang="fr-FR" sz="2400" i="1">
                                <a:latin typeface="Cambria Math"/>
                              </a:rPr>
                            </m:ctrlPr>
                          </m:sSupPr>
                          <m:e>
                            <m:r>
                              <a:rPr lang="fr-FR" sz="2400" i="1">
                                <a:latin typeface="Cambria Math"/>
                              </a:rPr>
                              <m:t>𝑥</m:t>
                            </m:r>
                          </m:e>
                          <m:sup>
                            <m:r>
                              <a:rPr lang="fr-FR" sz="2400" i="1">
                                <a:latin typeface="Cambria Math"/>
                              </a:rPr>
                              <m:t>∗</m:t>
                            </m:r>
                          </m:sup>
                        </m:sSup>
                        <m:d>
                          <m:dPr>
                            <m:ctrlPr>
                              <a:rPr lang="fr-FR" sz="2400" i="1">
                                <a:latin typeface="Cambria Math"/>
                              </a:rPr>
                            </m:ctrlPr>
                          </m:dPr>
                          <m:e>
                            <m:r>
                              <a:rPr lang="fr-FR" sz="2400" i="1">
                                <a:latin typeface="Cambria Math"/>
                              </a:rPr>
                              <m:t>𝑛</m:t>
                            </m:r>
                          </m:e>
                        </m:d>
                        <m:r>
                          <a:rPr lang="fr-FR" sz="2400" b="0" i="1" smtClean="0">
                            <a:latin typeface="Cambria Math"/>
                          </a:rPr>
                          <m:t>𝑥</m:t>
                        </m:r>
                        <m:d>
                          <m:dPr>
                            <m:ctrlPr>
                              <a:rPr lang="fr-FR" sz="2400" i="1">
                                <a:latin typeface="Cambria Math"/>
                              </a:rPr>
                            </m:ctrlPr>
                          </m:dPr>
                          <m:e>
                            <m:r>
                              <a:rPr lang="fr-FR" sz="2400" i="1">
                                <a:latin typeface="Cambria Math"/>
                              </a:rPr>
                              <m:t>𝑛</m:t>
                            </m:r>
                          </m:e>
                        </m:d>
                        <m:r>
                          <a:rPr lang="fr-FR" sz="2400" i="1">
                            <a:latin typeface="Cambria Math"/>
                          </a:rPr>
                          <m:t> </m:t>
                        </m:r>
                      </m:e>
                    </m:nary>
                  </m:oMath>
                </a14:m>
                <a:r>
                  <a:rPr lang="fr-FR" sz="2400" dirty="0" smtClean="0"/>
                  <a:t> </a:t>
                </a:r>
                <a:r>
                  <a:rPr lang="fr-FR" sz="2400" dirty="0" err="1" smtClean="0"/>
                  <a:t>is</a:t>
                </a:r>
                <a:r>
                  <a:rPr lang="fr-FR" sz="2400" dirty="0" smtClean="0"/>
                  <a:t> </a:t>
                </a:r>
                <a:r>
                  <a:rPr lang="fr-FR" sz="2400" dirty="0"/>
                  <a:t>the </a:t>
                </a:r>
                <a:r>
                  <a:rPr lang="fr-FR" sz="2400" dirty="0" err="1"/>
                  <a:t>energy</a:t>
                </a:r>
                <a:r>
                  <a:rPr lang="fr-FR" sz="2400" dirty="0"/>
                  <a:t> of </a:t>
                </a:r>
                <a:r>
                  <a:rPr lang="fr-FR" sz="2400" dirty="0" smtClean="0"/>
                  <a:t>x(n), </a:t>
                </a:r>
                <a:r>
                  <a:rPr lang="fr-FR" sz="2400" dirty="0" err="1" smtClean="0"/>
                  <a:t>while</a:t>
                </a:r>
                <a:r>
                  <a:rPr lang="fr-FR" sz="2400" dirty="0" smtClean="0"/>
                  <a:t> </a:t>
                </a:r>
                <a:endParaRPr lang="fr-FR" sz="2400" dirty="0"/>
              </a:p>
              <a:p>
                <a:endParaRPr lang="fr-FR" sz="2400" dirty="0"/>
              </a:p>
              <a:p>
                <a:r>
                  <a:rPr lang="fr-FR" sz="2400" dirty="0" smtClean="0"/>
                  <a:t>		│</a:t>
                </a:r>
                <a:r>
                  <a:rPr lang="fr-FR" sz="2400" dirty="0" err="1"/>
                  <a:t>C</a:t>
                </a:r>
                <a:r>
                  <a:rPr lang="fr-FR" sz="2400" baseline="-25000" dirty="0" err="1"/>
                  <a:t>xx</a:t>
                </a:r>
                <a:r>
                  <a:rPr lang="fr-FR" sz="2400" dirty="0"/>
                  <a:t>( </a:t>
                </a:r>
                <a:r>
                  <a:rPr lang="fr-FR" sz="2400" dirty="0" smtClean="0"/>
                  <a:t>l </a:t>
                </a:r>
                <a:r>
                  <a:rPr lang="fr-FR" sz="2400" dirty="0"/>
                  <a:t>) │≤  </a:t>
                </a:r>
                <a:r>
                  <a:rPr lang="fr-FR" sz="2400" dirty="0" err="1"/>
                  <a:t>C</a:t>
                </a:r>
                <a:r>
                  <a:rPr lang="fr-FR" sz="2400" baseline="-25000" dirty="0" err="1"/>
                  <a:t>xx</a:t>
                </a:r>
                <a:r>
                  <a:rPr lang="fr-FR" sz="2400" dirty="0"/>
                  <a:t>( 0) </a:t>
                </a:r>
              </a:p>
              <a:p>
                <a:endParaRPr lang="fr-FR" sz="2400" dirty="0"/>
              </a:p>
              <a:p>
                <a:r>
                  <a:rPr lang="fr-FR" sz="2400" dirty="0"/>
                  <a:t>In addition, </a:t>
                </a:r>
                <a:r>
                  <a:rPr lang="fr-FR" sz="2400" dirty="0" err="1"/>
                  <a:t>r</a:t>
                </a:r>
                <a:r>
                  <a:rPr lang="fr-FR" sz="2400" baseline="-25000" dirty="0" err="1" smtClean="0"/>
                  <a:t>xy</a:t>
                </a:r>
                <a:r>
                  <a:rPr lang="fr-FR" sz="2400" dirty="0"/>
                  <a:t>( </a:t>
                </a:r>
                <a:r>
                  <a:rPr lang="fr-FR" sz="2400" dirty="0" smtClean="0"/>
                  <a:t>l </a:t>
                </a:r>
                <a:r>
                  <a:rPr lang="fr-FR" sz="2400" dirty="0"/>
                  <a:t>) = x*( </a:t>
                </a:r>
                <a:r>
                  <a:rPr lang="fr-FR" sz="2400" dirty="0" smtClean="0"/>
                  <a:t>n </a:t>
                </a:r>
                <a:r>
                  <a:rPr lang="fr-FR" sz="2400" dirty="0"/>
                  <a:t>)</a:t>
                </a:r>
                <a:r>
                  <a:rPr lang="fr-FR" sz="2400" baseline="-25000" dirty="0"/>
                  <a:t>*  </a:t>
                </a:r>
                <a:r>
                  <a:rPr lang="fr-FR" sz="2400" dirty="0"/>
                  <a:t>y( </a:t>
                </a:r>
                <a:r>
                  <a:rPr lang="fr-FR" sz="2400" dirty="0" smtClean="0"/>
                  <a:t>- n ) </a:t>
                </a:r>
                <a:r>
                  <a:rPr lang="fr-FR" sz="2400" dirty="0" err="1" smtClean="0"/>
                  <a:t>gives</a:t>
                </a:r>
                <a:r>
                  <a:rPr lang="fr-FR" sz="2400" dirty="0" smtClean="0"/>
                  <a:t> the </a:t>
                </a:r>
                <a:r>
                  <a:rPr lang="fr-FR" sz="2400" dirty="0" err="1" smtClean="0"/>
                  <a:t>link</a:t>
                </a:r>
                <a:r>
                  <a:rPr lang="fr-FR" sz="2400" dirty="0" smtClean="0"/>
                  <a:t> </a:t>
                </a:r>
                <a:r>
                  <a:rPr lang="fr-FR" sz="2400" dirty="0" err="1" smtClean="0"/>
                  <a:t>between</a:t>
                </a:r>
                <a:r>
                  <a:rPr lang="fr-FR" sz="2400" dirty="0" smtClean="0"/>
                  <a:t> convolution and </a:t>
                </a:r>
                <a:r>
                  <a:rPr lang="fr-FR" sz="2400" dirty="0" err="1" smtClean="0"/>
                  <a:t>crosscorrelation</a:t>
                </a:r>
                <a:r>
                  <a:rPr lang="fr-FR" sz="2400" dirty="0" smtClean="0"/>
                  <a:t> </a:t>
                </a:r>
                <a:r>
                  <a:rPr lang="fr-FR" sz="2400" dirty="0" err="1" smtClean="0"/>
                  <a:t>operations</a:t>
                </a:r>
                <a:r>
                  <a:rPr lang="fr-FR" sz="2400" dirty="0" smtClean="0"/>
                  <a:t>.</a:t>
                </a:r>
                <a:endParaRPr lang="fr-FR" sz="2400" dirty="0"/>
              </a:p>
            </p:txBody>
          </p:sp>
        </mc:Choice>
        <mc:Fallback xmlns="">
          <p:sp>
            <p:nvSpPr>
              <p:cNvPr id="2" name="ZoneTexte 1"/>
              <p:cNvSpPr txBox="1">
                <a:spLocks noRot="1" noChangeAspect="1" noMove="1" noResize="1" noEditPoints="1" noAdjustHandles="1" noChangeArrowheads="1" noChangeShapeType="1" noTextEdit="1"/>
              </p:cNvSpPr>
              <p:nvPr/>
            </p:nvSpPr>
            <p:spPr>
              <a:xfrm>
                <a:off x="539552" y="476672"/>
                <a:ext cx="7920880" cy="4524315"/>
              </a:xfrm>
              <a:prstGeom prst="rect">
                <a:avLst/>
              </a:prstGeom>
              <a:blipFill rotWithShape="1">
                <a:blip r:embed="rId2"/>
                <a:stretch>
                  <a:fillRect l="-1232" t="-1078" r="-154" b="-2156"/>
                </a:stretch>
              </a:blipFill>
            </p:spPr>
            <p:txBody>
              <a:bodyPr/>
              <a:lstStyle/>
              <a:p>
                <a:r>
                  <a:rPr lang="fr-FR">
                    <a:noFill/>
                  </a:rPr>
                  <a:t> </a:t>
                </a:r>
              </a:p>
            </p:txBody>
          </p:sp>
        </mc:Fallback>
      </mc:AlternateContent>
    </p:spTree>
    <p:extLst>
      <p:ext uri="{BB962C8B-B14F-4D97-AF65-F5344CB8AC3E}">
        <p14:creationId xmlns:p14="http://schemas.microsoft.com/office/powerpoint/2010/main" val="3861091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ZoneTexte 170"/>
          <p:cNvSpPr txBox="1"/>
          <p:nvPr/>
        </p:nvSpPr>
        <p:spPr>
          <a:xfrm>
            <a:off x="1259632" y="908720"/>
            <a:ext cx="184731" cy="369332"/>
          </a:xfrm>
          <a:prstGeom prst="rect">
            <a:avLst/>
          </a:prstGeom>
          <a:noFill/>
        </p:spPr>
        <p:txBody>
          <a:bodyPr wrap="none" rtlCol="0">
            <a:spAutoFit/>
          </a:bodyPr>
          <a:lstStyle/>
          <a:p>
            <a:endParaRPr lang="fr-FR" dirty="0"/>
          </a:p>
        </p:txBody>
      </p:sp>
      <p:sp>
        <p:nvSpPr>
          <p:cNvPr id="2" name="ZoneTexte 1"/>
          <p:cNvSpPr txBox="1"/>
          <p:nvPr/>
        </p:nvSpPr>
        <p:spPr>
          <a:xfrm>
            <a:off x="336982" y="7775"/>
            <a:ext cx="8411481" cy="5632311"/>
          </a:xfrm>
          <a:prstGeom prst="rect">
            <a:avLst/>
          </a:prstGeom>
          <a:noFill/>
        </p:spPr>
        <p:txBody>
          <a:bodyPr wrap="square" rtlCol="0">
            <a:spAutoFit/>
          </a:bodyPr>
          <a:lstStyle/>
          <a:p>
            <a:r>
              <a:rPr lang="fr-FR" b="1" dirty="0" err="1" smtClean="0"/>
              <a:t>Linear</a:t>
            </a:r>
            <a:r>
              <a:rPr lang="fr-FR" b="1" dirty="0" smtClean="0"/>
              <a:t> </a:t>
            </a:r>
            <a:r>
              <a:rPr lang="fr-FR" b="1" dirty="0" err="1" smtClean="0"/>
              <a:t>systems</a:t>
            </a:r>
            <a:r>
              <a:rPr lang="fr-FR" dirty="0" smtClean="0"/>
              <a:t>: </a:t>
            </a:r>
            <a:r>
              <a:rPr lang="fr-FR" dirty="0" err="1" smtClean="0"/>
              <a:t>they</a:t>
            </a:r>
            <a:r>
              <a:rPr lang="fr-FR" dirty="0" smtClean="0"/>
              <a:t> </a:t>
            </a:r>
            <a:r>
              <a:rPr lang="fr-FR" dirty="0" err="1" smtClean="0"/>
              <a:t>obey</a:t>
            </a:r>
            <a:r>
              <a:rPr lang="fr-FR" dirty="0" smtClean="0"/>
              <a:t> to the superposition </a:t>
            </a:r>
            <a:r>
              <a:rPr lang="fr-FR" dirty="0" err="1" smtClean="0"/>
              <a:t>theorem</a:t>
            </a:r>
            <a:r>
              <a:rPr lang="fr-FR" dirty="0" smtClean="0"/>
              <a:t>: </a:t>
            </a:r>
          </a:p>
          <a:p>
            <a:r>
              <a:rPr lang="fr-FR" dirty="0" smtClean="0"/>
              <a:t>If e</a:t>
            </a:r>
            <a:r>
              <a:rPr lang="fr-FR" baseline="-25000" dirty="0" smtClean="0"/>
              <a:t>1</a:t>
            </a:r>
            <a:r>
              <a:rPr lang="fr-FR" dirty="0" smtClean="0"/>
              <a:t>(t) and e</a:t>
            </a:r>
            <a:r>
              <a:rPr lang="fr-FR" baseline="-25000" dirty="0" smtClean="0"/>
              <a:t>2</a:t>
            </a:r>
            <a:r>
              <a:rPr lang="fr-FR" dirty="0" smtClean="0"/>
              <a:t>(t) are 2 </a:t>
            </a:r>
            <a:r>
              <a:rPr lang="fr-FR" dirty="0" err="1" smtClean="0"/>
              <a:t>independant</a:t>
            </a:r>
            <a:r>
              <a:rPr lang="fr-FR" dirty="0" smtClean="0"/>
              <a:t> </a:t>
            </a:r>
            <a:r>
              <a:rPr lang="fr-FR" dirty="0" err="1" smtClean="0"/>
              <a:t>signals</a:t>
            </a:r>
            <a:r>
              <a:rPr lang="fr-FR" dirty="0" smtClean="0"/>
              <a:t> </a:t>
            </a:r>
            <a:r>
              <a:rPr lang="fr-FR" dirty="0" err="1" smtClean="0"/>
              <a:t>whose</a:t>
            </a:r>
            <a:r>
              <a:rPr lang="fr-FR" dirty="0" smtClean="0"/>
              <a:t> </a:t>
            </a:r>
            <a:r>
              <a:rPr lang="fr-FR" dirty="0" err="1" smtClean="0"/>
              <a:t>answers</a:t>
            </a:r>
            <a:r>
              <a:rPr lang="fr-FR" dirty="0" smtClean="0"/>
              <a:t> </a:t>
            </a:r>
            <a:r>
              <a:rPr lang="fr-FR" dirty="0" err="1" smtClean="0"/>
              <a:t>through</a:t>
            </a:r>
            <a:r>
              <a:rPr lang="fr-FR" dirty="0" smtClean="0"/>
              <a:t> the system are </a:t>
            </a:r>
            <a:r>
              <a:rPr lang="fr-FR" dirty="0" err="1" smtClean="0"/>
              <a:t>respectively</a:t>
            </a:r>
            <a:r>
              <a:rPr lang="fr-FR" dirty="0" smtClean="0"/>
              <a:t> s</a:t>
            </a:r>
            <a:r>
              <a:rPr lang="fr-FR" baseline="-25000" dirty="0" smtClean="0"/>
              <a:t>1</a:t>
            </a:r>
            <a:r>
              <a:rPr lang="fr-FR" dirty="0" smtClean="0"/>
              <a:t>(t) and s</a:t>
            </a:r>
            <a:r>
              <a:rPr lang="fr-FR" baseline="-25000" dirty="0" smtClean="0"/>
              <a:t>2</a:t>
            </a:r>
            <a:r>
              <a:rPr lang="fr-FR" dirty="0" smtClean="0"/>
              <a:t>(t), </a:t>
            </a:r>
            <a:r>
              <a:rPr lang="fr-FR" dirty="0" err="1" smtClean="0"/>
              <a:t>any</a:t>
            </a:r>
            <a:r>
              <a:rPr lang="fr-FR" dirty="0" smtClean="0"/>
              <a:t> </a:t>
            </a:r>
            <a:r>
              <a:rPr lang="fr-FR" dirty="0" err="1" smtClean="0"/>
              <a:t>linear</a:t>
            </a:r>
            <a:r>
              <a:rPr lang="fr-FR" dirty="0" smtClean="0"/>
              <a:t> </a:t>
            </a:r>
            <a:r>
              <a:rPr lang="fr-FR" dirty="0" err="1" smtClean="0"/>
              <a:t>combination</a:t>
            </a:r>
            <a:r>
              <a:rPr lang="fr-FR" dirty="0" smtClean="0"/>
              <a:t> </a:t>
            </a:r>
            <a:r>
              <a:rPr lang="fr-FR" dirty="0" smtClean="0">
                <a:latin typeface="Symbol" panose="05050102010706020507" pitchFamily="18" charset="2"/>
              </a:rPr>
              <a:t>a</a:t>
            </a:r>
            <a:r>
              <a:rPr lang="fr-FR" dirty="0" smtClean="0"/>
              <a:t> e</a:t>
            </a:r>
            <a:r>
              <a:rPr lang="fr-FR" baseline="-25000" dirty="0" smtClean="0"/>
              <a:t>1</a:t>
            </a:r>
            <a:r>
              <a:rPr lang="fr-FR" dirty="0" smtClean="0"/>
              <a:t>(t) + </a:t>
            </a:r>
            <a:r>
              <a:rPr lang="fr-FR" dirty="0" smtClean="0">
                <a:latin typeface="Symbol" panose="05050102010706020507" pitchFamily="18" charset="2"/>
              </a:rPr>
              <a:t>b</a:t>
            </a:r>
            <a:r>
              <a:rPr lang="fr-FR" dirty="0" smtClean="0"/>
              <a:t> e</a:t>
            </a:r>
            <a:r>
              <a:rPr lang="fr-FR" baseline="-25000" dirty="0" smtClean="0"/>
              <a:t>2</a:t>
            </a:r>
            <a:r>
              <a:rPr lang="fr-FR" dirty="0" smtClean="0"/>
              <a:t>(t) </a:t>
            </a:r>
            <a:r>
              <a:rPr lang="fr-FR" dirty="0" err="1" smtClean="0"/>
              <a:t>will</a:t>
            </a:r>
            <a:r>
              <a:rPr lang="fr-FR" dirty="0" smtClean="0"/>
              <a:t> </a:t>
            </a:r>
            <a:r>
              <a:rPr lang="fr-FR" dirty="0" err="1" smtClean="0"/>
              <a:t>give</a:t>
            </a:r>
            <a:r>
              <a:rPr lang="fr-FR" dirty="0" smtClean="0"/>
              <a:t> the </a:t>
            </a:r>
            <a:r>
              <a:rPr lang="fr-FR" dirty="0" err="1" smtClean="0"/>
              <a:t>answer</a:t>
            </a:r>
            <a:r>
              <a:rPr lang="fr-FR" dirty="0" smtClean="0"/>
              <a:t>: </a:t>
            </a:r>
            <a:r>
              <a:rPr lang="fr-FR" dirty="0" smtClean="0">
                <a:latin typeface="Symbol" panose="05050102010706020507" pitchFamily="18" charset="2"/>
              </a:rPr>
              <a:t>a</a:t>
            </a:r>
            <a:r>
              <a:rPr lang="fr-FR" dirty="0" smtClean="0"/>
              <a:t> s</a:t>
            </a:r>
            <a:r>
              <a:rPr lang="fr-FR" baseline="-25000" dirty="0" smtClean="0"/>
              <a:t>1</a:t>
            </a:r>
            <a:r>
              <a:rPr lang="fr-FR" dirty="0" smtClean="0"/>
              <a:t>(t) + </a:t>
            </a:r>
            <a:r>
              <a:rPr lang="fr-FR" dirty="0" smtClean="0">
                <a:latin typeface="Symbol" panose="05050102010706020507" pitchFamily="18" charset="2"/>
              </a:rPr>
              <a:t>b</a:t>
            </a:r>
            <a:r>
              <a:rPr lang="fr-FR" dirty="0" smtClean="0"/>
              <a:t> e</a:t>
            </a:r>
            <a:r>
              <a:rPr lang="fr-FR" baseline="-25000" dirty="0" smtClean="0"/>
              <a:t>2</a:t>
            </a:r>
            <a:r>
              <a:rPr lang="fr-FR" dirty="0" smtClean="0"/>
              <a:t>(t) </a:t>
            </a:r>
          </a:p>
          <a:p>
            <a:endParaRPr lang="fr-FR" dirty="0"/>
          </a:p>
          <a:p>
            <a:r>
              <a:rPr lang="fr-FR" b="1" dirty="0" smtClean="0"/>
              <a:t>Stable </a:t>
            </a:r>
            <a:r>
              <a:rPr lang="fr-FR" b="1" dirty="0" err="1" smtClean="0"/>
              <a:t>systems</a:t>
            </a:r>
            <a:r>
              <a:rPr lang="fr-FR" dirty="0" smtClean="0"/>
              <a:t>: If the system </a:t>
            </a:r>
            <a:r>
              <a:rPr lang="fr-FR" dirty="0" err="1" smtClean="0"/>
              <a:t>is</a:t>
            </a:r>
            <a:r>
              <a:rPr lang="fr-FR" dirty="0" smtClean="0"/>
              <a:t> </a:t>
            </a:r>
            <a:r>
              <a:rPr lang="fr-FR" dirty="0" err="1" smtClean="0"/>
              <a:t>such</a:t>
            </a:r>
            <a:r>
              <a:rPr lang="fr-FR" dirty="0" smtClean="0"/>
              <a:t> </a:t>
            </a:r>
            <a:r>
              <a:rPr lang="fr-FR" dirty="0" err="1" smtClean="0"/>
              <a:t>that</a:t>
            </a:r>
            <a:r>
              <a:rPr lang="fr-FR" dirty="0" smtClean="0"/>
              <a:t> for e(t) = Dirac impulse </a:t>
            </a:r>
            <a:r>
              <a:rPr lang="fr-FR" dirty="0" smtClean="0">
                <a:latin typeface="Symbol" panose="05050102010706020507" pitchFamily="18" charset="2"/>
              </a:rPr>
              <a:t>d</a:t>
            </a:r>
            <a:r>
              <a:rPr lang="fr-FR" dirty="0" smtClean="0"/>
              <a:t>(t), </a:t>
            </a:r>
            <a:r>
              <a:rPr lang="fr-FR" dirty="0" err="1" smtClean="0"/>
              <a:t>its</a:t>
            </a:r>
            <a:r>
              <a:rPr lang="fr-FR" dirty="0" smtClean="0"/>
              <a:t> </a:t>
            </a:r>
            <a:r>
              <a:rPr lang="fr-FR" dirty="0" err="1" smtClean="0"/>
              <a:t>answer</a:t>
            </a:r>
            <a:r>
              <a:rPr lang="fr-FR" dirty="0" smtClean="0"/>
              <a:t> </a:t>
            </a:r>
            <a:r>
              <a:rPr lang="fr-FR" dirty="0" err="1" smtClean="0"/>
              <a:t>remains</a:t>
            </a:r>
            <a:r>
              <a:rPr lang="fr-FR" dirty="0" smtClean="0"/>
              <a:t> </a:t>
            </a:r>
            <a:r>
              <a:rPr lang="fr-FR" dirty="0" err="1" smtClean="0"/>
              <a:t>inside</a:t>
            </a:r>
            <a:r>
              <a:rPr lang="fr-FR" dirty="0" smtClean="0"/>
              <a:t> a </a:t>
            </a:r>
            <a:r>
              <a:rPr lang="fr-FR" dirty="0" err="1" smtClean="0"/>
              <a:t>fixed</a:t>
            </a:r>
            <a:r>
              <a:rPr lang="fr-FR" dirty="0" smtClean="0"/>
              <a:t> </a:t>
            </a:r>
            <a:r>
              <a:rPr lang="fr-FR" dirty="0" err="1" smtClean="0"/>
              <a:t>interval</a:t>
            </a:r>
            <a:r>
              <a:rPr lang="fr-FR" dirty="0" smtClean="0"/>
              <a:t> [ - A, + A], </a:t>
            </a:r>
            <a:r>
              <a:rPr lang="fr-FR" dirty="0" err="1" smtClean="0"/>
              <a:t>with</a:t>
            </a:r>
            <a:r>
              <a:rPr lang="fr-FR" dirty="0" smtClean="0"/>
              <a:t> A </a:t>
            </a:r>
            <a:r>
              <a:rPr lang="fr-FR" dirty="0" err="1" smtClean="0"/>
              <a:t>a</a:t>
            </a:r>
            <a:r>
              <a:rPr lang="fr-FR" dirty="0" smtClean="0"/>
              <a:t> real </a:t>
            </a:r>
            <a:r>
              <a:rPr lang="fr-FR" dirty="0" err="1" smtClean="0"/>
              <a:t>finite</a:t>
            </a:r>
            <a:r>
              <a:rPr lang="fr-FR" dirty="0" smtClean="0"/>
              <a:t> </a:t>
            </a:r>
            <a:r>
              <a:rPr lang="fr-FR" dirty="0" err="1" smtClean="0"/>
              <a:t>number</a:t>
            </a:r>
            <a:r>
              <a:rPr lang="fr-FR" dirty="0" smtClean="0"/>
              <a:t>, the system </a:t>
            </a:r>
            <a:r>
              <a:rPr lang="fr-FR" dirty="0" err="1" smtClean="0"/>
              <a:t>is</a:t>
            </a:r>
            <a:r>
              <a:rPr lang="fr-FR" dirty="0" smtClean="0"/>
              <a:t> </a:t>
            </a:r>
            <a:r>
              <a:rPr lang="fr-FR" dirty="0" err="1" smtClean="0"/>
              <a:t>called</a:t>
            </a:r>
            <a:r>
              <a:rPr lang="fr-FR" dirty="0" smtClean="0"/>
              <a:t> stable in the large </a:t>
            </a:r>
            <a:r>
              <a:rPr lang="fr-FR" dirty="0" err="1" smtClean="0"/>
              <a:t>sense</a:t>
            </a:r>
            <a:r>
              <a:rPr lang="fr-FR" dirty="0" smtClean="0"/>
              <a:t>. In addition, if the </a:t>
            </a:r>
            <a:r>
              <a:rPr lang="fr-FR" dirty="0" err="1" smtClean="0"/>
              <a:t>answer</a:t>
            </a:r>
            <a:r>
              <a:rPr lang="fr-FR" dirty="0" smtClean="0"/>
              <a:t> tends to </a:t>
            </a:r>
            <a:r>
              <a:rPr lang="fr-FR" dirty="0" err="1" smtClean="0"/>
              <a:t>zero</a:t>
            </a:r>
            <a:r>
              <a:rPr lang="fr-FR" dirty="0" smtClean="0"/>
              <a:t> </a:t>
            </a:r>
            <a:r>
              <a:rPr lang="fr-FR" dirty="0" err="1" smtClean="0"/>
              <a:t>when</a:t>
            </a:r>
            <a:r>
              <a:rPr lang="fr-FR" dirty="0" smtClean="0"/>
              <a:t> the time t tends to </a:t>
            </a:r>
            <a:r>
              <a:rPr lang="fr-FR" dirty="0" err="1" smtClean="0"/>
              <a:t>infinity</a:t>
            </a:r>
            <a:r>
              <a:rPr lang="fr-FR" dirty="0" smtClean="0"/>
              <a:t>, the system </a:t>
            </a:r>
            <a:r>
              <a:rPr lang="fr-FR" dirty="0" err="1" smtClean="0"/>
              <a:t>is</a:t>
            </a:r>
            <a:r>
              <a:rPr lang="fr-FR" dirty="0" smtClean="0"/>
              <a:t> </a:t>
            </a:r>
            <a:r>
              <a:rPr lang="fr-FR" dirty="0" err="1" smtClean="0"/>
              <a:t>called</a:t>
            </a:r>
            <a:r>
              <a:rPr lang="fr-FR" dirty="0" smtClean="0"/>
              <a:t> stable in the strict </a:t>
            </a:r>
            <a:r>
              <a:rPr lang="fr-FR" dirty="0" err="1" smtClean="0"/>
              <a:t>sense</a:t>
            </a:r>
            <a:r>
              <a:rPr lang="fr-FR" dirty="0" smtClean="0"/>
              <a:t>.</a:t>
            </a:r>
          </a:p>
          <a:p>
            <a:endParaRPr lang="fr-FR" dirty="0"/>
          </a:p>
          <a:p>
            <a:r>
              <a:rPr lang="fr-FR" b="1" dirty="0" err="1" smtClean="0"/>
              <a:t>Stationnary</a:t>
            </a:r>
            <a:r>
              <a:rPr lang="fr-FR" b="1" dirty="0" smtClean="0"/>
              <a:t> </a:t>
            </a:r>
            <a:r>
              <a:rPr lang="fr-FR" b="1" dirty="0" err="1" smtClean="0"/>
              <a:t>systems</a:t>
            </a:r>
            <a:r>
              <a:rPr lang="fr-FR" dirty="0" smtClean="0"/>
              <a:t>:  s(t) </a:t>
            </a:r>
            <a:r>
              <a:rPr lang="fr-FR" dirty="0" err="1" smtClean="0"/>
              <a:t>being</a:t>
            </a:r>
            <a:r>
              <a:rPr lang="fr-FR" dirty="0" smtClean="0"/>
              <a:t> the </a:t>
            </a:r>
            <a:r>
              <a:rPr lang="fr-FR" dirty="0" err="1" smtClean="0"/>
              <a:t>answer</a:t>
            </a:r>
            <a:r>
              <a:rPr lang="fr-FR" dirty="0" smtClean="0"/>
              <a:t> of </a:t>
            </a:r>
            <a:r>
              <a:rPr lang="fr-FR" dirty="0" err="1" smtClean="0"/>
              <a:t>any</a:t>
            </a:r>
            <a:r>
              <a:rPr lang="fr-FR" dirty="0" smtClean="0"/>
              <a:t> input signal e(t) </a:t>
            </a:r>
            <a:r>
              <a:rPr lang="fr-FR" dirty="0" err="1" smtClean="0"/>
              <a:t>applied</a:t>
            </a:r>
            <a:r>
              <a:rPr lang="fr-FR" dirty="0" smtClean="0"/>
              <a:t> to the system, and </a:t>
            </a:r>
            <a:r>
              <a:rPr lang="fr-FR" dirty="0" smtClean="0">
                <a:latin typeface="Symbol" panose="05050102010706020507" pitchFamily="18" charset="2"/>
              </a:rPr>
              <a:t>t </a:t>
            </a:r>
            <a:r>
              <a:rPr lang="fr-FR" dirty="0" err="1" smtClean="0"/>
              <a:t>being</a:t>
            </a:r>
            <a:r>
              <a:rPr lang="fr-FR" dirty="0" smtClean="0"/>
              <a:t> </a:t>
            </a:r>
            <a:r>
              <a:rPr lang="fr-FR" dirty="0" err="1" smtClean="0"/>
              <a:t>any</a:t>
            </a:r>
            <a:r>
              <a:rPr lang="fr-FR" dirty="0" smtClean="0"/>
              <a:t> real </a:t>
            </a:r>
            <a:r>
              <a:rPr lang="fr-FR" dirty="0" err="1" smtClean="0"/>
              <a:t>delay</a:t>
            </a:r>
            <a:r>
              <a:rPr lang="fr-FR" dirty="0" smtClean="0"/>
              <a:t> </a:t>
            </a:r>
            <a:r>
              <a:rPr lang="fr-FR" dirty="0" err="1" smtClean="0"/>
              <a:t>parameter</a:t>
            </a:r>
            <a:r>
              <a:rPr lang="fr-FR" dirty="0" smtClean="0"/>
              <a:t>, if s(t – </a:t>
            </a:r>
            <a:r>
              <a:rPr lang="fr-FR" dirty="0" smtClean="0">
                <a:latin typeface="Symbol" panose="05050102010706020507" pitchFamily="18" charset="2"/>
              </a:rPr>
              <a:t>t</a:t>
            </a:r>
            <a:r>
              <a:rPr lang="fr-FR" dirty="0" smtClean="0"/>
              <a:t>) </a:t>
            </a:r>
            <a:r>
              <a:rPr lang="fr-FR" dirty="0" err="1" smtClean="0"/>
              <a:t>is</a:t>
            </a:r>
            <a:r>
              <a:rPr lang="fr-FR" dirty="0" smtClean="0"/>
              <a:t> the </a:t>
            </a:r>
            <a:r>
              <a:rPr lang="fr-FR" dirty="0" err="1" smtClean="0"/>
              <a:t>answer</a:t>
            </a:r>
            <a:r>
              <a:rPr lang="fr-FR" dirty="0" smtClean="0"/>
              <a:t> for the input e(t – </a:t>
            </a:r>
            <a:r>
              <a:rPr lang="fr-FR" dirty="0" smtClean="0">
                <a:latin typeface="Symbol" panose="05050102010706020507" pitchFamily="18" charset="2"/>
              </a:rPr>
              <a:t>t</a:t>
            </a:r>
            <a:r>
              <a:rPr lang="fr-FR" dirty="0" smtClean="0"/>
              <a:t>), </a:t>
            </a:r>
            <a:r>
              <a:rPr lang="fr-FR" dirty="0" err="1" smtClean="0"/>
              <a:t>then</a:t>
            </a:r>
            <a:r>
              <a:rPr lang="fr-FR" dirty="0" smtClean="0"/>
              <a:t> the system </a:t>
            </a:r>
            <a:r>
              <a:rPr lang="fr-FR" dirty="0" err="1" smtClean="0"/>
              <a:t>is</a:t>
            </a:r>
            <a:r>
              <a:rPr lang="fr-FR" dirty="0" smtClean="0"/>
              <a:t> </a:t>
            </a:r>
            <a:r>
              <a:rPr lang="fr-FR" dirty="0" err="1" smtClean="0"/>
              <a:t>called</a:t>
            </a:r>
            <a:r>
              <a:rPr lang="fr-FR" dirty="0" smtClean="0"/>
              <a:t> </a:t>
            </a:r>
            <a:r>
              <a:rPr lang="fr-FR" dirty="0" err="1" smtClean="0"/>
              <a:t>stationnary</a:t>
            </a:r>
            <a:r>
              <a:rPr lang="fr-FR" dirty="0" smtClean="0"/>
              <a:t>.</a:t>
            </a:r>
          </a:p>
          <a:p>
            <a:endParaRPr lang="fr-FR" dirty="0"/>
          </a:p>
          <a:p>
            <a:r>
              <a:rPr lang="fr-FR" b="1" dirty="0" smtClean="0"/>
              <a:t>Causal </a:t>
            </a:r>
            <a:r>
              <a:rPr lang="fr-FR" b="1" dirty="0" err="1" smtClean="0"/>
              <a:t>systems</a:t>
            </a:r>
            <a:r>
              <a:rPr lang="fr-FR" b="1" dirty="0" smtClean="0"/>
              <a:t>:  </a:t>
            </a:r>
            <a:r>
              <a:rPr lang="fr-FR" dirty="0" smtClean="0"/>
              <a:t>If s( t &lt; 0 ) </a:t>
            </a:r>
            <a:r>
              <a:rPr lang="fr-FR" dirty="0" err="1" smtClean="0"/>
              <a:t>remains</a:t>
            </a:r>
            <a:r>
              <a:rPr lang="fr-FR" dirty="0" smtClean="0"/>
              <a:t> </a:t>
            </a:r>
            <a:r>
              <a:rPr lang="fr-FR" dirty="0" err="1" smtClean="0"/>
              <a:t>zero</a:t>
            </a:r>
            <a:r>
              <a:rPr lang="fr-FR" dirty="0" smtClean="0"/>
              <a:t> for </a:t>
            </a:r>
            <a:r>
              <a:rPr lang="fr-FR" dirty="0" err="1" smtClean="0"/>
              <a:t>any</a:t>
            </a:r>
            <a:r>
              <a:rPr lang="fr-FR" dirty="0" smtClean="0"/>
              <a:t> input signal e(t) </a:t>
            </a:r>
            <a:r>
              <a:rPr lang="fr-FR" dirty="0" err="1" smtClean="0"/>
              <a:t>with</a:t>
            </a:r>
            <a:r>
              <a:rPr lang="fr-FR" dirty="0" smtClean="0"/>
              <a:t> e( t &lt; 0 ) = 0, </a:t>
            </a:r>
            <a:r>
              <a:rPr lang="fr-FR" dirty="0" err="1" smtClean="0"/>
              <a:t>it</a:t>
            </a:r>
            <a:r>
              <a:rPr lang="fr-FR" dirty="0" smtClean="0"/>
              <a:t> </a:t>
            </a:r>
            <a:r>
              <a:rPr lang="fr-FR" dirty="0" err="1" smtClean="0"/>
              <a:t>is</a:t>
            </a:r>
            <a:r>
              <a:rPr lang="fr-FR" dirty="0" smtClean="0"/>
              <a:t> </a:t>
            </a:r>
            <a:r>
              <a:rPr lang="fr-FR" dirty="0" err="1" smtClean="0"/>
              <a:t>clear</a:t>
            </a:r>
            <a:r>
              <a:rPr lang="fr-FR" dirty="0" smtClean="0"/>
              <a:t> </a:t>
            </a:r>
            <a:r>
              <a:rPr lang="fr-FR" dirty="0" err="1" smtClean="0"/>
              <a:t>that</a:t>
            </a:r>
            <a:r>
              <a:rPr lang="fr-FR" dirty="0" smtClean="0"/>
              <a:t> the </a:t>
            </a:r>
            <a:r>
              <a:rPr lang="fr-FR" dirty="0" err="1" smtClean="0"/>
              <a:t>effect</a:t>
            </a:r>
            <a:r>
              <a:rPr lang="fr-FR" dirty="0" smtClean="0"/>
              <a:t> </a:t>
            </a:r>
            <a:r>
              <a:rPr lang="fr-FR" dirty="0" err="1" smtClean="0"/>
              <a:t>cannot</a:t>
            </a:r>
            <a:r>
              <a:rPr lang="fr-FR" dirty="0" smtClean="0"/>
              <a:t> come </a:t>
            </a:r>
            <a:r>
              <a:rPr lang="fr-FR" dirty="0" err="1" smtClean="0"/>
              <a:t>before</a:t>
            </a:r>
            <a:r>
              <a:rPr lang="fr-FR" dirty="0" smtClean="0"/>
              <a:t> the cause, the system </a:t>
            </a:r>
            <a:r>
              <a:rPr lang="fr-FR" dirty="0" err="1" smtClean="0"/>
              <a:t>is</a:t>
            </a:r>
            <a:r>
              <a:rPr lang="fr-FR" dirty="0" smtClean="0"/>
              <a:t> </a:t>
            </a:r>
            <a:r>
              <a:rPr lang="fr-FR" dirty="0" err="1" smtClean="0"/>
              <a:t>then</a:t>
            </a:r>
            <a:r>
              <a:rPr lang="fr-FR" dirty="0" smtClean="0"/>
              <a:t> </a:t>
            </a:r>
            <a:r>
              <a:rPr lang="fr-FR" dirty="0" err="1" smtClean="0"/>
              <a:t>called</a:t>
            </a:r>
            <a:r>
              <a:rPr lang="fr-FR" dirty="0" smtClean="0"/>
              <a:t> causal.</a:t>
            </a:r>
          </a:p>
          <a:p>
            <a:endParaRPr lang="fr-FR" dirty="0"/>
          </a:p>
          <a:p>
            <a:r>
              <a:rPr lang="fr-FR" b="1" dirty="0" err="1" smtClean="0"/>
              <a:t>Dynamical</a:t>
            </a:r>
            <a:r>
              <a:rPr lang="fr-FR" b="1" dirty="0" smtClean="0"/>
              <a:t> </a:t>
            </a:r>
            <a:r>
              <a:rPr lang="fr-FR" b="1" dirty="0" err="1" smtClean="0"/>
              <a:t>systems</a:t>
            </a:r>
            <a:r>
              <a:rPr lang="fr-FR" b="1" dirty="0" smtClean="0"/>
              <a:t>: </a:t>
            </a:r>
            <a:r>
              <a:rPr lang="fr-FR" dirty="0" smtClean="0"/>
              <a:t>A system </a:t>
            </a:r>
            <a:r>
              <a:rPr lang="fr-FR" dirty="0" err="1" smtClean="0"/>
              <a:t>is</a:t>
            </a:r>
            <a:r>
              <a:rPr lang="fr-FR" dirty="0" smtClean="0"/>
              <a:t> </a:t>
            </a:r>
            <a:r>
              <a:rPr lang="fr-FR" dirty="0" err="1" smtClean="0"/>
              <a:t>called</a:t>
            </a:r>
            <a:r>
              <a:rPr lang="fr-FR" dirty="0" smtClean="0"/>
              <a:t> </a:t>
            </a:r>
            <a:r>
              <a:rPr lang="fr-FR" dirty="0" err="1" smtClean="0"/>
              <a:t>instantaneous</a:t>
            </a:r>
            <a:r>
              <a:rPr lang="fr-FR" dirty="0" smtClean="0"/>
              <a:t> if the </a:t>
            </a:r>
            <a:r>
              <a:rPr lang="fr-FR" dirty="0" err="1" smtClean="0"/>
              <a:t>answer</a:t>
            </a:r>
            <a:r>
              <a:rPr lang="fr-FR" dirty="0" smtClean="0"/>
              <a:t> s(t) to </a:t>
            </a:r>
            <a:r>
              <a:rPr lang="fr-FR" dirty="0" err="1" smtClean="0"/>
              <a:t>any</a:t>
            </a:r>
            <a:r>
              <a:rPr lang="fr-FR" dirty="0" smtClean="0"/>
              <a:t> input e(t) </a:t>
            </a:r>
            <a:r>
              <a:rPr lang="fr-FR" dirty="0" err="1" smtClean="0"/>
              <a:t>only</a:t>
            </a:r>
            <a:r>
              <a:rPr lang="fr-FR" dirty="0" smtClean="0"/>
              <a:t> </a:t>
            </a:r>
            <a:r>
              <a:rPr lang="fr-FR" dirty="0" err="1" smtClean="0"/>
              <a:t>depends</a:t>
            </a:r>
            <a:r>
              <a:rPr lang="fr-FR" dirty="0" smtClean="0"/>
              <a:t> on e(t) (and </a:t>
            </a:r>
            <a:r>
              <a:rPr lang="fr-FR" dirty="0" err="1" smtClean="0"/>
              <a:t>its</a:t>
            </a:r>
            <a:r>
              <a:rPr lang="fr-FR" dirty="0" smtClean="0"/>
              <a:t> </a:t>
            </a:r>
            <a:r>
              <a:rPr lang="fr-FR" dirty="0" err="1" smtClean="0"/>
              <a:t>derivatives</a:t>
            </a:r>
            <a:r>
              <a:rPr lang="fr-FR" dirty="0" smtClean="0"/>
              <a:t>) at the </a:t>
            </a:r>
            <a:r>
              <a:rPr lang="fr-FR" dirty="0" err="1" smtClean="0"/>
              <a:t>same</a:t>
            </a:r>
            <a:r>
              <a:rPr lang="fr-FR" dirty="0" smtClean="0"/>
              <a:t> time. </a:t>
            </a:r>
            <a:r>
              <a:rPr lang="fr-FR" dirty="0" err="1" smtClean="0"/>
              <a:t>Otherwise</a:t>
            </a:r>
            <a:r>
              <a:rPr lang="fr-FR" dirty="0" smtClean="0"/>
              <a:t>, the system </a:t>
            </a:r>
            <a:r>
              <a:rPr lang="fr-FR" dirty="0" err="1" smtClean="0"/>
              <a:t>is</a:t>
            </a:r>
            <a:r>
              <a:rPr lang="fr-FR" dirty="0" smtClean="0"/>
              <a:t> </a:t>
            </a:r>
            <a:r>
              <a:rPr lang="fr-FR" dirty="0" err="1" smtClean="0"/>
              <a:t>called</a:t>
            </a:r>
            <a:r>
              <a:rPr lang="fr-FR" dirty="0" smtClean="0"/>
              <a:t> to </a:t>
            </a:r>
            <a:r>
              <a:rPr lang="fr-FR" dirty="0" err="1" smtClean="0"/>
              <a:t>be</a:t>
            </a:r>
            <a:r>
              <a:rPr lang="fr-FR" dirty="0" smtClean="0"/>
              <a:t> </a:t>
            </a:r>
            <a:r>
              <a:rPr lang="fr-FR" dirty="0" err="1" smtClean="0"/>
              <a:t>dynamical</a:t>
            </a:r>
            <a:r>
              <a:rPr lang="fr-FR" dirty="0" smtClean="0"/>
              <a:t>… For </a:t>
            </a:r>
            <a:r>
              <a:rPr lang="fr-FR" dirty="0" err="1" smtClean="0"/>
              <a:t>example</a:t>
            </a:r>
            <a:r>
              <a:rPr lang="fr-FR" dirty="0" smtClean="0"/>
              <a:t>, s(t) </a:t>
            </a:r>
            <a:r>
              <a:rPr lang="fr-FR" dirty="0" err="1" smtClean="0"/>
              <a:t>can</a:t>
            </a:r>
            <a:r>
              <a:rPr lang="fr-FR" dirty="0" smtClean="0"/>
              <a:t> </a:t>
            </a:r>
            <a:r>
              <a:rPr lang="fr-FR" dirty="0" err="1" smtClean="0"/>
              <a:t>depend</a:t>
            </a:r>
            <a:r>
              <a:rPr lang="fr-FR" dirty="0" smtClean="0"/>
              <a:t> on </a:t>
            </a:r>
            <a:r>
              <a:rPr lang="fr-FR" dirty="0" err="1" smtClean="0"/>
              <a:t>its</a:t>
            </a:r>
            <a:r>
              <a:rPr lang="fr-FR" dirty="0" smtClean="0"/>
              <a:t> </a:t>
            </a:r>
            <a:r>
              <a:rPr lang="fr-FR" dirty="0" err="1" smtClean="0"/>
              <a:t>own</a:t>
            </a:r>
            <a:r>
              <a:rPr lang="fr-FR" dirty="0" smtClean="0"/>
              <a:t> </a:t>
            </a:r>
            <a:r>
              <a:rPr lang="fr-FR" dirty="0" err="1" smtClean="0"/>
              <a:t>derivatives</a:t>
            </a:r>
            <a:r>
              <a:rPr lang="fr-FR" dirty="0" smtClean="0"/>
              <a:t>.</a:t>
            </a:r>
            <a:endParaRPr lang="fr-FR" dirty="0"/>
          </a:p>
        </p:txBody>
      </p:sp>
    </p:spTree>
    <p:extLst>
      <p:ext uri="{BB962C8B-B14F-4D97-AF65-F5344CB8AC3E}">
        <p14:creationId xmlns:p14="http://schemas.microsoft.com/office/powerpoint/2010/main" val="3003785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683568" y="404664"/>
            <a:ext cx="7848872" cy="923330"/>
          </a:xfrm>
          <a:prstGeom prst="rect">
            <a:avLst/>
          </a:prstGeom>
          <a:noFill/>
        </p:spPr>
        <p:txBody>
          <a:bodyPr wrap="square" rtlCol="0">
            <a:spAutoFit/>
          </a:bodyPr>
          <a:lstStyle/>
          <a:p>
            <a:r>
              <a:rPr lang="fr-FR" dirty="0" err="1" smtClean="0"/>
              <a:t>Exercise</a:t>
            </a:r>
            <a:r>
              <a:rPr lang="fr-FR" dirty="0" smtClean="0"/>
              <a:t>:  </a:t>
            </a:r>
          </a:p>
          <a:p>
            <a:endParaRPr lang="fr-FR" dirty="0"/>
          </a:p>
          <a:p>
            <a:r>
              <a:rPr lang="fr-FR" dirty="0" err="1" smtClean="0"/>
              <a:t>With</a:t>
            </a:r>
            <a:r>
              <a:rPr lang="fr-FR" dirty="0" smtClean="0"/>
              <a:t> the </a:t>
            </a:r>
            <a:r>
              <a:rPr lang="fr-FR" dirty="0" err="1" smtClean="0"/>
              <a:t>definition</a:t>
            </a:r>
            <a:r>
              <a:rPr lang="fr-FR" dirty="0" smtClean="0"/>
              <a:t> of </a:t>
            </a:r>
            <a:r>
              <a:rPr lang="fr-FR" dirty="0" err="1" smtClean="0"/>
              <a:t>crosscorrelation</a:t>
            </a:r>
            <a:r>
              <a:rPr lang="fr-FR" dirty="0" smtClean="0"/>
              <a:t> of x and y, </a:t>
            </a:r>
            <a:endParaRPr lang="fr-FR"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24" y="3429000"/>
            <a:ext cx="9144000" cy="1903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064" y="1988840"/>
            <a:ext cx="6642720" cy="1110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4"/>
          <p:cNvSpPr txBox="1"/>
          <p:nvPr/>
        </p:nvSpPr>
        <p:spPr>
          <a:xfrm>
            <a:off x="71424" y="5589240"/>
            <a:ext cx="9072576" cy="738664"/>
          </a:xfrm>
          <a:prstGeom prst="rect">
            <a:avLst/>
          </a:prstGeom>
          <a:noFill/>
        </p:spPr>
        <p:txBody>
          <a:bodyPr wrap="square" rtlCol="0">
            <a:spAutoFit/>
          </a:bodyPr>
          <a:lstStyle/>
          <a:p>
            <a:r>
              <a:rPr lang="fr-FR" sz="2400" dirty="0" err="1"/>
              <a:t>r</a:t>
            </a:r>
            <a:r>
              <a:rPr lang="fr-FR" sz="2400" baseline="-25000" dirty="0" err="1" smtClean="0"/>
              <a:t>xy</a:t>
            </a:r>
            <a:r>
              <a:rPr lang="fr-FR" sz="2400" dirty="0" smtClean="0"/>
              <a:t>(l) = { …, 0, 0, 10, -9, 19, 36, -14, 33, 0, 7, 13, -18, 16, -7,5, -3, 0, 0, …  }</a:t>
            </a:r>
          </a:p>
          <a:p>
            <a:r>
              <a:rPr lang="fr-FR" dirty="0" smtClean="0"/>
              <a:t>				    	</a:t>
            </a:r>
            <a:endParaRPr lang="fr-FR" dirty="0"/>
          </a:p>
        </p:txBody>
      </p:sp>
      <p:cxnSp>
        <p:nvCxnSpPr>
          <p:cNvPr id="7" name="Connecteur droit avec flèche 6"/>
          <p:cNvCxnSpPr/>
          <p:nvPr/>
        </p:nvCxnSpPr>
        <p:spPr>
          <a:xfrm flipV="1">
            <a:off x="5221758" y="5977472"/>
            <a:ext cx="0" cy="3231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8" name="Connecteur droit avec flèche 7"/>
          <p:cNvCxnSpPr/>
          <p:nvPr/>
        </p:nvCxnSpPr>
        <p:spPr>
          <a:xfrm flipV="1">
            <a:off x="5364088" y="4234021"/>
            <a:ext cx="0" cy="3231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9" name="Connecteur droit avec flèche 8"/>
          <p:cNvCxnSpPr/>
          <p:nvPr/>
        </p:nvCxnSpPr>
        <p:spPr>
          <a:xfrm flipV="1">
            <a:off x="5580112" y="5171077"/>
            <a:ext cx="0" cy="3231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0401727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179512" y="548677"/>
                <a:ext cx="8856984" cy="5987216"/>
              </a:xfrm>
              <a:prstGeom prst="rect">
                <a:avLst/>
              </a:prstGeom>
              <a:noFill/>
            </p:spPr>
            <p:txBody>
              <a:bodyPr wrap="square" rtlCol="0">
                <a:spAutoFit/>
              </a:bodyPr>
              <a:lstStyle/>
              <a:p>
                <a:r>
                  <a:rPr lang="fr-FR" sz="2400" dirty="0" smtClean="0"/>
                  <a:t>Let us </a:t>
                </a:r>
                <a:r>
                  <a:rPr lang="fr-FR" sz="2400" dirty="0" err="1" smtClean="0"/>
                  <a:t>take</a:t>
                </a:r>
                <a:r>
                  <a:rPr lang="fr-FR" sz="2400" dirty="0" smtClean="0"/>
                  <a:t> the </a:t>
                </a:r>
                <a:r>
                  <a:rPr lang="fr-FR" sz="2400" dirty="0" err="1" smtClean="0"/>
                  <a:t>linear</a:t>
                </a:r>
                <a:r>
                  <a:rPr lang="fr-FR" sz="2400" dirty="0" smtClean="0"/>
                  <a:t> </a:t>
                </a:r>
                <a:r>
                  <a:rPr lang="fr-FR" sz="2400" dirty="0" err="1" smtClean="0"/>
                  <a:t>combination</a:t>
                </a:r>
                <a:r>
                  <a:rPr lang="fr-FR" sz="2400" dirty="0"/>
                  <a:t> </a:t>
                </a:r>
                <a:r>
                  <a:rPr lang="fr-FR" sz="2400" dirty="0" smtClean="0"/>
                  <a:t>      a x(n) + b y (n – l),</a:t>
                </a:r>
              </a:p>
              <a:p>
                <a:endParaRPr lang="fr-FR" sz="2400" dirty="0" smtClean="0"/>
              </a:p>
              <a:p>
                <a:r>
                  <a:rPr lang="fr-FR" sz="2400" dirty="0" err="1" smtClean="0"/>
                  <a:t>where</a:t>
                </a:r>
                <a:r>
                  <a:rPr lang="fr-FR" sz="2400" dirty="0" smtClean="0"/>
                  <a:t> a and b are </a:t>
                </a:r>
                <a:r>
                  <a:rPr lang="fr-FR" sz="2400" dirty="0" err="1" smtClean="0"/>
                  <a:t>arbitrary</a:t>
                </a:r>
                <a:r>
                  <a:rPr lang="fr-FR" sz="2400" dirty="0" smtClean="0"/>
                  <a:t> real constants and l </a:t>
                </a:r>
                <a:r>
                  <a:rPr lang="fr-FR" sz="2400" dirty="0" err="1" smtClean="0"/>
                  <a:t>is</a:t>
                </a:r>
                <a:r>
                  <a:rPr lang="fr-FR" sz="2400" dirty="0" smtClean="0"/>
                  <a:t> </a:t>
                </a:r>
                <a:r>
                  <a:rPr lang="fr-FR" sz="2400" dirty="0" err="1" smtClean="0"/>
                  <a:t>some</a:t>
                </a:r>
                <a:r>
                  <a:rPr lang="fr-FR" sz="2400" dirty="0" smtClean="0"/>
                  <a:t> (</a:t>
                </a:r>
                <a:r>
                  <a:rPr lang="fr-FR" sz="2400" dirty="0" err="1" smtClean="0"/>
                  <a:t>integer</a:t>
                </a:r>
                <a:r>
                  <a:rPr lang="fr-FR" sz="2400" dirty="0" smtClean="0"/>
                  <a:t>) time shift.</a:t>
                </a:r>
              </a:p>
              <a:p>
                <a:endParaRPr lang="fr-FR" sz="2400" dirty="0"/>
              </a:p>
              <a:p>
                <a:r>
                  <a:rPr lang="fr-FR" sz="2400" dirty="0" err="1" smtClean="0"/>
                  <a:t>Calculating</a:t>
                </a:r>
                <a:r>
                  <a:rPr lang="fr-FR" sz="2400" dirty="0" smtClean="0"/>
                  <a:t> </a:t>
                </a:r>
                <a:r>
                  <a:rPr lang="fr-FR" sz="2400" dirty="0" err="1" smtClean="0"/>
                  <a:t>its</a:t>
                </a:r>
                <a:r>
                  <a:rPr lang="fr-FR" sz="2400" dirty="0" smtClean="0"/>
                  <a:t> </a:t>
                </a:r>
                <a:r>
                  <a:rPr lang="fr-FR" sz="2400" dirty="0" err="1" smtClean="0"/>
                  <a:t>energy</a:t>
                </a:r>
                <a:r>
                  <a:rPr lang="fr-FR" sz="2400" dirty="0" smtClean="0"/>
                  <a:t> leads to a</a:t>
                </a:r>
                <a:r>
                  <a:rPr lang="fr-FR" sz="2400" baseline="30000" dirty="0" smtClean="0"/>
                  <a:t>2</a:t>
                </a:r>
                <a:r>
                  <a:rPr lang="fr-FR" sz="2400" dirty="0" smtClean="0"/>
                  <a:t> </a:t>
                </a:r>
                <a:r>
                  <a:rPr lang="fr-FR" sz="2400" dirty="0" err="1"/>
                  <a:t>C</a:t>
                </a:r>
                <a:r>
                  <a:rPr lang="fr-FR" sz="2400" baseline="-25000" dirty="0" err="1" smtClean="0"/>
                  <a:t>xx</a:t>
                </a:r>
                <a:r>
                  <a:rPr lang="fr-FR" sz="2400" baseline="-25000" dirty="0" smtClean="0"/>
                  <a:t> </a:t>
                </a:r>
                <a:r>
                  <a:rPr lang="fr-FR" sz="2400" dirty="0" smtClean="0"/>
                  <a:t>( 0 ) + b</a:t>
                </a:r>
                <a:r>
                  <a:rPr lang="fr-FR" sz="2400" baseline="30000" dirty="0" smtClean="0"/>
                  <a:t>2</a:t>
                </a:r>
                <a:r>
                  <a:rPr lang="fr-FR" sz="2400" dirty="0" smtClean="0"/>
                  <a:t> </a:t>
                </a:r>
                <a:r>
                  <a:rPr lang="fr-FR" sz="2400" dirty="0" err="1" smtClean="0"/>
                  <a:t>C</a:t>
                </a:r>
                <a:r>
                  <a:rPr lang="fr-FR" sz="2400" baseline="-25000" dirty="0" err="1" smtClean="0"/>
                  <a:t>yy</a:t>
                </a:r>
                <a:r>
                  <a:rPr lang="fr-FR" sz="2400" dirty="0" smtClean="0"/>
                  <a:t> ( 0 ) + 2 a b </a:t>
                </a:r>
                <a:r>
                  <a:rPr lang="fr-FR" sz="2400" dirty="0" err="1" smtClean="0"/>
                  <a:t>r</a:t>
                </a:r>
                <a:r>
                  <a:rPr lang="fr-FR" sz="2400" baseline="-25000" dirty="0" err="1" smtClean="0"/>
                  <a:t>xy</a:t>
                </a:r>
                <a:r>
                  <a:rPr lang="fr-FR" sz="2400" dirty="0" smtClean="0"/>
                  <a:t> (l) ≥ 0 .</a:t>
                </a:r>
              </a:p>
              <a:p>
                <a:endParaRPr lang="fr-FR" sz="2400" dirty="0"/>
              </a:p>
              <a:p>
                <a:r>
                  <a:rPr lang="fr-FR" sz="2400" dirty="0" smtClean="0"/>
                  <a:t>That </a:t>
                </a:r>
                <a:r>
                  <a:rPr lang="fr-FR" sz="2400" dirty="0" err="1" smtClean="0"/>
                  <a:t>is</a:t>
                </a:r>
                <a:r>
                  <a:rPr lang="fr-FR" sz="2400" dirty="0" smtClean="0"/>
                  <a:t>: (a/b)</a:t>
                </a:r>
                <a:r>
                  <a:rPr lang="fr-FR" sz="2400" baseline="30000" dirty="0" smtClean="0"/>
                  <a:t>2</a:t>
                </a:r>
                <a:r>
                  <a:rPr lang="fr-FR" sz="2400" dirty="0" smtClean="0"/>
                  <a:t> </a:t>
                </a:r>
                <a:r>
                  <a:rPr lang="fr-FR" sz="2400" dirty="0" err="1"/>
                  <a:t>C</a:t>
                </a:r>
                <a:r>
                  <a:rPr lang="fr-FR" sz="2400" baseline="-25000" dirty="0" err="1" smtClean="0"/>
                  <a:t>xx</a:t>
                </a:r>
                <a:r>
                  <a:rPr lang="fr-FR" sz="2400" dirty="0" smtClean="0"/>
                  <a:t>( 0 ) + 2 (a/b) </a:t>
                </a:r>
                <a:r>
                  <a:rPr lang="fr-FR" sz="2400" dirty="0" err="1" smtClean="0"/>
                  <a:t>r</a:t>
                </a:r>
                <a:r>
                  <a:rPr lang="fr-FR" sz="2400" baseline="-25000" dirty="0" err="1" smtClean="0"/>
                  <a:t>xy</a:t>
                </a:r>
                <a:r>
                  <a:rPr lang="fr-FR" sz="2400" dirty="0" smtClean="0"/>
                  <a:t> ( l ) + </a:t>
                </a:r>
                <a:r>
                  <a:rPr lang="fr-FR" sz="2400" dirty="0" err="1" smtClean="0"/>
                  <a:t>C</a:t>
                </a:r>
                <a:r>
                  <a:rPr lang="fr-FR" sz="2400" baseline="-25000" dirty="0" err="1" smtClean="0"/>
                  <a:t>yy</a:t>
                </a:r>
                <a:r>
                  <a:rPr lang="fr-FR" sz="2400" dirty="0" smtClean="0"/>
                  <a:t> ( 0 ) </a:t>
                </a:r>
                <a:r>
                  <a:rPr lang="fr-FR" sz="2400" dirty="0"/>
                  <a:t>≥ 0 </a:t>
                </a:r>
                <a:r>
                  <a:rPr lang="fr-FR" sz="2400" dirty="0" smtClean="0"/>
                  <a:t>.</a:t>
                </a:r>
              </a:p>
              <a:p>
                <a:endParaRPr lang="fr-FR" sz="2400" dirty="0"/>
              </a:p>
              <a:p>
                <a:r>
                  <a:rPr lang="fr-FR" sz="2400" dirty="0" smtClean="0"/>
                  <a:t>This condition must </a:t>
                </a:r>
                <a:r>
                  <a:rPr lang="fr-FR" sz="2400" dirty="0" err="1" smtClean="0"/>
                  <a:t>be</a:t>
                </a:r>
                <a:r>
                  <a:rPr lang="fr-FR" sz="2400" dirty="0" smtClean="0"/>
                  <a:t> </a:t>
                </a:r>
                <a:r>
                  <a:rPr lang="fr-FR" sz="2400" dirty="0" err="1" smtClean="0"/>
                  <a:t>true</a:t>
                </a:r>
                <a:r>
                  <a:rPr lang="fr-FR" sz="2400" dirty="0" smtClean="0"/>
                  <a:t> for </a:t>
                </a:r>
                <a:r>
                  <a:rPr lang="fr-FR" sz="2400" dirty="0" err="1" smtClean="0"/>
                  <a:t>any</a:t>
                </a:r>
                <a:r>
                  <a:rPr lang="fr-FR" sz="2400" dirty="0" smtClean="0"/>
                  <a:t> (a/b) ratio, </a:t>
                </a:r>
                <a:r>
                  <a:rPr lang="fr-FR" sz="2400" dirty="0" err="1" smtClean="0"/>
                  <a:t>that</a:t>
                </a:r>
                <a:r>
                  <a:rPr lang="fr-FR" sz="2400" dirty="0" smtClean="0"/>
                  <a:t> </a:t>
                </a:r>
                <a:r>
                  <a:rPr lang="fr-FR" sz="2400" dirty="0" err="1" smtClean="0"/>
                  <a:t>is</a:t>
                </a:r>
                <a:r>
                  <a:rPr lang="fr-FR" sz="2400" dirty="0" smtClean="0"/>
                  <a:t>, the discriminant must </a:t>
                </a:r>
                <a:r>
                  <a:rPr lang="fr-FR" sz="2400" dirty="0" err="1" smtClean="0"/>
                  <a:t>be</a:t>
                </a:r>
                <a:r>
                  <a:rPr lang="fr-FR" sz="2400" dirty="0" smtClean="0"/>
                  <a:t> </a:t>
                </a:r>
                <a:r>
                  <a:rPr lang="fr-FR" sz="2400" dirty="0" err="1" smtClean="0"/>
                  <a:t>negative</a:t>
                </a:r>
                <a:r>
                  <a:rPr lang="fr-FR" sz="2400" dirty="0" smtClean="0"/>
                  <a:t>, </a:t>
                </a:r>
                <a:r>
                  <a:rPr lang="fr-FR" sz="2400" dirty="0" err="1" smtClean="0"/>
                  <a:t>leading</a:t>
                </a:r>
                <a:r>
                  <a:rPr lang="fr-FR" sz="2400" dirty="0" smtClean="0"/>
                  <a:t> to: </a:t>
                </a:r>
              </a:p>
              <a:p>
                <a:r>
                  <a:rPr lang="fr-FR" sz="2400" dirty="0"/>
                  <a:t> </a:t>
                </a:r>
                <a:endParaRPr lang="fr-FR" sz="2400" dirty="0" smtClean="0"/>
              </a:p>
              <a:p>
                <a:pPr marL="342900" indent="-342900">
                  <a:buFontTx/>
                  <a:buChar char="-"/>
                </a:pPr>
                <a14:m>
                  <m:oMath xmlns:m="http://schemas.openxmlformats.org/officeDocument/2006/math">
                    <m:rad>
                      <m:radPr>
                        <m:degHide m:val="on"/>
                        <m:ctrlPr>
                          <a:rPr lang="fr-FR" sz="2400" i="1" smtClean="0">
                            <a:latin typeface="Cambria Math"/>
                          </a:rPr>
                        </m:ctrlPr>
                      </m:radPr>
                      <m:deg/>
                      <m:e>
                        <m:sSub>
                          <m:sSubPr>
                            <m:ctrlPr>
                              <a:rPr lang="fr-FR" sz="2400" i="1" smtClean="0">
                                <a:latin typeface="Cambria Math"/>
                              </a:rPr>
                            </m:ctrlPr>
                          </m:sSubPr>
                          <m:e>
                            <m:r>
                              <a:rPr lang="fr-FR" sz="2400" b="0" i="1" smtClean="0">
                                <a:latin typeface="Cambria Math"/>
                              </a:rPr>
                              <m:t>𝐸</m:t>
                            </m:r>
                          </m:e>
                          <m:sub>
                            <m:r>
                              <a:rPr lang="fr-FR" sz="2400" b="0" i="1" smtClean="0">
                                <a:latin typeface="Cambria Math"/>
                              </a:rPr>
                              <m:t>𝑥</m:t>
                            </m:r>
                          </m:sub>
                        </m:sSub>
                        <m:sSub>
                          <m:sSubPr>
                            <m:ctrlPr>
                              <a:rPr lang="fr-FR" sz="2400" i="1" smtClean="0">
                                <a:latin typeface="Cambria Math"/>
                              </a:rPr>
                            </m:ctrlPr>
                          </m:sSubPr>
                          <m:e>
                            <m:r>
                              <a:rPr lang="fr-FR" sz="2400" b="0" i="1" smtClean="0">
                                <a:latin typeface="Cambria Math"/>
                              </a:rPr>
                              <m:t>𝐸</m:t>
                            </m:r>
                          </m:e>
                          <m:sub>
                            <m:r>
                              <a:rPr lang="fr-FR" sz="2400" b="0" i="1" smtClean="0">
                                <a:latin typeface="Cambria Math"/>
                              </a:rPr>
                              <m:t>𝑦</m:t>
                            </m:r>
                          </m:sub>
                        </m:sSub>
                      </m:e>
                    </m:rad>
                  </m:oMath>
                </a14:m>
                <a:r>
                  <a:rPr lang="fr-FR" sz="2400" dirty="0" smtClean="0"/>
                  <a:t> ≤ |</a:t>
                </a:r>
                <a14:m>
                  <m:oMath xmlns:m="http://schemas.openxmlformats.org/officeDocument/2006/math">
                    <m:sSub>
                      <m:sSubPr>
                        <m:ctrlPr>
                          <a:rPr lang="fr-FR" sz="2400" i="1" smtClean="0">
                            <a:latin typeface="Cambria Math"/>
                          </a:rPr>
                        </m:ctrlPr>
                      </m:sSubPr>
                      <m:e>
                        <m:r>
                          <a:rPr lang="fr-FR" sz="2400" b="0" i="1" smtClean="0">
                            <a:latin typeface="Cambria Math"/>
                          </a:rPr>
                          <m:t>𝑟</m:t>
                        </m:r>
                      </m:e>
                      <m:sub>
                        <m:r>
                          <a:rPr lang="fr-FR" sz="2400" b="0" i="1" smtClean="0">
                            <a:latin typeface="Cambria Math"/>
                          </a:rPr>
                          <m:t>𝑥𝑦</m:t>
                        </m:r>
                        <m:r>
                          <a:rPr lang="fr-FR" sz="2400" b="0" i="1" smtClean="0">
                            <a:latin typeface="Cambria Math"/>
                          </a:rPr>
                          <m:t> </m:t>
                        </m:r>
                      </m:sub>
                    </m:sSub>
                  </m:oMath>
                </a14:m>
                <a:r>
                  <a:rPr lang="fr-FR" sz="2400" dirty="0" smtClean="0"/>
                  <a:t>( l)| </a:t>
                </a:r>
                <a14:m>
                  <m:oMath xmlns:m="http://schemas.openxmlformats.org/officeDocument/2006/math">
                    <m:r>
                      <a:rPr lang="fr-FR" sz="2400" i="1" smtClean="0">
                        <a:latin typeface="Cambria Math"/>
                        <a:ea typeface="Cambria Math"/>
                      </a:rPr>
                      <m:t>≤</m:t>
                    </m:r>
                    <m:rad>
                      <m:radPr>
                        <m:degHide m:val="on"/>
                        <m:ctrlPr>
                          <a:rPr lang="fr-FR" sz="2400" i="1">
                            <a:latin typeface="Cambria Math"/>
                          </a:rPr>
                        </m:ctrlPr>
                      </m:radPr>
                      <m:deg/>
                      <m:e>
                        <m:sSub>
                          <m:sSubPr>
                            <m:ctrlPr>
                              <a:rPr lang="fr-FR" sz="2400" i="1">
                                <a:latin typeface="Cambria Math"/>
                              </a:rPr>
                            </m:ctrlPr>
                          </m:sSubPr>
                          <m:e>
                            <m:r>
                              <a:rPr lang="fr-FR" sz="2400" i="1">
                                <a:latin typeface="Cambria Math"/>
                              </a:rPr>
                              <m:t>𝐸</m:t>
                            </m:r>
                          </m:e>
                          <m:sub>
                            <m:r>
                              <a:rPr lang="fr-FR" sz="2400" i="1">
                                <a:latin typeface="Cambria Math"/>
                              </a:rPr>
                              <m:t>𝑥</m:t>
                            </m:r>
                          </m:sub>
                        </m:sSub>
                        <m:sSub>
                          <m:sSubPr>
                            <m:ctrlPr>
                              <a:rPr lang="fr-FR" sz="2400" i="1">
                                <a:latin typeface="Cambria Math"/>
                              </a:rPr>
                            </m:ctrlPr>
                          </m:sSubPr>
                          <m:e>
                            <m:r>
                              <a:rPr lang="fr-FR" sz="2400" i="1">
                                <a:latin typeface="Cambria Math"/>
                              </a:rPr>
                              <m:t>𝐸</m:t>
                            </m:r>
                          </m:e>
                          <m:sub>
                            <m:r>
                              <a:rPr lang="fr-FR" sz="2400" i="1">
                                <a:latin typeface="Cambria Math"/>
                              </a:rPr>
                              <m:t>𝑦</m:t>
                            </m:r>
                          </m:sub>
                        </m:sSub>
                      </m:e>
                    </m:rad>
                  </m:oMath>
                </a14:m>
                <a:r>
                  <a:rPr lang="fr-FR" sz="2400" dirty="0"/>
                  <a:t> </a:t>
                </a:r>
                <a:r>
                  <a:rPr lang="fr-FR" sz="2400" dirty="0" smtClean="0"/>
                  <a:t>   </a:t>
                </a:r>
              </a:p>
              <a:p>
                <a:pPr marL="342900" indent="-342900">
                  <a:buFontTx/>
                  <a:buChar char="-"/>
                </a:pPr>
                <a:endParaRPr lang="fr-FR" sz="2400" dirty="0"/>
              </a:p>
              <a:p>
                <a:r>
                  <a:rPr lang="fr-FR" sz="2400" dirty="0" smtClean="0"/>
                  <a:t>and, if  x = y,  </a:t>
                </a:r>
                <a:r>
                  <a:rPr lang="fr-FR" sz="2400" dirty="0"/>
                  <a:t>|</a:t>
                </a:r>
                <a14:m>
                  <m:oMath xmlns:m="http://schemas.openxmlformats.org/officeDocument/2006/math">
                    <m:sSub>
                      <m:sSubPr>
                        <m:ctrlPr>
                          <a:rPr lang="fr-FR" sz="2400" i="1">
                            <a:latin typeface="Cambria Math"/>
                          </a:rPr>
                        </m:ctrlPr>
                      </m:sSubPr>
                      <m:e>
                        <m:r>
                          <a:rPr lang="fr-FR" sz="2400" b="0" i="1" smtClean="0">
                            <a:latin typeface="Cambria Math"/>
                          </a:rPr>
                          <m:t>𝐶</m:t>
                        </m:r>
                      </m:e>
                      <m:sub>
                        <m:r>
                          <a:rPr lang="fr-FR" sz="2400" i="1">
                            <a:latin typeface="Cambria Math"/>
                          </a:rPr>
                          <m:t>𝑥</m:t>
                        </m:r>
                        <m:r>
                          <a:rPr lang="fr-FR" sz="2400" b="0" i="1" smtClean="0">
                            <a:latin typeface="Cambria Math"/>
                          </a:rPr>
                          <m:t>𝑥</m:t>
                        </m:r>
                        <m:r>
                          <a:rPr lang="fr-FR" sz="2400" i="1">
                            <a:latin typeface="Cambria Math"/>
                          </a:rPr>
                          <m:t> </m:t>
                        </m:r>
                      </m:sub>
                    </m:sSub>
                  </m:oMath>
                </a14:m>
                <a:r>
                  <a:rPr lang="fr-FR" sz="2400" dirty="0"/>
                  <a:t>( l)| </a:t>
                </a:r>
                <a14:m>
                  <m:oMath xmlns:m="http://schemas.openxmlformats.org/officeDocument/2006/math">
                    <m:r>
                      <a:rPr lang="fr-FR" sz="2400" i="1">
                        <a:latin typeface="Cambria Math"/>
                        <a:ea typeface="Cambria Math"/>
                      </a:rPr>
                      <m:t>≤</m:t>
                    </m:r>
                  </m:oMath>
                </a14:m>
                <a:r>
                  <a:rPr lang="fr-FR" sz="2400" dirty="0" smtClean="0"/>
                  <a:t> </a:t>
                </a:r>
                <a:r>
                  <a:rPr lang="fr-FR" sz="2400" dirty="0"/>
                  <a:t>|</a:t>
                </a:r>
                <a14:m>
                  <m:oMath xmlns:m="http://schemas.openxmlformats.org/officeDocument/2006/math">
                    <m:sSub>
                      <m:sSubPr>
                        <m:ctrlPr>
                          <a:rPr lang="fr-FR" sz="2400" i="1">
                            <a:latin typeface="Cambria Math"/>
                          </a:rPr>
                        </m:ctrlPr>
                      </m:sSubPr>
                      <m:e>
                        <m:r>
                          <a:rPr lang="fr-FR" sz="2400" b="0" i="1" smtClean="0">
                            <a:latin typeface="Cambria Math"/>
                          </a:rPr>
                          <m:t>𝐶</m:t>
                        </m:r>
                      </m:e>
                      <m:sub>
                        <m:r>
                          <a:rPr lang="fr-FR" sz="2400" i="1">
                            <a:latin typeface="Cambria Math"/>
                          </a:rPr>
                          <m:t>𝑥</m:t>
                        </m:r>
                        <m:r>
                          <a:rPr lang="fr-FR" sz="2400" b="0" i="1" smtClean="0">
                            <a:latin typeface="Cambria Math"/>
                          </a:rPr>
                          <m:t>𝑥</m:t>
                        </m:r>
                        <m:r>
                          <a:rPr lang="fr-FR" sz="2400" i="1">
                            <a:latin typeface="Cambria Math"/>
                          </a:rPr>
                          <m:t> </m:t>
                        </m:r>
                      </m:sub>
                    </m:sSub>
                  </m:oMath>
                </a14:m>
                <a:r>
                  <a:rPr lang="fr-FR" sz="2400" dirty="0"/>
                  <a:t>(</a:t>
                </a:r>
                <a:r>
                  <a:rPr lang="fr-FR" sz="2400" dirty="0" smtClean="0"/>
                  <a:t> 0 )| =  E</a:t>
                </a:r>
                <a:r>
                  <a:rPr lang="fr-FR" sz="2400" baseline="-25000" dirty="0" smtClean="0"/>
                  <a:t>x</a:t>
                </a:r>
                <a:r>
                  <a:rPr lang="fr-FR" sz="2400" dirty="0" smtClean="0"/>
                  <a:t>.</a:t>
                </a:r>
                <a:endParaRPr lang="fr-FR" sz="2400" dirty="0"/>
              </a:p>
              <a:p>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179512" y="548677"/>
                <a:ext cx="8856984" cy="5987216"/>
              </a:xfrm>
              <a:prstGeom prst="rect">
                <a:avLst/>
              </a:prstGeom>
              <a:blipFill rotWithShape="1">
                <a:blip r:embed="rId2"/>
                <a:stretch>
                  <a:fillRect l="-1032" t="-815" r="-1101"/>
                </a:stretch>
              </a:blipFill>
            </p:spPr>
            <p:txBody>
              <a:bodyPr/>
              <a:lstStyle/>
              <a:p>
                <a:r>
                  <a:rPr lang="fr-FR">
                    <a:noFill/>
                  </a:rPr>
                  <a:t> </a:t>
                </a:r>
              </a:p>
            </p:txBody>
          </p:sp>
        </mc:Fallback>
      </mc:AlternateContent>
    </p:spTree>
    <p:extLst>
      <p:ext uri="{BB962C8B-B14F-4D97-AF65-F5344CB8AC3E}">
        <p14:creationId xmlns:p14="http://schemas.microsoft.com/office/powerpoint/2010/main" val="89764175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95536" y="764704"/>
            <a:ext cx="8568952" cy="3016210"/>
          </a:xfrm>
          <a:prstGeom prst="rect">
            <a:avLst/>
          </a:prstGeom>
          <a:noFill/>
        </p:spPr>
        <p:txBody>
          <a:bodyPr wrap="square" rtlCol="0">
            <a:spAutoFit/>
          </a:bodyPr>
          <a:lstStyle/>
          <a:p>
            <a:r>
              <a:rPr lang="fr-FR" sz="2800" dirty="0" err="1" smtClean="0"/>
              <a:t>Characterization</a:t>
            </a:r>
            <a:r>
              <a:rPr lang="fr-FR" sz="2800" dirty="0" smtClean="0"/>
              <a:t> of </a:t>
            </a:r>
            <a:r>
              <a:rPr lang="fr-FR" sz="2800" dirty="0" err="1" smtClean="0"/>
              <a:t>discrete</a:t>
            </a:r>
            <a:r>
              <a:rPr lang="fr-FR" sz="2800" dirty="0" smtClean="0"/>
              <a:t>-time </a:t>
            </a:r>
            <a:r>
              <a:rPr lang="fr-FR" sz="2800" dirty="0" err="1" smtClean="0"/>
              <a:t>random</a:t>
            </a:r>
            <a:r>
              <a:rPr lang="fr-FR" sz="2800" dirty="0" smtClean="0"/>
              <a:t> </a:t>
            </a:r>
            <a:r>
              <a:rPr lang="fr-FR" sz="2800" dirty="0" err="1" smtClean="0"/>
              <a:t>signals</a:t>
            </a:r>
            <a:r>
              <a:rPr lang="fr-FR" sz="2800" dirty="0" smtClean="0"/>
              <a:t>, </a:t>
            </a:r>
          </a:p>
          <a:p>
            <a:endParaRPr lang="fr-FR" dirty="0"/>
          </a:p>
          <a:p>
            <a:endParaRPr lang="fr-FR" dirty="0" smtClean="0"/>
          </a:p>
          <a:p>
            <a:r>
              <a:rPr lang="fr-FR" dirty="0" smtClean="0"/>
              <a:t>as for </a:t>
            </a:r>
            <a:r>
              <a:rPr lang="fr-FR" dirty="0" err="1" smtClean="0"/>
              <a:t>example</a:t>
            </a:r>
            <a:r>
              <a:rPr lang="fr-FR" dirty="0" smtClean="0"/>
              <a:t> </a:t>
            </a:r>
            <a:r>
              <a:rPr lang="fr-FR" dirty="0" err="1" smtClean="0"/>
              <a:t>got</a:t>
            </a:r>
            <a:r>
              <a:rPr lang="fr-FR" dirty="0" smtClean="0"/>
              <a:t> </a:t>
            </a:r>
            <a:r>
              <a:rPr lang="fr-FR" dirty="0" err="1" smtClean="0"/>
              <a:t>from</a:t>
            </a:r>
            <a:r>
              <a:rPr lang="fr-FR" dirty="0" smtClean="0"/>
              <a:t> a </a:t>
            </a:r>
            <a:r>
              <a:rPr lang="fr-FR" dirty="0" err="1" smtClean="0"/>
              <a:t>uniformly</a:t>
            </a:r>
            <a:r>
              <a:rPr lang="fr-FR" dirty="0" smtClean="0"/>
              <a:t> </a:t>
            </a:r>
            <a:r>
              <a:rPr lang="fr-FR" dirty="0" err="1" smtClean="0"/>
              <a:t>sampling</a:t>
            </a:r>
            <a:r>
              <a:rPr lang="fr-FR" dirty="0" smtClean="0"/>
              <a:t> of a </a:t>
            </a:r>
            <a:r>
              <a:rPr lang="fr-FR" dirty="0" err="1" smtClean="0"/>
              <a:t>continuous</a:t>
            </a:r>
            <a:r>
              <a:rPr lang="fr-FR" dirty="0" smtClean="0"/>
              <a:t>-time </a:t>
            </a:r>
            <a:r>
              <a:rPr lang="fr-FR" dirty="0" err="1" smtClean="0"/>
              <a:t>random</a:t>
            </a:r>
            <a:r>
              <a:rPr lang="fr-FR" dirty="0" smtClean="0"/>
              <a:t> </a:t>
            </a:r>
            <a:r>
              <a:rPr lang="fr-FR" dirty="0" err="1" smtClean="0"/>
              <a:t>process</a:t>
            </a:r>
            <a:r>
              <a:rPr lang="fr-FR" dirty="0" smtClean="0"/>
              <a:t> X(t). </a:t>
            </a:r>
          </a:p>
          <a:p>
            <a:endParaRPr lang="fr-FR" dirty="0"/>
          </a:p>
          <a:p>
            <a:r>
              <a:rPr lang="fr-FR" dirty="0" smtClean="0"/>
              <a:t>(</a:t>
            </a:r>
            <a:r>
              <a:rPr lang="fr-FR" dirty="0" err="1"/>
              <a:t>T</a:t>
            </a:r>
            <a:r>
              <a:rPr lang="fr-FR" dirty="0" err="1" smtClean="0"/>
              <a:t>hink</a:t>
            </a:r>
            <a:r>
              <a:rPr lang="fr-FR" dirty="0" smtClean="0"/>
              <a:t> on the air </a:t>
            </a:r>
            <a:r>
              <a:rPr lang="fr-FR" dirty="0" err="1" smtClean="0"/>
              <a:t>temperature</a:t>
            </a:r>
            <a:r>
              <a:rPr lang="fr-FR" dirty="0" smtClean="0"/>
              <a:t> in </a:t>
            </a:r>
            <a:r>
              <a:rPr lang="fr-FR" dirty="0" err="1" smtClean="0"/>
              <a:t>different</a:t>
            </a:r>
            <a:r>
              <a:rPr lang="fr-FR" dirty="0" smtClean="0"/>
              <a:t> </a:t>
            </a:r>
            <a:r>
              <a:rPr lang="fr-FR" dirty="0" err="1" smtClean="0"/>
              <a:t>cities</a:t>
            </a:r>
            <a:r>
              <a:rPr lang="fr-FR" dirty="0" smtClean="0"/>
              <a:t> </a:t>
            </a:r>
            <a:r>
              <a:rPr lang="fr-FR" dirty="0" err="1" smtClean="0"/>
              <a:t>around</a:t>
            </a:r>
            <a:r>
              <a:rPr lang="fr-FR" dirty="0" smtClean="0"/>
              <a:t> the world. For </a:t>
            </a:r>
            <a:r>
              <a:rPr lang="fr-FR" dirty="0" err="1" smtClean="0"/>
              <a:t>each</a:t>
            </a:r>
            <a:r>
              <a:rPr lang="fr-FR" dirty="0" smtClean="0"/>
              <a:t> city, </a:t>
            </a:r>
            <a:r>
              <a:rPr lang="fr-FR" dirty="0" err="1" smtClean="0"/>
              <a:t>there</a:t>
            </a:r>
            <a:r>
              <a:rPr lang="fr-FR" dirty="0" smtClean="0"/>
              <a:t> </a:t>
            </a:r>
            <a:r>
              <a:rPr lang="fr-FR" dirty="0" err="1" smtClean="0"/>
              <a:t>is</a:t>
            </a:r>
            <a:r>
              <a:rPr lang="fr-FR" dirty="0" smtClean="0"/>
              <a:t> a </a:t>
            </a:r>
            <a:r>
              <a:rPr lang="fr-FR" dirty="0" err="1" smtClean="0"/>
              <a:t>corresponding</a:t>
            </a:r>
            <a:r>
              <a:rPr lang="fr-FR" dirty="0" smtClean="0"/>
              <a:t> </a:t>
            </a:r>
            <a:r>
              <a:rPr lang="fr-FR" dirty="0" err="1" smtClean="0"/>
              <a:t>waveform</a:t>
            </a:r>
            <a:r>
              <a:rPr lang="fr-FR" dirty="0" smtClean="0"/>
              <a:t> </a:t>
            </a:r>
            <a:r>
              <a:rPr lang="fr-FR" dirty="0" err="1" smtClean="0"/>
              <a:t>that</a:t>
            </a:r>
            <a:r>
              <a:rPr lang="fr-FR" dirty="0" smtClean="0"/>
              <a:t> </a:t>
            </a:r>
            <a:r>
              <a:rPr lang="fr-FR" dirty="0" err="1" smtClean="0"/>
              <a:t>is</a:t>
            </a:r>
            <a:r>
              <a:rPr lang="fr-FR" dirty="0" smtClean="0"/>
              <a:t> a </a:t>
            </a:r>
            <a:r>
              <a:rPr lang="fr-FR" dirty="0" err="1" smtClean="0"/>
              <a:t>function</a:t>
            </a:r>
            <a:r>
              <a:rPr lang="fr-FR" dirty="0" smtClean="0"/>
              <a:t> of time. The set of all possible </a:t>
            </a:r>
            <a:r>
              <a:rPr lang="fr-FR" dirty="0" err="1" smtClean="0"/>
              <a:t>waveforms</a:t>
            </a:r>
            <a:r>
              <a:rPr lang="fr-FR" dirty="0" smtClean="0"/>
              <a:t> </a:t>
            </a:r>
            <a:r>
              <a:rPr lang="fr-FR" dirty="0" err="1" smtClean="0"/>
              <a:t>is</a:t>
            </a:r>
            <a:r>
              <a:rPr lang="fr-FR" dirty="0" smtClean="0"/>
              <a:t> </a:t>
            </a:r>
            <a:r>
              <a:rPr lang="fr-FR" dirty="0" err="1" smtClean="0"/>
              <a:t>called</a:t>
            </a:r>
            <a:r>
              <a:rPr lang="fr-FR" dirty="0" smtClean="0"/>
              <a:t> an ensemble of time </a:t>
            </a:r>
            <a:r>
              <a:rPr lang="fr-FR" dirty="0" err="1" smtClean="0"/>
              <a:t>functions</a:t>
            </a:r>
            <a:r>
              <a:rPr lang="fr-FR" dirty="0" smtClean="0"/>
              <a:t> or, </a:t>
            </a:r>
            <a:r>
              <a:rPr lang="fr-FR" dirty="0" err="1" smtClean="0"/>
              <a:t>equivalently</a:t>
            </a:r>
            <a:r>
              <a:rPr lang="fr-FR" dirty="0" smtClean="0"/>
              <a:t>, a </a:t>
            </a:r>
            <a:r>
              <a:rPr lang="fr-FR" dirty="0" err="1" smtClean="0"/>
              <a:t>random</a:t>
            </a:r>
            <a:r>
              <a:rPr lang="fr-FR" dirty="0" smtClean="0"/>
              <a:t> </a:t>
            </a:r>
            <a:r>
              <a:rPr lang="fr-FR" dirty="0" err="1" smtClean="0"/>
              <a:t>process</a:t>
            </a:r>
            <a:r>
              <a:rPr lang="fr-FR" dirty="0" smtClean="0"/>
              <a:t>. The </a:t>
            </a:r>
            <a:r>
              <a:rPr lang="fr-FR" dirty="0" err="1" smtClean="0"/>
              <a:t>waveform</a:t>
            </a:r>
            <a:r>
              <a:rPr lang="fr-FR" dirty="0" smtClean="0"/>
              <a:t> for the </a:t>
            </a:r>
            <a:r>
              <a:rPr lang="fr-FR" dirty="0" err="1" smtClean="0"/>
              <a:t>temperature</a:t>
            </a:r>
            <a:r>
              <a:rPr lang="fr-FR" dirty="0" smtClean="0"/>
              <a:t> in </a:t>
            </a:r>
            <a:r>
              <a:rPr lang="fr-FR" dirty="0" err="1" smtClean="0"/>
              <a:t>any</a:t>
            </a:r>
            <a:r>
              <a:rPr lang="fr-FR" dirty="0" smtClean="0"/>
              <a:t> </a:t>
            </a:r>
            <a:r>
              <a:rPr lang="fr-FR" dirty="0" err="1" smtClean="0"/>
              <a:t>particular</a:t>
            </a:r>
            <a:r>
              <a:rPr lang="fr-FR" dirty="0" smtClean="0"/>
              <a:t> city </a:t>
            </a:r>
            <a:r>
              <a:rPr lang="fr-FR" dirty="0" err="1" smtClean="0"/>
              <a:t>is</a:t>
            </a:r>
            <a:r>
              <a:rPr lang="fr-FR" dirty="0" smtClean="0"/>
              <a:t> a single </a:t>
            </a:r>
            <a:r>
              <a:rPr lang="fr-FR" dirty="0" err="1" smtClean="0"/>
              <a:t>realization</a:t>
            </a:r>
            <a:r>
              <a:rPr lang="fr-FR" dirty="0" smtClean="0"/>
              <a:t> or a </a:t>
            </a:r>
            <a:r>
              <a:rPr lang="fr-FR" dirty="0" err="1" smtClean="0"/>
              <a:t>sample</a:t>
            </a:r>
            <a:r>
              <a:rPr lang="fr-FR" dirty="0" smtClean="0"/>
              <a:t> </a:t>
            </a:r>
            <a:r>
              <a:rPr lang="fr-FR" dirty="0" err="1" smtClean="0"/>
              <a:t>function</a:t>
            </a:r>
            <a:r>
              <a:rPr lang="fr-FR" dirty="0" smtClean="0"/>
              <a:t> of the </a:t>
            </a:r>
            <a:r>
              <a:rPr lang="fr-FR" dirty="0" err="1" smtClean="0"/>
              <a:t>random</a:t>
            </a:r>
            <a:r>
              <a:rPr lang="fr-FR" dirty="0" smtClean="0"/>
              <a:t> </a:t>
            </a:r>
            <a:r>
              <a:rPr lang="fr-FR" dirty="0" err="1" smtClean="0"/>
              <a:t>process</a:t>
            </a:r>
            <a:r>
              <a:rPr lang="fr-FR" dirty="0" smtClean="0"/>
              <a:t>.)</a:t>
            </a:r>
          </a:p>
        </p:txBody>
      </p:sp>
    </p:spTree>
    <p:extLst>
      <p:ext uri="{BB962C8B-B14F-4D97-AF65-F5344CB8AC3E}">
        <p14:creationId xmlns:p14="http://schemas.microsoft.com/office/powerpoint/2010/main" val="22948354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7864" y="404664"/>
            <a:ext cx="5076055" cy="6198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ZoneTexte 1"/>
          <p:cNvSpPr txBox="1"/>
          <p:nvPr/>
        </p:nvSpPr>
        <p:spPr>
          <a:xfrm>
            <a:off x="1619672" y="548680"/>
            <a:ext cx="1440160" cy="369332"/>
          </a:xfrm>
          <a:prstGeom prst="rect">
            <a:avLst/>
          </a:prstGeom>
          <a:noFill/>
        </p:spPr>
        <p:txBody>
          <a:bodyPr wrap="square" rtlCol="0">
            <a:spAutoFit/>
          </a:bodyPr>
          <a:lstStyle/>
          <a:p>
            <a:r>
              <a:rPr lang="fr-FR" dirty="0" smtClean="0"/>
              <a:t>New-York</a:t>
            </a:r>
            <a:endParaRPr lang="fr-FR" dirty="0"/>
          </a:p>
        </p:txBody>
      </p:sp>
      <p:sp>
        <p:nvSpPr>
          <p:cNvPr id="4" name="ZoneTexte 3"/>
          <p:cNvSpPr txBox="1"/>
          <p:nvPr/>
        </p:nvSpPr>
        <p:spPr>
          <a:xfrm>
            <a:off x="1619672" y="2276872"/>
            <a:ext cx="1440160" cy="369332"/>
          </a:xfrm>
          <a:prstGeom prst="rect">
            <a:avLst/>
          </a:prstGeom>
          <a:noFill/>
        </p:spPr>
        <p:txBody>
          <a:bodyPr wrap="square" rtlCol="0">
            <a:spAutoFit/>
          </a:bodyPr>
          <a:lstStyle/>
          <a:p>
            <a:r>
              <a:rPr lang="fr-FR" dirty="0" smtClean="0"/>
              <a:t>Beijing</a:t>
            </a:r>
            <a:endParaRPr lang="fr-FR" dirty="0"/>
          </a:p>
        </p:txBody>
      </p:sp>
      <p:sp>
        <p:nvSpPr>
          <p:cNvPr id="5" name="ZoneTexte 4"/>
          <p:cNvSpPr txBox="1"/>
          <p:nvPr/>
        </p:nvSpPr>
        <p:spPr>
          <a:xfrm>
            <a:off x="1642623" y="3681984"/>
            <a:ext cx="1440160" cy="369332"/>
          </a:xfrm>
          <a:prstGeom prst="rect">
            <a:avLst/>
          </a:prstGeom>
          <a:noFill/>
        </p:spPr>
        <p:txBody>
          <a:bodyPr wrap="square" rtlCol="0">
            <a:spAutoFit/>
          </a:bodyPr>
          <a:lstStyle/>
          <a:p>
            <a:r>
              <a:rPr lang="fr-FR" dirty="0" smtClean="0"/>
              <a:t>Calcutta</a:t>
            </a:r>
            <a:endParaRPr lang="fr-FR" dirty="0"/>
          </a:p>
        </p:txBody>
      </p:sp>
      <p:sp>
        <p:nvSpPr>
          <p:cNvPr id="6" name="ZoneTexte 5"/>
          <p:cNvSpPr txBox="1"/>
          <p:nvPr/>
        </p:nvSpPr>
        <p:spPr>
          <a:xfrm>
            <a:off x="1642623" y="5260558"/>
            <a:ext cx="1440160" cy="369332"/>
          </a:xfrm>
          <a:prstGeom prst="rect">
            <a:avLst/>
          </a:prstGeom>
          <a:noFill/>
        </p:spPr>
        <p:txBody>
          <a:bodyPr wrap="square" rtlCol="0">
            <a:spAutoFit/>
          </a:bodyPr>
          <a:lstStyle/>
          <a:p>
            <a:r>
              <a:rPr lang="fr-FR" dirty="0" smtClean="0"/>
              <a:t>Yaoundé</a:t>
            </a:r>
            <a:endParaRPr lang="fr-FR" dirty="0"/>
          </a:p>
        </p:txBody>
      </p:sp>
    </p:spTree>
    <p:extLst>
      <p:ext uri="{BB962C8B-B14F-4D97-AF65-F5344CB8AC3E}">
        <p14:creationId xmlns:p14="http://schemas.microsoft.com/office/powerpoint/2010/main" val="194822934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611560" y="2132856"/>
            <a:ext cx="7992888" cy="3693319"/>
          </a:xfrm>
          <a:prstGeom prst="rect">
            <a:avLst/>
          </a:prstGeom>
          <a:noFill/>
        </p:spPr>
        <p:txBody>
          <a:bodyPr wrap="square" rtlCol="0">
            <a:spAutoFit/>
          </a:bodyPr>
          <a:lstStyle/>
          <a:p>
            <a:r>
              <a:rPr lang="fr-FR" dirty="0" smtClean="0"/>
              <a:t>A </a:t>
            </a:r>
            <a:r>
              <a:rPr lang="fr-FR" dirty="0" err="1" smtClean="0"/>
              <a:t>discrete</a:t>
            </a:r>
            <a:r>
              <a:rPr lang="fr-FR" dirty="0" smtClean="0"/>
              <a:t>-time </a:t>
            </a:r>
            <a:r>
              <a:rPr lang="fr-FR" dirty="0" err="1" smtClean="0"/>
              <a:t>random</a:t>
            </a:r>
            <a:r>
              <a:rPr lang="fr-FR" dirty="0" smtClean="0"/>
              <a:t> </a:t>
            </a:r>
            <a:r>
              <a:rPr lang="fr-FR" dirty="0" err="1" smtClean="0"/>
              <a:t>process</a:t>
            </a:r>
            <a:r>
              <a:rPr lang="fr-FR" dirty="0" smtClean="0"/>
              <a:t> X(n) </a:t>
            </a:r>
            <a:r>
              <a:rPr lang="fr-FR" dirty="0" err="1" smtClean="0"/>
              <a:t>consists</a:t>
            </a:r>
            <a:r>
              <a:rPr lang="fr-FR" dirty="0" smtClean="0"/>
              <a:t> </a:t>
            </a:r>
            <a:r>
              <a:rPr lang="fr-FR" dirty="0" err="1" smtClean="0"/>
              <a:t>thus</a:t>
            </a:r>
            <a:r>
              <a:rPr lang="fr-FR" dirty="0" smtClean="0"/>
              <a:t> of an ensemble of </a:t>
            </a:r>
            <a:r>
              <a:rPr lang="fr-FR" dirty="0" err="1" smtClean="0"/>
              <a:t>sample</a:t>
            </a:r>
            <a:r>
              <a:rPr lang="fr-FR" dirty="0" smtClean="0"/>
              <a:t> </a:t>
            </a:r>
            <a:r>
              <a:rPr lang="fr-FR" dirty="0" err="1" smtClean="0"/>
              <a:t>sequences</a:t>
            </a:r>
            <a:r>
              <a:rPr lang="fr-FR" dirty="0" smtClean="0"/>
              <a:t> x(n). The </a:t>
            </a:r>
            <a:r>
              <a:rPr lang="fr-FR" dirty="0" err="1" smtClean="0"/>
              <a:t>statistical</a:t>
            </a:r>
            <a:r>
              <a:rPr lang="fr-FR" dirty="0" smtClean="0"/>
              <a:t> </a:t>
            </a:r>
            <a:r>
              <a:rPr lang="fr-FR" dirty="0" err="1" smtClean="0"/>
              <a:t>properties</a:t>
            </a:r>
            <a:r>
              <a:rPr lang="fr-FR" dirty="0" smtClean="0"/>
              <a:t> of X(n) are </a:t>
            </a:r>
            <a:r>
              <a:rPr lang="fr-FR" dirty="0" err="1" smtClean="0"/>
              <a:t>now</a:t>
            </a:r>
            <a:r>
              <a:rPr lang="fr-FR" dirty="0" smtClean="0"/>
              <a:t> </a:t>
            </a:r>
            <a:r>
              <a:rPr lang="fr-FR" dirty="0" err="1" smtClean="0"/>
              <a:t>studied</a:t>
            </a:r>
            <a:r>
              <a:rPr lang="fr-FR" dirty="0" smtClean="0"/>
              <a:t>, </a:t>
            </a:r>
            <a:r>
              <a:rPr lang="fr-FR" dirty="0" err="1" smtClean="0"/>
              <a:t>with</a:t>
            </a:r>
            <a:r>
              <a:rPr lang="fr-FR" dirty="0" smtClean="0"/>
              <a:t> the restriction </a:t>
            </a:r>
            <a:r>
              <a:rPr lang="fr-FR" dirty="0" err="1" smtClean="0"/>
              <a:t>that</a:t>
            </a:r>
            <a:r>
              <a:rPr lang="fr-FR" dirty="0" smtClean="0"/>
              <a:t> n </a:t>
            </a:r>
            <a:r>
              <a:rPr lang="fr-FR" dirty="0" err="1" smtClean="0"/>
              <a:t>is</a:t>
            </a:r>
            <a:r>
              <a:rPr lang="fr-FR" dirty="0" smtClean="0"/>
              <a:t> an </a:t>
            </a:r>
            <a:r>
              <a:rPr lang="fr-FR" dirty="0" err="1" smtClean="0"/>
              <a:t>integer</a:t>
            </a:r>
            <a:r>
              <a:rPr lang="fr-FR" dirty="0" smtClean="0"/>
              <a:t> time variable.</a:t>
            </a:r>
          </a:p>
          <a:p>
            <a:endParaRPr lang="fr-FR" dirty="0" smtClean="0"/>
          </a:p>
          <a:p>
            <a:r>
              <a:rPr lang="fr-FR" dirty="0" smtClean="0"/>
              <a:t>Note </a:t>
            </a:r>
            <a:r>
              <a:rPr lang="fr-FR" dirty="0" err="1" smtClean="0"/>
              <a:t>that</a:t>
            </a:r>
            <a:r>
              <a:rPr lang="fr-FR" dirty="0" smtClean="0"/>
              <a:t> for </a:t>
            </a:r>
            <a:r>
              <a:rPr lang="fr-FR" dirty="0" err="1" smtClean="0"/>
              <a:t>random</a:t>
            </a:r>
            <a:r>
              <a:rPr lang="fr-FR" dirty="0" smtClean="0"/>
              <a:t> </a:t>
            </a:r>
            <a:r>
              <a:rPr lang="fr-FR" dirty="0" err="1" smtClean="0"/>
              <a:t>processes</a:t>
            </a:r>
            <a:r>
              <a:rPr lang="fr-FR" dirty="0" smtClean="0"/>
              <a:t>, as for </a:t>
            </a:r>
            <a:r>
              <a:rPr lang="fr-FR" dirty="0" err="1" smtClean="0"/>
              <a:t>periodic</a:t>
            </a:r>
            <a:r>
              <a:rPr lang="fr-FR" dirty="0" smtClean="0"/>
              <a:t> </a:t>
            </a:r>
            <a:r>
              <a:rPr lang="fr-FR" dirty="0" err="1" smtClean="0"/>
              <a:t>signals</a:t>
            </a:r>
            <a:r>
              <a:rPr lang="fr-FR" dirty="0" smtClean="0"/>
              <a:t>, one </a:t>
            </a:r>
            <a:r>
              <a:rPr lang="fr-FR" dirty="0" err="1" smtClean="0"/>
              <a:t>cannot</a:t>
            </a:r>
            <a:r>
              <a:rPr lang="fr-FR" dirty="0" smtClean="0"/>
              <a:t> </a:t>
            </a:r>
            <a:r>
              <a:rPr lang="fr-FR" dirty="0" err="1" smtClean="0"/>
              <a:t>any</a:t>
            </a:r>
            <a:r>
              <a:rPr lang="fr-FR" dirty="0" smtClean="0"/>
              <a:t> more </a:t>
            </a:r>
            <a:r>
              <a:rPr lang="fr-FR" dirty="0" err="1" smtClean="0"/>
              <a:t>speak</a:t>
            </a:r>
            <a:r>
              <a:rPr lang="fr-FR" dirty="0" smtClean="0"/>
              <a:t> of </a:t>
            </a:r>
            <a:r>
              <a:rPr lang="fr-FR" dirty="0" err="1" smtClean="0"/>
              <a:t>finite</a:t>
            </a:r>
            <a:r>
              <a:rPr lang="fr-FR" dirty="0" smtClean="0"/>
              <a:t> </a:t>
            </a:r>
            <a:r>
              <a:rPr lang="fr-FR" dirty="0" err="1" smtClean="0"/>
              <a:t>energy</a:t>
            </a:r>
            <a:r>
              <a:rPr lang="fr-FR" dirty="0" smtClean="0"/>
              <a:t> </a:t>
            </a:r>
            <a:r>
              <a:rPr lang="fr-FR" dirty="0" err="1" smtClean="0"/>
              <a:t>signals</a:t>
            </a:r>
            <a:r>
              <a:rPr lang="fr-FR" dirty="0" smtClean="0"/>
              <a:t>, but </a:t>
            </a:r>
            <a:r>
              <a:rPr lang="fr-FR" dirty="0" err="1" smtClean="0"/>
              <a:t>instead</a:t>
            </a:r>
            <a:r>
              <a:rPr lang="fr-FR" dirty="0" smtClean="0"/>
              <a:t> of </a:t>
            </a:r>
            <a:r>
              <a:rPr lang="fr-FR" dirty="0" err="1" smtClean="0"/>
              <a:t>finite</a:t>
            </a:r>
            <a:r>
              <a:rPr lang="fr-FR" dirty="0" smtClean="0"/>
              <a:t> </a:t>
            </a:r>
            <a:r>
              <a:rPr lang="fr-FR" dirty="0" err="1" smtClean="0"/>
              <a:t>mean</a:t>
            </a:r>
            <a:r>
              <a:rPr lang="fr-FR" dirty="0" smtClean="0"/>
              <a:t> power </a:t>
            </a:r>
            <a:r>
              <a:rPr lang="fr-FR" dirty="0" err="1" smtClean="0"/>
              <a:t>signals</a:t>
            </a:r>
            <a:r>
              <a:rPr lang="fr-FR" dirty="0" smtClean="0"/>
              <a:t>, or more </a:t>
            </a:r>
            <a:r>
              <a:rPr lang="fr-FR" dirty="0" err="1" smtClean="0"/>
              <a:t>simply</a:t>
            </a:r>
            <a:r>
              <a:rPr lang="fr-FR" dirty="0" smtClean="0"/>
              <a:t>: power </a:t>
            </a:r>
            <a:r>
              <a:rPr lang="fr-FR" dirty="0" err="1" smtClean="0"/>
              <a:t>signals</a:t>
            </a:r>
            <a:r>
              <a:rPr lang="fr-FR" dirty="0" smtClean="0"/>
              <a:t>. </a:t>
            </a:r>
          </a:p>
          <a:p>
            <a:endParaRPr lang="fr-FR" dirty="0" smtClean="0"/>
          </a:p>
          <a:p>
            <a:r>
              <a:rPr lang="fr-FR" dirty="0"/>
              <a:t>	</a:t>
            </a:r>
            <a:r>
              <a:rPr lang="fr-FR" dirty="0" err="1" smtClean="0"/>
              <a:t>Some</a:t>
            </a:r>
            <a:r>
              <a:rPr lang="fr-FR" dirty="0" smtClean="0"/>
              <a:t> </a:t>
            </a:r>
            <a:r>
              <a:rPr lang="fr-FR" dirty="0" err="1" smtClean="0"/>
              <a:t>definitions</a:t>
            </a:r>
            <a:r>
              <a:rPr lang="fr-FR" dirty="0" smtClean="0"/>
              <a:t> </a:t>
            </a:r>
            <a:r>
              <a:rPr lang="fr-FR" dirty="0" err="1" smtClean="0"/>
              <a:t>would</a:t>
            </a:r>
            <a:r>
              <a:rPr lang="fr-FR" dirty="0" smtClean="0"/>
              <a:t> </a:t>
            </a:r>
            <a:r>
              <a:rPr lang="fr-FR" dirty="0" err="1" smtClean="0"/>
              <a:t>be</a:t>
            </a:r>
            <a:r>
              <a:rPr lang="fr-FR" dirty="0" smtClean="0"/>
              <a:t> </a:t>
            </a:r>
            <a:r>
              <a:rPr lang="fr-FR" dirty="0" err="1" smtClean="0"/>
              <a:t>slightly</a:t>
            </a:r>
            <a:r>
              <a:rPr lang="fr-FR" dirty="0" smtClean="0"/>
              <a:t> </a:t>
            </a:r>
            <a:r>
              <a:rPr lang="fr-FR" dirty="0" err="1" smtClean="0"/>
              <a:t>affected</a:t>
            </a:r>
            <a:r>
              <a:rPr lang="fr-FR" dirty="0" smtClean="0"/>
              <a:t>, …</a:t>
            </a:r>
          </a:p>
          <a:p>
            <a:endParaRPr lang="fr-FR" dirty="0" smtClean="0"/>
          </a:p>
          <a:p>
            <a:endParaRPr lang="fr-FR" dirty="0" smtClean="0"/>
          </a:p>
          <a:p>
            <a:endParaRPr lang="fr-FR" dirty="0" smtClean="0"/>
          </a:p>
          <a:p>
            <a:endParaRPr lang="fr-FR" dirty="0" smtClean="0"/>
          </a:p>
        </p:txBody>
      </p:sp>
    </p:spTree>
    <p:extLst>
      <p:ext uri="{BB962C8B-B14F-4D97-AF65-F5344CB8AC3E}">
        <p14:creationId xmlns:p14="http://schemas.microsoft.com/office/powerpoint/2010/main" val="41621787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611560" y="191601"/>
                <a:ext cx="7704856" cy="6821868"/>
              </a:xfrm>
              <a:prstGeom prst="rect">
                <a:avLst/>
              </a:prstGeom>
              <a:noFill/>
            </p:spPr>
            <p:txBody>
              <a:bodyPr wrap="square" rtlCol="0">
                <a:spAutoFit/>
              </a:bodyPr>
              <a:lstStyle/>
              <a:p>
                <a:pPr algn="ctr"/>
                <a:r>
                  <a:rPr lang="fr-FR" sz="2800" dirty="0" smtClean="0">
                    <a:solidFill>
                      <a:srgbClr val="FF0000"/>
                    </a:solidFill>
                  </a:rPr>
                  <a:t>Correlation of </a:t>
                </a:r>
                <a:r>
                  <a:rPr lang="fr-FR" sz="2800" dirty="0" err="1" smtClean="0">
                    <a:solidFill>
                      <a:srgbClr val="FF0000"/>
                    </a:solidFill>
                  </a:rPr>
                  <a:t>periodic</a:t>
                </a:r>
                <a:r>
                  <a:rPr lang="fr-FR" sz="2800" dirty="0" smtClean="0">
                    <a:solidFill>
                      <a:srgbClr val="FF0000"/>
                    </a:solidFill>
                  </a:rPr>
                  <a:t> </a:t>
                </a:r>
                <a:r>
                  <a:rPr lang="fr-FR" sz="2800" dirty="0" err="1" smtClean="0">
                    <a:solidFill>
                      <a:srgbClr val="FF0000"/>
                    </a:solidFill>
                  </a:rPr>
                  <a:t>signals</a:t>
                </a:r>
                <a:endParaRPr lang="fr-FR" sz="2800" dirty="0" smtClean="0">
                  <a:solidFill>
                    <a:srgbClr val="FF0000"/>
                  </a:solidFill>
                </a:endParaRPr>
              </a:p>
              <a:p>
                <a:endParaRPr lang="fr-FR" dirty="0"/>
              </a:p>
              <a:p>
                <a:r>
                  <a:rPr lang="fr-FR" dirty="0" smtClean="0"/>
                  <a:t>Let x(n) and y(n) </a:t>
                </a:r>
                <a:r>
                  <a:rPr lang="fr-FR" dirty="0" err="1" smtClean="0"/>
                  <a:t>be</a:t>
                </a:r>
                <a:r>
                  <a:rPr lang="fr-FR" dirty="0" smtClean="0"/>
                  <a:t> 2 power </a:t>
                </a:r>
                <a:r>
                  <a:rPr lang="fr-FR" dirty="0" err="1" smtClean="0"/>
                  <a:t>signals</a:t>
                </a:r>
                <a:r>
                  <a:rPr lang="fr-FR" dirty="0" smtClean="0"/>
                  <a:t>. </a:t>
                </a:r>
              </a:p>
              <a:p>
                <a:endParaRPr lang="fr-FR" dirty="0"/>
              </a:p>
              <a:p>
                <a:r>
                  <a:rPr lang="fr-FR" dirty="0" err="1" smtClean="0"/>
                  <a:t>Their</a:t>
                </a:r>
                <a:r>
                  <a:rPr lang="fr-FR" dirty="0" smtClean="0"/>
                  <a:t> </a:t>
                </a:r>
                <a:r>
                  <a:rPr lang="fr-FR" dirty="0" err="1" smtClean="0"/>
                  <a:t>crosscorrelation</a:t>
                </a:r>
                <a:r>
                  <a:rPr lang="fr-FR" dirty="0" smtClean="0"/>
                  <a:t> </a:t>
                </a:r>
                <a:r>
                  <a:rPr lang="fr-FR" dirty="0" err="1" smtClean="0"/>
                  <a:t>sequence</a:t>
                </a:r>
                <a:r>
                  <a:rPr lang="fr-FR" dirty="0" smtClean="0"/>
                  <a:t> </a:t>
                </a:r>
                <a:r>
                  <a:rPr lang="fr-FR" dirty="0" err="1"/>
                  <a:t>is</a:t>
                </a:r>
                <a:r>
                  <a:rPr lang="fr-FR" dirty="0"/>
                  <a:t> </a:t>
                </a:r>
                <a:r>
                  <a:rPr lang="fr-FR" dirty="0" err="1"/>
                  <a:t>defined</a:t>
                </a:r>
                <a:r>
                  <a:rPr lang="fr-FR" dirty="0"/>
                  <a:t> as</a:t>
                </a:r>
                <a:r>
                  <a:rPr lang="fr-FR" dirty="0" smtClean="0"/>
                  <a:t>:</a:t>
                </a:r>
              </a:p>
              <a:p>
                <a:endParaRPr lang="fr-FR" dirty="0"/>
              </a:p>
              <a:p>
                <a:r>
                  <a:rPr lang="fr-FR" dirty="0" err="1"/>
                  <a:t>r</a:t>
                </a:r>
                <a:r>
                  <a:rPr lang="fr-FR" baseline="-25000" dirty="0" err="1" smtClean="0"/>
                  <a:t>xy</a:t>
                </a:r>
                <a:r>
                  <a:rPr lang="fr-FR" dirty="0" smtClean="0"/>
                  <a:t>(l) = </a:t>
                </a:r>
                <a14:m>
                  <m:oMath xmlns:m="http://schemas.openxmlformats.org/officeDocument/2006/math">
                    <m:func>
                      <m:funcPr>
                        <m:ctrlPr>
                          <a:rPr lang="fr-FR" i="1" smtClean="0">
                            <a:latin typeface="Cambria Math"/>
                          </a:rPr>
                        </m:ctrlPr>
                      </m:funcPr>
                      <m:fName>
                        <m:limLow>
                          <m:limLowPr>
                            <m:ctrlPr>
                              <a:rPr lang="fr-FR" i="1" smtClean="0">
                                <a:latin typeface="Cambria Math"/>
                              </a:rPr>
                            </m:ctrlPr>
                          </m:limLowPr>
                          <m:e>
                            <m:r>
                              <m:rPr>
                                <m:sty m:val="p"/>
                              </m:rPr>
                              <a:rPr lang="fr-FR" i="0" smtClean="0">
                                <a:latin typeface="Cambria Math"/>
                              </a:rPr>
                              <m:t>lim</m:t>
                            </m:r>
                          </m:e>
                          <m:lim>
                            <m:r>
                              <a:rPr lang="fr-FR" b="0" i="1" smtClean="0">
                                <a:latin typeface="Cambria Math"/>
                              </a:rPr>
                              <m:t>𝑀</m:t>
                            </m:r>
                            <m:r>
                              <a:rPr lang="fr-FR" b="0" i="1" smtClean="0">
                                <a:latin typeface="Cambria Math"/>
                              </a:rPr>
                              <m:t>→ ∞</m:t>
                            </m:r>
                          </m:lim>
                        </m:limLow>
                      </m:fName>
                      <m:e>
                        <m:f>
                          <m:fPr>
                            <m:ctrlPr>
                              <a:rPr lang="fr-FR" i="1" smtClean="0">
                                <a:latin typeface="Cambria Math"/>
                              </a:rPr>
                            </m:ctrlPr>
                          </m:fPr>
                          <m:num>
                            <m:r>
                              <a:rPr lang="fr-FR" b="0" i="1" smtClean="0">
                                <a:latin typeface="Cambria Math"/>
                              </a:rPr>
                              <m:t>1</m:t>
                            </m:r>
                          </m:num>
                          <m:den>
                            <m:r>
                              <a:rPr lang="fr-FR" b="0" i="1" smtClean="0">
                                <a:latin typeface="Cambria Math"/>
                              </a:rPr>
                              <m:t>2</m:t>
                            </m:r>
                            <m:r>
                              <a:rPr lang="fr-FR" b="0" i="1" smtClean="0">
                                <a:latin typeface="Cambria Math"/>
                              </a:rPr>
                              <m:t>𝑀</m:t>
                            </m:r>
                            <m:r>
                              <a:rPr lang="fr-FR" b="0" i="1" smtClean="0">
                                <a:latin typeface="Cambria Math"/>
                              </a:rPr>
                              <m:t>+1</m:t>
                            </m:r>
                          </m:den>
                        </m:f>
                      </m:e>
                    </m:func>
                  </m:oMath>
                </a14:m>
                <a:r>
                  <a:rPr lang="fr-FR" dirty="0" smtClean="0"/>
                  <a:t> </a:t>
                </a:r>
                <a14:m>
                  <m:oMath xmlns:m="http://schemas.openxmlformats.org/officeDocument/2006/math">
                    <m:nary>
                      <m:naryPr>
                        <m:chr m:val="∑"/>
                        <m:ctrlPr>
                          <a:rPr lang="fr-FR" i="1" dirty="0" smtClean="0">
                            <a:latin typeface="Cambria Math"/>
                          </a:rPr>
                        </m:ctrlPr>
                      </m:naryPr>
                      <m:sub>
                        <m:r>
                          <m:rPr>
                            <m:brk m:alnAt="23"/>
                          </m:rPr>
                          <a:rPr lang="fr-FR" b="0" i="1" dirty="0" smtClean="0">
                            <a:latin typeface="Cambria Math"/>
                          </a:rPr>
                          <m:t>𝑛</m:t>
                        </m:r>
                        <m:r>
                          <a:rPr lang="fr-FR" b="0" i="1" dirty="0" smtClean="0">
                            <a:latin typeface="Cambria Math"/>
                          </a:rPr>
                          <m:t>=−</m:t>
                        </m:r>
                        <m:r>
                          <a:rPr lang="fr-FR" b="0" i="1" dirty="0" smtClean="0">
                            <a:latin typeface="Cambria Math"/>
                          </a:rPr>
                          <m:t>𝑀</m:t>
                        </m:r>
                      </m:sub>
                      <m:sup>
                        <m:r>
                          <a:rPr lang="fr-FR" b="0" i="1" dirty="0" smtClean="0">
                            <a:latin typeface="Cambria Math"/>
                          </a:rPr>
                          <m:t>𝑀</m:t>
                        </m:r>
                      </m:sup>
                      <m:e>
                        <m:r>
                          <a:rPr lang="fr-FR" b="0" i="1" dirty="0" smtClean="0">
                            <a:latin typeface="Cambria Math"/>
                          </a:rPr>
                          <m:t> </m:t>
                        </m:r>
                        <m:r>
                          <a:rPr lang="fr-FR" b="0" i="1" dirty="0" smtClean="0">
                            <a:latin typeface="Cambria Math"/>
                          </a:rPr>
                          <m:t>𝑥</m:t>
                        </m:r>
                        <m:d>
                          <m:dPr>
                            <m:ctrlPr>
                              <a:rPr lang="fr-FR" b="0" i="1" dirty="0" smtClean="0">
                                <a:latin typeface="Cambria Math"/>
                              </a:rPr>
                            </m:ctrlPr>
                          </m:dPr>
                          <m:e>
                            <m:r>
                              <a:rPr lang="fr-FR" b="0" i="1" dirty="0" smtClean="0">
                                <a:latin typeface="Cambria Math"/>
                              </a:rPr>
                              <m:t>𝑛</m:t>
                            </m:r>
                          </m:e>
                        </m:d>
                        <m:r>
                          <a:rPr lang="fr-FR" b="0" i="1" dirty="0" smtClean="0">
                            <a:latin typeface="Cambria Math"/>
                          </a:rPr>
                          <m:t>. </m:t>
                        </m:r>
                        <m:r>
                          <a:rPr lang="fr-FR" b="0" i="1" dirty="0" smtClean="0">
                            <a:latin typeface="Cambria Math"/>
                          </a:rPr>
                          <m:t>𝑦</m:t>
                        </m:r>
                        <m:r>
                          <a:rPr lang="fr-FR" b="0" i="1" dirty="0" smtClean="0">
                            <a:latin typeface="Cambria Math"/>
                          </a:rPr>
                          <m:t>(</m:t>
                        </m:r>
                        <m:r>
                          <a:rPr lang="fr-FR" b="0" i="1" dirty="0" smtClean="0">
                            <a:latin typeface="Cambria Math"/>
                          </a:rPr>
                          <m:t>𝑛</m:t>
                        </m:r>
                        <m:r>
                          <a:rPr lang="fr-FR" b="0" i="1" dirty="0" smtClean="0">
                            <a:latin typeface="Cambria Math"/>
                          </a:rPr>
                          <m:t> −</m:t>
                        </m:r>
                        <m:r>
                          <a:rPr lang="fr-FR" b="0" i="1" dirty="0" smtClean="0">
                            <a:latin typeface="Cambria Math"/>
                          </a:rPr>
                          <m:t>𝑙</m:t>
                        </m:r>
                        <m:r>
                          <a:rPr lang="fr-FR" b="0" i="1" dirty="0" smtClean="0">
                            <a:latin typeface="Cambria Math"/>
                          </a:rPr>
                          <m:t>)</m:t>
                        </m:r>
                      </m:e>
                    </m:nary>
                  </m:oMath>
                </a14:m>
                <a:endParaRPr lang="fr-FR" dirty="0" smtClean="0"/>
              </a:p>
              <a:p>
                <a:endParaRPr lang="fr-FR" dirty="0"/>
              </a:p>
              <a:p>
                <a:r>
                  <a:rPr lang="fr-FR" dirty="0" smtClean="0"/>
                  <a:t>And if y(n) = x(n), the </a:t>
                </a:r>
                <a:r>
                  <a:rPr lang="fr-FR" dirty="0" err="1" smtClean="0"/>
                  <a:t>autocorrelation</a:t>
                </a:r>
                <a:r>
                  <a:rPr lang="fr-FR" dirty="0" smtClean="0"/>
                  <a:t> </a:t>
                </a:r>
                <a:r>
                  <a:rPr lang="fr-FR" dirty="0" err="1" smtClean="0"/>
                  <a:t>sequence</a:t>
                </a:r>
                <a:r>
                  <a:rPr lang="fr-FR" dirty="0" smtClean="0"/>
                  <a:t> of a power signal </a:t>
                </a:r>
                <a:r>
                  <a:rPr lang="fr-FR" dirty="0" err="1" smtClean="0"/>
                  <a:t>is</a:t>
                </a:r>
                <a:r>
                  <a:rPr lang="fr-FR" dirty="0" smtClean="0"/>
                  <a:t>: </a:t>
                </a:r>
              </a:p>
              <a:p>
                <a:endParaRPr lang="fr-FR" dirty="0"/>
              </a:p>
              <a:p>
                <a:r>
                  <a:rPr lang="fr-FR" dirty="0" err="1" smtClean="0"/>
                  <a:t>r</a:t>
                </a:r>
                <a:r>
                  <a:rPr lang="fr-FR" baseline="-25000" dirty="0" err="1" smtClean="0"/>
                  <a:t>xx</a:t>
                </a:r>
                <a:r>
                  <a:rPr lang="fr-FR" dirty="0" smtClean="0"/>
                  <a:t>(l</a:t>
                </a:r>
                <a:r>
                  <a:rPr lang="fr-FR" dirty="0"/>
                  <a:t>) = </a:t>
                </a:r>
                <a14:m>
                  <m:oMath xmlns:m="http://schemas.openxmlformats.org/officeDocument/2006/math">
                    <m:func>
                      <m:funcPr>
                        <m:ctrlPr>
                          <a:rPr lang="fr-FR" i="1">
                            <a:latin typeface="Cambria Math"/>
                          </a:rPr>
                        </m:ctrlPr>
                      </m:funcPr>
                      <m:fName>
                        <m:limLow>
                          <m:limLowPr>
                            <m:ctrlPr>
                              <a:rPr lang="fr-FR" i="1">
                                <a:latin typeface="Cambria Math"/>
                              </a:rPr>
                            </m:ctrlPr>
                          </m:limLowPr>
                          <m:e>
                            <m:r>
                              <m:rPr>
                                <m:sty m:val="p"/>
                              </m:rPr>
                              <a:rPr lang="fr-FR">
                                <a:latin typeface="Cambria Math"/>
                              </a:rPr>
                              <m:t>lim</m:t>
                            </m:r>
                          </m:e>
                          <m:lim>
                            <m:r>
                              <a:rPr lang="fr-FR" i="1">
                                <a:latin typeface="Cambria Math"/>
                              </a:rPr>
                              <m:t>𝑀</m:t>
                            </m:r>
                            <m:r>
                              <a:rPr lang="fr-FR" i="1">
                                <a:latin typeface="Cambria Math"/>
                              </a:rPr>
                              <m:t>→ ∞</m:t>
                            </m:r>
                          </m:lim>
                        </m:limLow>
                      </m:fName>
                      <m:e>
                        <m:f>
                          <m:fPr>
                            <m:ctrlPr>
                              <a:rPr lang="fr-FR" i="1">
                                <a:latin typeface="Cambria Math"/>
                              </a:rPr>
                            </m:ctrlPr>
                          </m:fPr>
                          <m:num>
                            <m:r>
                              <a:rPr lang="fr-FR" i="1">
                                <a:latin typeface="Cambria Math"/>
                              </a:rPr>
                              <m:t>1</m:t>
                            </m:r>
                          </m:num>
                          <m:den>
                            <m:r>
                              <a:rPr lang="fr-FR" i="1">
                                <a:latin typeface="Cambria Math"/>
                              </a:rPr>
                              <m:t>2</m:t>
                            </m:r>
                            <m:r>
                              <a:rPr lang="fr-FR" i="1">
                                <a:latin typeface="Cambria Math"/>
                              </a:rPr>
                              <m:t>𝑀</m:t>
                            </m:r>
                            <m:r>
                              <a:rPr lang="fr-FR" i="1">
                                <a:latin typeface="Cambria Math"/>
                              </a:rPr>
                              <m:t>+1</m:t>
                            </m:r>
                          </m:den>
                        </m:f>
                      </m:e>
                    </m:func>
                  </m:oMath>
                </a14:m>
                <a:r>
                  <a:rPr lang="fr-FR" dirty="0"/>
                  <a:t> </a:t>
                </a:r>
                <a14:m>
                  <m:oMath xmlns:m="http://schemas.openxmlformats.org/officeDocument/2006/math">
                    <m:nary>
                      <m:naryPr>
                        <m:chr m:val="∑"/>
                        <m:ctrlPr>
                          <a:rPr lang="fr-FR" i="1" dirty="0">
                            <a:latin typeface="Cambria Math"/>
                          </a:rPr>
                        </m:ctrlPr>
                      </m:naryPr>
                      <m:sub>
                        <m:r>
                          <m:rPr>
                            <m:brk m:alnAt="23"/>
                          </m:rPr>
                          <a:rPr lang="fr-FR" i="1" dirty="0">
                            <a:latin typeface="Cambria Math"/>
                          </a:rPr>
                          <m:t>𝑛</m:t>
                        </m:r>
                        <m:r>
                          <a:rPr lang="fr-FR" i="1" dirty="0">
                            <a:latin typeface="Cambria Math"/>
                          </a:rPr>
                          <m:t>=−</m:t>
                        </m:r>
                        <m:r>
                          <a:rPr lang="fr-FR" i="1" dirty="0">
                            <a:latin typeface="Cambria Math"/>
                          </a:rPr>
                          <m:t>𝑀</m:t>
                        </m:r>
                      </m:sub>
                      <m:sup>
                        <m:r>
                          <a:rPr lang="fr-FR" i="1" dirty="0">
                            <a:latin typeface="Cambria Math"/>
                          </a:rPr>
                          <m:t>𝑀</m:t>
                        </m:r>
                      </m:sup>
                      <m:e>
                        <m:r>
                          <a:rPr lang="fr-FR" i="1" dirty="0">
                            <a:latin typeface="Cambria Math"/>
                          </a:rPr>
                          <m:t> </m:t>
                        </m:r>
                        <m:r>
                          <a:rPr lang="fr-FR" i="1" dirty="0">
                            <a:latin typeface="Cambria Math"/>
                          </a:rPr>
                          <m:t>𝑥</m:t>
                        </m:r>
                        <m:d>
                          <m:dPr>
                            <m:ctrlPr>
                              <a:rPr lang="fr-FR" i="1" dirty="0">
                                <a:latin typeface="Cambria Math"/>
                              </a:rPr>
                            </m:ctrlPr>
                          </m:dPr>
                          <m:e>
                            <m:r>
                              <a:rPr lang="fr-FR" i="1" dirty="0">
                                <a:latin typeface="Cambria Math"/>
                              </a:rPr>
                              <m:t>𝑛</m:t>
                            </m:r>
                          </m:e>
                        </m:d>
                        <m:r>
                          <a:rPr lang="fr-FR" i="1" dirty="0">
                            <a:latin typeface="Cambria Math"/>
                          </a:rPr>
                          <m:t>. </m:t>
                        </m:r>
                        <m:r>
                          <a:rPr lang="fr-FR" b="0" i="1" dirty="0" smtClean="0">
                            <a:latin typeface="Cambria Math"/>
                          </a:rPr>
                          <m:t>𝑥</m:t>
                        </m:r>
                        <m:r>
                          <a:rPr lang="fr-FR" i="1" dirty="0">
                            <a:latin typeface="Cambria Math"/>
                          </a:rPr>
                          <m:t>(</m:t>
                        </m:r>
                        <m:r>
                          <a:rPr lang="fr-FR" i="1" dirty="0">
                            <a:latin typeface="Cambria Math"/>
                          </a:rPr>
                          <m:t>𝑛</m:t>
                        </m:r>
                        <m:r>
                          <a:rPr lang="fr-FR" i="1" dirty="0">
                            <a:latin typeface="Cambria Math"/>
                          </a:rPr>
                          <m:t> −</m:t>
                        </m:r>
                        <m:r>
                          <a:rPr lang="fr-FR" i="1" dirty="0">
                            <a:latin typeface="Cambria Math"/>
                          </a:rPr>
                          <m:t>𝑙</m:t>
                        </m:r>
                        <m:r>
                          <a:rPr lang="fr-FR" i="1" dirty="0">
                            <a:latin typeface="Cambria Math"/>
                          </a:rPr>
                          <m:t>)</m:t>
                        </m:r>
                      </m:e>
                    </m:nary>
                  </m:oMath>
                </a14:m>
                <a:r>
                  <a:rPr lang="fr-FR" dirty="0" smtClean="0"/>
                  <a:t>  .</a:t>
                </a:r>
              </a:p>
              <a:p>
                <a:endParaRPr lang="fr-FR" dirty="0"/>
              </a:p>
              <a:p>
                <a:r>
                  <a:rPr lang="fr-FR" dirty="0" err="1" smtClean="0"/>
                  <a:t>Specifically</a:t>
                </a:r>
                <a:r>
                  <a:rPr lang="fr-FR" dirty="0" smtClean="0"/>
                  <a:t>, if x(n) and y(n) are 2 </a:t>
                </a:r>
                <a:r>
                  <a:rPr lang="fr-FR" dirty="0" err="1" smtClean="0"/>
                  <a:t>periodic</a:t>
                </a:r>
                <a:r>
                  <a:rPr lang="fr-FR" dirty="0" smtClean="0"/>
                  <a:t> </a:t>
                </a:r>
                <a:r>
                  <a:rPr lang="fr-FR" dirty="0" err="1" smtClean="0"/>
                  <a:t>sequences</a:t>
                </a:r>
                <a:r>
                  <a:rPr lang="fr-FR" dirty="0" smtClean="0"/>
                  <a:t>, </a:t>
                </a:r>
                <a:r>
                  <a:rPr lang="fr-FR" dirty="0" err="1" smtClean="0"/>
                  <a:t>each</a:t>
                </a:r>
                <a:r>
                  <a:rPr lang="fr-FR" dirty="0" smtClean="0"/>
                  <a:t> </a:t>
                </a:r>
                <a:r>
                  <a:rPr lang="fr-FR" dirty="0" err="1" smtClean="0"/>
                  <a:t>with</a:t>
                </a:r>
                <a:r>
                  <a:rPr lang="fr-FR" dirty="0" smtClean="0"/>
                  <a:t> </a:t>
                </a:r>
                <a:r>
                  <a:rPr lang="fr-FR" dirty="0" err="1" smtClean="0"/>
                  <a:t>period</a:t>
                </a:r>
                <a:r>
                  <a:rPr lang="fr-FR" dirty="0" smtClean="0"/>
                  <a:t> N, the </a:t>
                </a:r>
                <a:r>
                  <a:rPr lang="fr-FR" dirty="0" err="1" smtClean="0"/>
                  <a:t>averages</a:t>
                </a:r>
                <a:r>
                  <a:rPr lang="fr-FR" dirty="0" smtClean="0"/>
                  <a:t> over the </a:t>
                </a:r>
                <a:r>
                  <a:rPr lang="fr-FR" dirty="0" err="1" smtClean="0"/>
                  <a:t>infinite</a:t>
                </a:r>
                <a:r>
                  <a:rPr lang="fr-FR" dirty="0" smtClean="0"/>
                  <a:t> </a:t>
                </a:r>
                <a:r>
                  <a:rPr lang="fr-FR" dirty="0" err="1" smtClean="0"/>
                  <a:t>interval</a:t>
                </a:r>
                <a:r>
                  <a:rPr lang="fr-FR" dirty="0" smtClean="0"/>
                  <a:t> </a:t>
                </a:r>
                <a:r>
                  <a:rPr lang="fr-FR" dirty="0" err="1" smtClean="0"/>
                  <a:t>can</a:t>
                </a:r>
                <a:r>
                  <a:rPr lang="fr-FR" dirty="0" smtClean="0"/>
                  <a:t> </a:t>
                </a:r>
                <a:r>
                  <a:rPr lang="fr-FR" dirty="0" err="1" smtClean="0"/>
                  <a:t>be</a:t>
                </a:r>
                <a:r>
                  <a:rPr lang="fr-FR" dirty="0" smtClean="0"/>
                  <a:t> </a:t>
                </a:r>
                <a:r>
                  <a:rPr lang="fr-FR" dirty="0" err="1" smtClean="0"/>
                  <a:t>simplified</a:t>
                </a:r>
                <a:r>
                  <a:rPr lang="fr-FR" dirty="0" smtClean="0"/>
                  <a:t> </a:t>
                </a:r>
                <a:r>
                  <a:rPr lang="fr-FR" dirty="0" err="1" smtClean="0"/>
                  <a:t>into</a:t>
                </a:r>
                <a:r>
                  <a:rPr lang="fr-FR" dirty="0" smtClean="0"/>
                  <a:t> the </a:t>
                </a:r>
                <a:r>
                  <a:rPr lang="fr-FR" dirty="0" err="1" smtClean="0"/>
                  <a:t>average</a:t>
                </a:r>
                <a:r>
                  <a:rPr lang="fr-FR" dirty="0" smtClean="0"/>
                  <a:t> over a single </a:t>
                </a:r>
                <a:r>
                  <a:rPr lang="fr-FR" dirty="0" err="1" smtClean="0"/>
                  <a:t>period</a:t>
                </a:r>
                <a:r>
                  <a:rPr lang="fr-FR" dirty="0" smtClean="0"/>
                  <a:t> duration, </a:t>
                </a:r>
                <a:r>
                  <a:rPr lang="fr-FR" dirty="0" err="1" smtClean="0"/>
                  <a:t>that</a:t>
                </a:r>
                <a:r>
                  <a:rPr lang="fr-FR" dirty="0" smtClean="0"/>
                  <a:t> </a:t>
                </a:r>
                <a:r>
                  <a:rPr lang="fr-FR" dirty="0" err="1" smtClean="0"/>
                  <a:t>is</a:t>
                </a:r>
                <a:r>
                  <a:rPr lang="fr-FR" dirty="0" smtClean="0"/>
                  <a:t>: </a:t>
                </a:r>
                <a:endParaRPr lang="fr-FR" dirty="0"/>
              </a:p>
              <a:p>
                <a:endParaRPr lang="fr-FR" dirty="0" smtClean="0"/>
              </a:p>
              <a:p>
                <a:r>
                  <a:rPr lang="fr-FR" dirty="0"/>
                  <a:t>r</a:t>
                </a:r>
                <a:r>
                  <a:rPr lang="fr-FR" baseline="-25000" dirty="0" err="1"/>
                  <a:t>xy</a:t>
                </a:r>
                <a:r>
                  <a:rPr lang="fr-FR" dirty="0"/>
                  <a:t>(l) = </a:t>
                </a:r>
                <a:r>
                  <a:rPr lang="fr-FR" dirty="0" smtClean="0"/>
                  <a:t>  </a:t>
                </a:r>
                <a14:m>
                  <m:oMath xmlns:m="http://schemas.openxmlformats.org/officeDocument/2006/math">
                    <m:f>
                      <m:fPr>
                        <m:ctrlPr>
                          <a:rPr lang="fr-FR" i="1" dirty="0" smtClean="0">
                            <a:latin typeface="Cambria Math"/>
                          </a:rPr>
                        </m:ctrlPr>
                      </m:fPr>
                      <m:num>
                        <m:r>
                          <a:rPr lang="fr-FR" b="0" i="1" dirty="0" smtClean="0">
                            <a:latin typeface="Cambria Math"/>
                          </a:rPr>
                          <m:t>1</m:t>
                        </m:r>
                      </m:num>
                      <m:den>
                        <m:r>
                          <a:rPr lang="fr-FR" b="0" i="1" dirty="0" smtClean="0">
                            <a:latin typeface="Cambria Math"/>
                          </a:rPr>
                          <m:t>𝑁</m:t>
                        </m:r>
                      </m:den>
                    </m:f>
                    <m:nary>
                      <m:naryPr>
                        <m:chr m:val="∑"/>
                        <m:ctrlPr>
                          <a:rPr lang="fr-FR" i="1" dirty="0">
                            <a:latin typeface="Cambria Math"/>
                          </a:rPr>
                        </m:ctrlPr>
                      </m:naryPr>
                      <m:sub>
                        <m:r>
                          <m:rPr>
                            <m:brk m:alnAt="23"/>
                          </m:rPr>
                          <a:rPr lang="fr-FR" i="1" dirty="0">
                            <a:latin typeface="Cambria Math"/>
                          </a:rPr>
                          <m:t>𝑛</m:t>
                        </m:r>
                        <m:r>
                          <a:rPr lang="fr-FR" i="1" dirty="0">
                            <a:latin typeface="Cambria Math"/>
                          </a:rPr>
                          <m:t>=</m:t>
                        </m:r>
                        <m:r>
                          <a:rPr lang="fr-FR" b="0" i="1" dirty="0" smtClean="0">
                            <a:latin typeface="Cambria Math"/>
                          </a:rPr>
                          <m:t>0</m:t>
                        </m:r>
                      </m:sub>
                      <m:sup>
                        <m:r>
                          <a:rPr lang="fr-FR" b="0" i="1" dirty="0" smtClean="0">
                            <a:latin typeface="Cambria Math"/>
                          </a:rPr>
                          <m:t>𝑁</m:t>
                        </m:r>
                        <m:r>
                          <a:rPr lang="fr-FR" b="0" i="1" dirty="0" smtClean="0">
                            <a:latin typeface="Cambria Math"/>
                          </a:rPr>
                          <m:t>−1 </m:t>
                        </m:r>
                      </m:sup>
                      <m:e>
                        <m:r>
                          <a:rPr lang="fr-FR" i="1" dirty="0">
                            <a:latin typeface="Cambria Math"/>
                          </a:rPr>
                          <m:t> </m:t>
                        </m:r>
                        <m:r>
                          <a:rPr lang="fr-FR" i="1" dirty="0">
                            <a:latin typeface="Cambria Math"/>
                          </a:rPr>
                          <m:t>𝑥</m:t>
                        </m:r>
                        <m:d>
                          <m:dPr>
                            <m:ctrlPr>
                              <a:rPr lang="fr-FR" i="1" dirty="0">
                                <a:latin typeface="Cambria Math"/>
                              </a:rPr>
                            </m:ctrlPr>
                          </m:dPr>
                          <m:e>
                            <m:r>
                              <a:rPr lang="fr-FR" i="1" dirty="0">
                                <a:latin typeface="Cambria Math"/>
                              </a:rPr>
                              <m:t>𝑛</m:t>
                            </m:r>
                          </m:e>
                        </m:d>
                        <m:r>
                          <a:rPr lang="fr-FR" i="1" dirty="0">
                            <a:latin typeface="Cambria Math"/>
                          </a:rPr>
                          <m:t>. </m:t>
                        </m:r>
                        <m:r>
                          <a:rPr lang="fr-FR" i="1" dirty="0">
                            <a:latin typeface="Cambria Math"/>
                          </a:rPr>
                          <m:t>𝑦</m:t>
                        </m:r>
                        <m:r>
                          <a:rPr lang="fr-FR" i="1" dirty="0">
                            <a:latin typeface="Cambria Math"/>
                          </a:rPr>
                          <m:t>(</m:t>
                        </m:r>
                        <m:r>
                          <a:rPr lang="fr-FR" i="1" dirty="0">
                            <a:latin typeface="Cambria Math"/>
                          </a:rPr>
                          <m:t>𝑛</m:t>
                        </m:r>
                        <m:r>
                          <a:rPr lang="fr-FR" i="1" dirty="0">
                            <a:latin typeface="Cambria Math"/>
                          </a:rPr>
                          <m:t> −</m:t>
                        </m:r>
                        <m:r>
                          <a:rPr lang="fr-FR" i="1" dirty="0">
                            <a:latin typeface="Cambria Math"/>
                          </a:rPr>
                          <m:t>𝑙</m:t>
                        </m:r>
                        <m:r>
                          <a:rPr lang="fr-FR" i="1" dirty="0">
                            <a:latin typeface="Cambria Math"/>
                          </a:rPr>
                          <m:t>)</m:t>
                        </m:r>
                      </m:e>
                    </m:nary>
                  </m:oMath>
                </a14:m>
                <a:r>
                  <a:rPr lang="fr-FR" dirty="0" smtClean="0"/>
                  <a:t>   and</a:t>
                </a:r>
              </a:p>
              <a:p>
                <a:endParaRPr lang="fr-FR" dirty="0"/>
              </a:p>
              <a:p>
                <a:endParaRPr lang="fr-FR" dirty="0" smtClean="0"/>
              </a:p>
              <a:p>
                <a:r>
                  <a:rPr lang="fr-FR" dirty="0" err="1" smtClean="0"/>
                  <a:t>r</a:t>
                </a:r>
                <a:r>
                  <a:rPr lang="fr-FR" baseline="-25000" dirty="0" err="1" smtClean="0"/>
                  <a:t>xx</a:t>
                </a:r>
                <a:r>
                  <a:rPr lang="fr-FR" dirty="0" smtClean="0"/>
                  <a:t>(l</a:t>
                </a:r>
                <a:r>
                  <a:rPr lang="fr-FR" dirty="0"/>
                  <a:t>) =   </a:t>
                </a:r>
                <a14:m>
                  <m:oMath xmlns:m="http://schemas.openxmlformats.org/officeDocument/2006/math">
                    <m:f>
                      <m:fPr>
                        <m:ctrlPr>
                          <a:rPr lang="fr-FR" i="1" dirty="0">
                            <a:latin typeface="Cambria Math"/>
                          </a:rPr>
                        </m:ctrlPr>
                      </m:fPr>
                      <m:num>
                        <m:r>
                          <a:rPr lang="fr-FR" i="1" dirty="0">
                            <a:latin typeface="Cambria Math"/>
                          </a:rPr>
                          <m:t>1</m:t>
                        </m:r>
                      </m:num>
                      <m:den>
                        <m:r>
                          <a:rPr lang="fr-FR" i="1" dirty="0">
                            <a:latin typeface="Cambria Math"/>
                          </a:rPr>
                          <m:t>𝑁</m:t>
                        </m:r>
                      </m:den>
                    </m:f>
                    <m:nary>
                      <m:naryPr>
                        <m:chr m:val="∑"/>
                        <m:ctrlPr>
                          <a:rPr lang="fr-FR" i="1" dirty="0">
                            <a:latin typeface="Cambria Math"/>
                          </a:rPr>
                        </m:ctrlPr>
                      </m:naryPr>
                      <m:sub>
                        <m:r>
                          <m:rPr>
                            <m:brk m:alnAt="23"/>
                          </m:rPr>
                          <a:rPr lang="fr-FR" i="1" dirty="0">
                            <a:latin typeface="Cambria Math"/>
                          </a:rPr>
                          <m:t>𝑛</m:t>
                        </m:r>
                        <m:r>
                          <a:rPr lang="fr-FR" i="1" dirty="0">
                            <a:latin typeface="Cambria Math"/>
                          </a:rPr>
                          <m:t>=0</m:t>
                        </m:r>
                      </m:sub>
                      <m:sup>
                        <m:r>
                          <a:rPr lang="fr-FR" i="1" dirty="0">
                            <a:latin typeface="Cambria Math"/>
                          </a:rPr>
                          <m:t>𝑁</m:t>
                        </m:r>
                        <m:r>
                          <a:rPr lang="fr-FR" i="1" dirty="0">
                            <a:latin typeface="Cambria Math"/>
                          </a:rPr>
                          <m:t>−1 </m:t>
                        </m:r>
                      </m:sup>
                      <m:e>
                        <m:r>
                          <a:rPr lang="fr-FR" i="1" dirty="0">
                            <a:latin typeface="Cambria Math"/>
                          </a:rPr>
                          <m:t> </m:t>
                        </m:r>
                        <m:r>
                          <a:rPr lang="fr-FR" i="1" dirty="0">
                            <a:latin typeface="Cambria Math"/>
                          </a:rPr>
                          <m:t>𝑥</m:t>
                        </m:r>
                        <m:d>
                          <m:dPr>
                            <m:ctrlPr>
                              <a:rPr lang="fr-FR" i="1" dirty="0">
                                <a:latin typeface="Cambria Math"/>
                              </a:rPr>
                            </m:ctrlPr>
                          </m:dPr>
                          <m:e>
                            <m:r>
                              <a:rPr lang="fr-FR" i="1" dirty="0">
                                <a:latin typeface="Cambria Math"/>
                              </a:rPr>
                              <m:t>𝑛</m:t>
                            </m:r>
                          </m:e>
                        </m:d>
                        <m:r>
                          <a:rPr lang="fr-FR" i="1" dirty="0">
                            <a:latin typeface="Cambria Math"/>
                          </a:rPr>
                          <m:t>. </m:t>
                        </m:r>
                        <m:r>
                          <a:rPr lang="fr-FR" b="0" i="1" dirty="0" smtClean="0">
                            <a:latin typeface="Cambria Math"/>
                          </a:rPr>
                          <m:t>𝑥</m:t>
                        </m:r>
                        <m:r>
                          <a:rPr lang="fr-FR" i="1" dirty="0">
                            <a:latin typeface="Cambria Math"/>
                          </a:rPr>
                          <m:t>(</m:t>
                        </m:r>
                        <m:r>
                          <a:rPr lang="fr-FR" i="1" dirty="0">
                            <a:latin typeface="Cambria Math"/>
                          </a:rPr>
                          <m:t>𝑛</m:t>
                        </m:r>
                        <m:r>
                          <a:rPr lang="fr-FR" i="1" dirty="0">
                            <a:latin typeface="Cambria Math"/>
                          </a:rPr>
                          <m:t> −</m:t>
                        </m:r>
                        <m:r>
                          <a:rPr lang="fr-FR" i="1" dirty="0">
                            <a:latin typeface="Cambria Math"/>
                          </a:rPr>
                          <m:t>𝑙</m:t>
                        </m:r>
                        <m:r>
                          <a:rPr lang="fr-FR" i="1" dirty="0">
                            <a:latin typeface="Cambria Math"/>
                          </a:rPr>
                          <m:t>)</m:t>
                        </m:r>
                      </m:e>
                    </m:nary>
                  </m:oMath>
                </a14:m>
                <a:endParaRPr lang="fr-FR" dirty="0"/>
              </a:p>
              <a:p>
                <a:endParaRPr lang="fr-FR" dirty="0"/>
              </a:p>
              <a:p>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611560" y="191601"/>
                <a:ext cx="7704856" cy="6821868"/>
              </a:xfrm>
              <a:prstGeom prst="rect">
                <a:avLst/>
              </a:prstGeom>
              <a:blipFill rotWithShape="1">
                <a:blip r:embed="rId2"/>
                <a:stretch>
                  <a:fillRect l="-633" t="-804" r="-1187" b="-179"/>
                </a:stretch>
              </a:blipFill>
            </p:spPr>
            <p:txBody>
              <a:bodyPr/>
              <a:lstStyle/>
              <a:p>
                <a:r>
                  <a:rPr lang="fr-FR">
                    <a:noFill/>
                  </a:rPr>
                  <a:t> </a:t>
                </a:r>
              </a:p>
            </p:txBody>
          </p:sp>
        </mc:Fallback>
      </mc:AlternateContent>
    </p:spTree>
    <p:extLst>
      <p:ext uri="{BB962C8B-B14F-4D97-AF65-F5344CB8AC3E}">
        <p14:creationId xmlns:p14="http://schemas.microsoft.com/office/powerpoint/2010/main" val="3404073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251520" y="332656"/>
                <a:ext cx="8352928" cy="5693866"/>
              </a:xfrm>
              <a:prstGeom prst="rect">
                <a:avLst/>
              </a:prstGeom>
              <a:noFill/>
            </p:spPr>
            <p:txBody>
              <a:bodyPr wrap="square" rtlCol="0">
                <a:spAutoFit/>
              </a:bodyPr>
              <a:lstStyle/>
              <a:p>
                <a:r>
                  <a:rPr lang="fr-FR" sz="2800" dirty="0" smtClean="0"/>
                  <a:t>r</a:t>
                </a:r>
                <a:r>
                  <a:rPr lang="fr-FR" sz="2800" baseline="-25000" dirty="0" err="1"/>
                  <a:t>xy</a:t>
                </a:r>
                <a:r>
                  <a:rPr lang="fr-FR" sz="2800" dirty="0"/>
                  <a:t>(l)  </a:t>
                </a:r>
                <a:r>
                  <a:rPr lang="fr-FR" sz="2800" dirty="0" smtClean="0"/>
                  <a:t>and </a:t>
                </a:r>
                <a:r>
                  <a:rPr lang="fr-FR" sz="2800" dirty="0" err="1" smtClean="0"/>
                  <a:t>r</a:t>
                </a:r>
                <a:r>
                  <a:rPr lang="fr-FR" sz="2800" baseline="-25000" dirty="0" err="1" smtClean="0"/>
                  <a:t>xx</a:t>
                </a:r>
                <a:r>
                  <a:rPr lang="fr-FR" sz="2800" dirty="0" smtClean="0"/>
                  <a:t>(l) are </a:t>
                </a:r>
                <a:r>
                  <a:rPr lang="fr-FR" sz="2800" dirty="0" err="1" smtClean="0"/>
                  <a:t>then</a:t>
                </a:r>
                <a:r>
                  <a:rPr lang="fr-FR" sz="2800" dirty="0" smtClean="0"/>
                  <a:t> </a:t>
                </a:r>
                <a:r>
                  <a:rPr lang="fr-FR" sz="2800" dirty="0" err="1" smtClean="0"/>
                  <a:t>periodic</a:t>
                </a:r>
                <a:r>
                  <a:rPr lang="fr-FR" sz="2800" dirty="0" smtClean="0"/>
                  <a:t> </a:t>
                </a:r>
                <a:r>
                  <a:rPr lang="fr-FR" sz="2800" dirty="0" err="1" smtClean="0"/>
                  <a:t>correlation</a:t>
                </a:r>
                <a:r>
                  <a:rPr lang="fr-FR" sz="2800" dirty="0" smtClean="0"/>
                  <a:t> </a:t>
                </a:r>
                <a:r>
                  <a:rPr lang="fr-FR" sz="2800" dirty="0" err="1" smtClean="0"/>
                  <a:t>sequences</a:t>
                </a:r>
                <a:r>
                  <a:rPr lang="fr-FR" sz="2800" dirty="0" smtClean="0"/>
                  <a:t> </a:t>
                </a:r>
                <a:r>
                  <a:rPr lang="fr-FR" sz="2800" dirty="0" err="1" smtClean="0"/>
                  <a:t>with</a:t>
                </a:r>
                <a:r>
                  <a:rPr lang="fr-FR" sz="2800" dirty="0" smtClean="0"/>
                  <a:t> </a:t>
                </a:r>
                <a:r>
                  <a:rPr lang="fr-FR" sz="2800" dirty="0" err="1" smtClean="0"/>
                  <a:t>period</a:t>
                </a:r>
                <a:r>
                  <a:rPr lang="fr-FR" sz="2800" dirty="0" smtClean="0"/>
                  <a:t> N, </a:t>
                </a:r>
                <a:r>
                  <a:rPr lang="fr-FR" sz="2800" dirty="0" err="1" smtClean="0"/>
                  <a:t>while</a:t>
                </a:r>
                <a:r>
                  <a:rPr lang="fr-FR" sz="2800" dirty="0" smtClean="0"/>
                  <a:t> the factor 1/N </a:t>
                </a:r>
                <a:r>
                  <a:rPr lang="fr-FR" sz="2800" dirty="0" err="1" smtClean="0"/>
                  <a:t>is</a:t>
                </a:r>
                <a:r>
                  <a:rPr lang="fr-FR" sz="2800" dirty="0" smtClean="0"/>
                  <a:t> </a:t>
                </a:r>
                <a:r>
                  <a:rPr lang="fr-FR" sz="2800" dirty="0" err="1" smtClean="0"/>
                  <a:t>simply</a:t>
                </a:r>
                <a:r>
                  <a:rPr lang="fr-FR" sz="2800" dirty="0" smtClean="0"/>
                  <a:t> a </a:t>
                </a:r>
                <a:r>
                  <a:rPr lang="fr-FR" sz="2800" dirty="0" err="1" smtClean="0"/>
                  <a:t>normalization</a:t>
                </a:r>
                <a:r>
                  <a:rPr lang="fr-FR" sz="2800" dirty="0" smtClean="0"/>
                  <a:t> factor. </a:t>
                </a:r>
              </a:p>
              <a:p>
                <a:endParaRPr lang="fr-FR" sz="2800" dirty="0"/>
              </a:p>
              <a:p>
                <a:r>
                  <a:rPr lang="fr-FR" sz="2800" dirty="0" err="1" smtClean="0"/>
                  <a:t>These</a:t>
                </a:r>
                <a:r>
                  <a:rPr lang="fr-FR" sz="2800" dirty="0" smtClean="0"/>
                  <a:t> relations are </a:t>
                </a:r>
                <a:r>
                  <a:rPr lang="fr-FR" sz="2800" dirty="0" err="1" smtClean="0"/>
                  <a:t>practical</a:t>
                </a:r>
                <a:r>
                  <a:rPr lang="fr-FR" sz="2800" dirty="0" smtClean="0"/>
                  <a:t> to </a:t>
                </a:r>
                <a:r>
                  <a:rPr lang="fr-FR" sz="2800" dirty="0" err="1" smtClean="0"/>
                  <a:t>identify</a:t>
                </a:r>
                <a:r>
                  <a:rPr lang="fr-FR" sz="2800" dirty="0" smtClean="0"/>
                  <a:t> </a:t>
                </a:r>
                <a:r>
                  <a:rPr lang="fr-FR" sz="2800" dirty="0" err="1" smtClean="0"/>
                  <a:t>periodicities</a:t>
                </a:r>
                <a:r>
                  <a:rPr lang="fr-FR" sz="2800" dirty="0" smtClean="0"/>
                  <a:t> in an </a:t>
                </a:r>
                <a:r>
                  <a:rPr lang="fr-FR" sz="2800" dirty="0" err="1" smtClean="0"/>
                  <a:t>observed</a:t>
                </a:r>
                <a:r>
                  <a:rPr lang="fr-FR" sz="2800" dirty="0" smtClean="0"/>
                  <a:t> signal </a:t>
                </a:r>
                <a:r>
                  <a:rPr lang="fr-FR" sz="2800" dirty="0" err="1" smtClean="0"/>
                  <a:t>which</a:t>
                </a:r>
                <a:r>
                  <a:rPr lang="fr-FR" sz="2800" dirty="0" smtClean="0"/>
                  <a:t> has been </a:t>
                </a:r>
                <a:r>
                  <a:rPr lang="fr-FR" sz="2800" dirty="0" err="1" smtClean="0"/>
                  <a:t>corrupted</a:t>
                </a:r>
                <a:r>
                  <a:rPr lang="fr-FR" sz="2800" dirty="0" smtClean="0"/>
                  <a:t> by </a:t>
                </a:r>
                <a:r>
                  <a:rPr lang="fr-FR" sz="2800" dirty="0" err="1" smtClean="0"/>
                  <a:t>random</a:t>
                </a:r>
                <a:r>
                  <a:rPr lang="fr-FR" sz="2800" dirty="0" smtClean="0"/>
                  <a:t> </a:t>
                </a:r>
                <a:r>
                  <a:rPr lang="fr-FR" sz="2800" dirty="0" err="1" smtClean="0"/>
                  <a:t>interferences</a:t>
                </a:r>
                <a:r>
                  <a:rPr lang="fr-FR" sz="2800" dirty="0" smtClean="0"/>
                  <a:t> (noise), </a:t>
                </a:r>
                <a:r>
                  <a:rPr lang="fr-FR" sz="2800" dirty="0" err="1" smtClean="0"/>
                  <a:t>such</a:t>
                </a:r>
                <a:r>
                  <a:rPr lang="fr-FR" sz="2800" dirty="0" smtClean="0"/>
                  <a:t> as y(n) = x(n) + w(n),</a:t>
                </a:r>
              </a:p>
              <a:p>
                <a:endParaRPr lang="fr-FR" sz="2800" dirty="0"/>
              </a:p>
              <a:p>
                <a:r>
                  <a:rPr lang="fr-FR" sz="2800" dirty="0" err="1" smtClean="0"/>
                  <a:t>where</a:t>
                </a:r>
                <a:r>
                  <a:rPr lang="fr-FR" sz="2800" dirty="0" smtClean="0"/>
                  <a:t> x(n) </a:t>
                </a:r>
                <a:r>
                  <a:rPr lang="fr-FR" sz="2800" dirty="0" err="1" smtClean="0"/>
                  <a:t>is</a:t>
                </a:r>
                <a:r>
                  <a:rPr lang="fr-FR" sz="2800" dirty="0" smtClean="0"/>
                  <a:t> a </a:t>
                </a:r>
                <a:r>
                  <a:rPr lang="fr-FR" sz="2800" dirty="0" err="1" smtClean="0"/>
                  <a:t>periodic</a:t>
                </a:r>
                <a:r>
                  <a:rPr lang="fr-FR" sz="2800" dirty="0" smtClean="0"/>
                  <a:t> signal of </a:t>
                </a:r>
                <a:r>
                  <a:rPr lang="fr-FR" sz="2800" dirty="0" err="1" smtClean="0"/>
                  <a:t>some</a:t>
                </a:r>
                <a:r>
                  <a:rPr lang="fr-FR" sz="2800" dirty="0" smtClean="0"/>
                  <a:t> </a:t>
                </a:r>
                <a:r>
                  <a:rPr lang="fr-FR" sz="2800" dirty="0" err="1" smtClean="0"/>
                  <a:t>unknown</a:t>
                </a:r>
                <a:r>
                  <a:rPr lang="fr-FR" sz="2800" dirty="0" smtClean="0"/>
                  <a:t> </a:t>
                </a:r>
                <a:r>
                  <a:rPr lang="fr-FR" sz="2800" dirty="0" err="1" smtClean="0"/>
                  <a:t>periode</a:t>
                </a:r>
                <a:r>
                  <a:rPr lang="fr-FR" sz="2800" dirty="0" smtClean="0"/>
                  <a:t> N and w(n) </a:t>
                </a:r>
                <a:r>
                  <a:rPr lang="fr-FR" sz="2800" dirty="0" err="1" smtClean="0"/>
                  <a:t>represents</a:t>
                </a:r>
                <a:r>
                  <a:rPr lang="fr-FR" sz="2800" dirty="0" smtClean="0"/>
                  <a:t> an additive </a:t>
                </a:r>
                <a:r>
                  <a:rPr lang="fr-FR" sz="2800" dirty="0" err="1" smtClean="0"/>
                  <a:t>random</a:t>
                </a:r>
                <a:r>
                  <a:rPr lang="fr-FR" sz="2800" dirty="0" smtClean="0"/>
                  <a:t> </a:t>
                </a:r>
                <a:r>
                  <a:rPr lang="fr-FR" sz="2800" dirty="0" err="1" smtClean="0"/>
                  <a:t>interference</a:t>
                </a:r>
                <a:r>
                  <a:rPr lang="fr-FR" sz="2800" dirty="0" smtClean="0"/>
                  <a:t>.  </a:t>
                </a:r>
              </a:p>
              <a:p>
                <a:r>
                  <a:rPr lang="fr-FR" sz="2800" dirty="0" smtClean="0"/>
                  <a:t>Suppose </a:t>
                </a:r>
                <a:r>
                  <a:rPr lang="fr-FR" sz="2800" dirty="0" err="1" smtClean="0"/>
                  <a:t>that</a:t>
                </a:r>
                <a:r>
                  <a:rPr lang="fr-FR" sz="2800" dirty="0" smtClean="0"/>
                  <a:t> </a:t>
                </a:r>
                <a:r>
                  <a:rPr lang="fr-FR" sz="2800" dirty="0" err="1" smtClean="0"/>
                  <a:t>we</a:t>
                </a:r>
                <a:r>
                  <a:rPr lang="fr-FR" sz="2800" dirty="0" smtClean="0"/>
                  <a:t> </a:t>
                </a:r>
                <a:r>
                  <a:rPr lang="fr-FR" sz="2800" dirty="0" err="1" smtClean="0"/>
                  <a:t>get</a:t>
                </a:r>
                <a:r>
                  <a:rPr lang="fr-FR" sz="2800" dirty="0" smtClean="0"/>
                  <a:t> </a:t>
                </a:r>
                <a:r>
                  <a:rPr lang="fr-FR" sz="2800" dirty="0" err="1" smtClean="0"/>
                  <a:t>from</a:t>
                </a:r>
                <a:r>
                  <a:rPr lang="fr-FR" sz="2800" dirty="0" smtClean="0"/>
                  <a:t> </a:t>
                </a:r>
                <a:r>
                  <a:rPr lang="fr-FR" sz="2800" dirty="0" err="1" smtClean="0"/>
                  <a:t>experiments</a:t>
                </a:r>
                <a:r>
                  <a:rPr lang="fr-FR" sz="2800" dirty="0" smtClean="0"/>
                  <a:t> M </a:t>
                </a:r>
                <a:r>
                  <a:rPr lang="fr-FR" sz="2800" dirty="0" err="1" smtClean="0"/>
                  <a:t>samples</a:t>
                </a:r>
                <a:r>
                  <a:rPr lang="fr-FR" sz="2800" dirty="0" smtClean="0"/>
                  <a:t> of y(n), 0 </a:t>
                </a:r>
                <a14:m>
                  <m:oMath xmlns:m="http://schemas.openxmlformats.org/officeDocument/2006/math">
                    <m:r>
                      <a:rPr lang="fr-FR" sz="2800" i="1" smtClean="0">
                        <a:latin typeface="Cambria Math"/>
                        <a:ea typeface="Cambria Math"/>
                      </a:rPr>
                      <m:t>≤</m:t>
                    </m:r>
                    <m:r>
                      <a:rPr lang="fr-FR" sz="2800" b="0" i="1" smtClean="0">
                        <a:latin typeface="Cambria Math"/>
                        <a:ea typeface="Cambria Math"/>
                      </a:rPr>
                      <m:t>𝑛</m:t>
                    </m:r>
                    <m:r>
                      <a:rPr lang="fr-FR" sz="2800" b="0" i="1" smtClean="0">
                        <a:latin typeface="Cambria Math"/>
                        <a:ea typeface="Cambria Math"/>
                      </a:rPr>
                      <m:t> ≤</m:t>
                    </m:r>
                    <m:r>
                      <a:rPr lang="fr-FR" sz="2800" b="0" i="1" smtClean="0">
                        <a:latin typeface="Cambria Math"/>
                        <a:ea typeface="Cambria Math"/>
                      </a:rPr>
                      <m:t>𝑀</m:t>
                    </m:r>
                    <m:r>
                      <a:rPr lang="fr-FR" sz="2800" b="0" i="1" smtClean="0">
                        <a:latin typeface="Cambria Math"/>
                        <a:ea typeface="Cambria Math"/>
                      </a:rPr>
                      <m:t>−1, </m:t>
                    </m:r>
                    <m:r>
                      <a:rPr lang="fr-FR" sz="2800" b="0" i="1" smtClean="0">
                        <a:latin typeface="Cambria Math"/>
                        <a:ea typeface="Cambria Math"/>
                      </a:rPr>
                      <m:t>𝑤h𝑒𝑟𝑒</m:t>
                    </m:r>
                    <m:r>
                      <a:rPr lang="fr-FR" sz="2800" b="0" i="1" smtClean="0">
                        <a:latin typeface="Cambria Math"/>
                        <a:ea typeface="Cambria Math"/>
                      </a:rPr>
                      <m:t> </m:t>
                    </m:r>
                    <m:r>
                      <a:rPr lang="fr-FR" sz="2800" b="0" i="1" smtClean="0">
                        <a:latin typeface="Cambria Math"/>
                        <a:ea typeface="Cambria Math"/>
                      </a:rPr>
                      <m:t>𝑀</m:t>
                    </m:r>
                    <m:r>
                      <a:rPr lang="fr-FR" sz="2800" b="0" i="1" smtClean="0">
                        <a:latin typeface="Cambria Math"/>
                        <a:ea typeface="Cambria Math"/>
                      </a:rPr>
                      <m:t> ≫</m:t>
                    </m:r>
                    <m:r>
                      <a:rPr lang="fr-FR" sz="2800" b="0" i="1" smtClean="0">
                        <a:latin typeface="Cambria Math"/>
                        <a:ea typeface="Cambria Math"/>
                      </a:rPr>
                      <m:t>𝑁</m:t>
                    </m:r>
                    <m:r>
                      <a:rPr lang="fr-FR" sz="2800" b="0" i="1" smtClean="0">
                        <a:latin typeface="Cambria Math"/>
                        <a:ea typeface="Cambria Math"/>
                      </a:rPr>
                      <m:t>, </m:t>
                    </m:r>
                    <m:r>
                      <a:rPr lang="fr-FR" sz="2800" b="0" i="1" smtClean="0">
                        <a:latin typeface="Cambria Math"/>
                        <a:ea typeface="Cambria Math"/>
                      </a:rPr>
                      <m:t>𝑤𝑖𝑡h</m:t>
                    </m:r>
                    <m:r>
                      <a:rPr lang="fr-FR" sz="2800" b="0" i="1" smtClean="0">
                        <a:latin typeface="Cambria Math"/>
                        <a:ea typeface="Cambria Math"/>
                      </a:rPr>
                      <m:t> </m:t>
                    </m:r>
                    <m:r>
                      <a:rPr lang="fr-FR" sz="2800" b="0" i="1" smtClean="0">
                        <a:latin typeface="Cambria Math"/>
                        <a:ea typeface="Cambria Math"/>
                      </a:rPr>
                      <m:t>𝑦</m:t>
                    </m:r>
                    <m:d>
                      <m:dPr>
                        <m:ctrlPr>
                          <a:rPr lang="fr-FR" sz="2800" b="0" i="1" smtClean="0">
                            <a:latin typeface="Cambria Math"/>
                            <a:ea typeface="Cambria Math"/>
                          </a:rPr>
                        </m:ctrlPr>
                      </m:dPr>
                      <m:e>
                        <m:r>
                          <a:rPr lang="fr-FR" sz="2800" b="0" i="1" smtClean="0">
                            <a:latin typeface="Cambria Math"/>
                            <a:ea typeface="Cambria Math"/>
                          </a:rPr>
                          <m:t>𝑛</m:t>
                        </m:r>
                      </m:e>
                    </m:d>
                    <m:r>
                      <a:rPr lang="fr-FR" sz="2800" b="0" i="1" smtClean="0">
                        <a:latin typeface="Cambria Math"/>
                        <a:ea typeface="Cambria Math"/>
                      </a:rPr>
                      <m:t>=0 </m:t>
                    </m:r>
                    <m:r>
                      <a:rPr lang="fr-FR" sz="2800" b="0" i="1" smtClean="0">
                        <a:latin typeface="Cambria Math"/>
                        <a:ea typeface="Cambria Math"/>
                      </a:rPr>
                      <m:t>𝑓𝑜𝑟</m:t>
                    </m:r>
                    <m:r>
                      <a:rPr lang="fr-FR" sz="2800" b="0" i="1" smtClean="0">
                        <a:latin typeface="Cambria Math"/>
                        <a:ea typeface="Cambria Math"/>
                      </a:rPr>
                      <m:t> </m:t>
                    </m:r>
                    <m:r>
                      <a:rPr lang="fr-FR" sz="2800" b="0" i="1" smtClean="0">
                        <a:latin typeface="Cambria Math"/>
                        <a:ea typeface="Cambria Math"/>
                      </a:rPr>
                      <m:t>𝑛</m:t>
                    </m:r>
                    <m:r>
                      <a:rPr lang="fr-FR" sz="2800" b="0" i="1" smtClean="0">
                        <a:latin typeface="Cambria Math"/>
                        <a:ea typeface="Cambria Math"/>
                      </a:rPr>
                      <m:t>&lt;0  </m:t>
                    </m:r>
                    <m:r>
                      <a:rPr lang="fr-FR" sz="2800" b="0" i="1" smtClean="0">
                        <a:latin typeface="Cambria Math"/>
                        <a:ea typeface="Cambria Math"/>
                      </a:rPr>
                      <m:t>𝑎𝑛𝑑</m:t>
                    </m:r>
                    <m:r>
                      <a:rPr lang="fr-FR" sz="2800" b="0" i="1" smtClean="0">
                        <a:latin typeface="Cambria Math"/>
                        <a:ea typeface="Cambria Math"/>
                      </a:rPr>
                      <m:t>  </m:t>
                    </m:r>
                    <m:r>
                      <a:rPr lang="fr-FR" sz="2800" b="0" i="1" smtClean="0">
                        <a:latin typeface="Cambria Math"/>
                        <a:ea typeface="Cambria Math"/>
                      </a:rPr>
                      <m:t>𝑛</m:t>
                    </m:r>
                    <m:r>
                      <a:rPr lang="fr-FR" sz="2800" b="0" i="1" smtClean="0">
                        <a:latin typeface="Cambria Math"/>
                        <a:ea typeface="Cambria Math"/>
                      </a:rPr>
                      <m:t> ≥</m:t>
                    </m:r>
                    <m:r>
                      <a:rPr lang="fr-FR" sz="2800" b="0" i="1" smtClean="0">
                        <a:latin typeface="Cambria Math"/>
                        <a:ea typeface="Cambria Math"/>
                      </a:rPr>
                      <m:t>𝑀</m:t>
                    </m:r>
                    <m:r>
                      <a:rPr lang="fr-FR" sz="2800" b="0" i="1" smtClean="0">
                        <a:latin typeface="Cambria Math"/>
                        <a:ea typeface="Cambria Math"/>
                      </a:rPr>
                      <m:t>.</m:t>
                    </m:r>
                  </m:oMath>
                </a14:m>
                <a:endParaRPr lang="fr-FR" sz="2800" dirty="0"/>
              </a:p>
            </p:txBody>
          </p:sp>
        </mc:Choice>
        <mc:Fallback xmlns="">
          <p:sp>
            <p:nvSpPr>
              <p:cNvPr id="2" name="ZoneTexte 1"/>
              <p:cNvSpPr txBox="1">
                <a:spLocks noRot="1" noChangeAspect="1" noMove="1" noResize="1" noEditPoints="1" noAdjustHandles="1" noChangeArrowheads="1" noChangeShapeType="1" noTextEdit="1"/>
              </p:cNvSpPr>
              <p:nvPr/>
            </p:nvSpPr>
            <p:spPr>
              <a:xfrm>
                <a:off x="251520" y="332656"/>
                <a:ext cx="8352928" cy="5693866"/>
              </a:xfrm>
              <a:prstGeom prst="rect">
                <a:avLst/>
              </a:prstGeom>
              <a:blipFill rotWithShape="1">
                <a:blip r:embed="rId2"/>
                <a:stretch>
                  <a:fillRect l="-1460" t="-964" r="-1898"/>
                </a:stretch>
              </a:blipFill>
            </p:spPr>
            <p:txBody>
              <a:bodyPr/>
              <a:lstStyle/>
              <a:p>
                <a:r>
                  <a:rPr lang="fr-FR">
                    <a:noFill/>
                  </a:rPr>
                  <a:t> </a:t>
                </a:r>
              </a:p>
            </p:txBody>
          </p:sp>
        </mc:Fallback>
      </mc:AlternateContent>
    </p:spTree>
    <p:extLst>
      <p:ext uri="{BB962C8B-B14F-4D97-AF65-F5344CB8AC3E}">
        <p14:creationId xmlns:p14="http://schemas.microsoft.com/office/powerpoint/2010/main" val="24021656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200"/>
            <a:ext cx="9105993" cy="7112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37437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36" y="1451104"/>
            <a:ext cx="9495722" cy="3634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118958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404664"/>
            <a:ext cx="8365059" cy="5981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ZoneTexte 1"/>
          <p:cNvSpPr txBox="1"/>
          <p:nvPr/>
        </p:nvSpPr>
        <p:spPr>
          <a:xfrm>
            <a:off x="323528" y="2603605"/>
            <a:ext cx="8136904" cy="830997"/>
          </a:xfrm>
          <a:prstGeom prst="rect">
            <a:avLst/>
          </a:prstGeom>
          <a:solidFill>
            <a:schemeClr val="bg1"/>
          </a:solidFill>
        </p:spPr>
        <p:txBody>
          <a:bodyPr wrap="square" rtlCol="0">
            <a:spAutoFit/>
          </a:bodyPr>
          <a:lstStyle/>
          <a:p>
            <a:r>
              <a:rPr lang="fr-FR" dirty="0" smtClean="0"/>
              <a:t>Noise: </a:t>
            </a:r>
            <a:r>
              <a:rPr lang="fr-FR" dirty="0" err="1" smtClean="0"/>
              <a:t>uniformly</a:t>
            </a:r>
            <a:r>
              <a:rPr lang="fr-FR" dirty="0" smtClean="0"/>
              <a:t> </a:t>
            </a:r>
            <a:r>
              <a:rPr lang="fr-FR" dirty="0" err="1" smtClean="0"/>
              <a:t>taken</a:t>
            </a:r>
            <a:r>
              <a:rPr lang="fr-FR" dirty="0" smtClean="0"/>
              <a:t> </a:t>
            </a:r>
            <a:r>
              <a:rPr lang="fr-FR" dirty="0" err="1" smtClean="0"/>
              <a:t>between</a:t>
            </a:r>
            <a:r>
              <a:rPr lang="fr-FR" dirty="0" smtClean="0"/>
              <a:t> – </a:t>
            </a:r>
            <a:r>
              <a:rPr lang="fr-FR" dirty="0" smtClean="0">
                <a:latin typeface="Symbol" panose="05050102010706020507" pitchFamily="18" charset="2"/>
              </a:rPr>
              <a:t>D</a:t>
            </a:r>
            <a:r>
              <a:rPr lang="fr-FR" dirty="0" smtClean="0"/>
              <a:t>/2 and + </a:t>
            </a:r>
            <a:r>
              <a:rPr lang="fr-FR" dirty="0" smtClean="0">
                <a:latin typeface="Symbol" panose="05050102010706020507" pitchFamily="18" charset="2"/>
              </a:rPr>
              <a:t>D</a:t>
            </a:r>
            <a:r>
              <a:rPr lang="fr-FR" dirty="0" smtClean="0"/>
              <a:t>/2, </a:t>
            </a:r>
            <a:r>
              <a:rPr lang="fr-FR" dirty="0" err="1" smtClean="0"/>
              <a:t>then</a:t>
            </a:r>
            <a:r>
              <a:rPr lang="fr-FR" dirty="0" smtClean="0"/>
              <a:t> </a:t>
            </a:r>
            <a:r>
              <a:rPr lang="fr-FR" sz="2400" dirty="0" smtClean="0">
                <a:solidFill>
                  <a:srgbClr val="FF0000"/>
                </a:solidFill>
              </a:rPr>
              <a:t>noise power = </a:t>
            </a:r>
            <a:r>
              <a:rPr lang="fr-FR" sz="2400" dirty="0" smtClean="0">
                <a:solidFill>
                  <a:srgbClr val="FF0000"/>
                </a:solidFill>
                <a:latin typeface="Symbol" panose="05050102010706020507" pitchFamily="18" charset="2"/>
              </a:rPr>
              <a:t>D</a:t>
            </a:r>
            <a:r>
              <a:rPr lang="fr-FR" sz="2400" baseline="30000" dirty="0" smtClean="0">
                <a:solidFill>
                  <a:srgbClr val="FF0000"/>
                </a:solidFill>
              </a:rPr>
              <a:t>2</a:t>
            </a:r>
            <a:r>
              <a:rPr lang="fr-FR" sz="2400" dirty="0" smtClean="0">
                <a:solidFill>
                  <a:srgbClr val="FF0000"/>
                </a:solidFill>
              </a:rPr>
              <a:t>/12</a:t>
            </a:r>
          </a:p>
          <a:p>
            <a:r>
              <a:rPr lang="fr-FR" dirty="0" smtClean="0"/>
              <a:t>Signal: sine </a:t>
            </a:r>
            <a:r>
              <a:rPr lang="fr-FR" dirty="0" err="1" smtClean="0"/>
              <a:t>function</a:t>
            </a:r>
            <a:r>
              <a:rPr lang="fr-FR" dirty="0" smtClean="0"/>
              <a:t> </a:t>
            </a:r>
            <a:r>
              <a:rPr lang="fr-FR" dirty="0" err="1" smtClean="0"/>
              <a:t>with</a:t>
            </a:r>
            <a:r>
              <a:rPr lang="fr-FR" dirty="0" smtClean="0"/>
              <a:t> amplitude A = 1 V, </a:t>
            </a:r>
            <a:r>
              <a:rPr lang="fr-FR" dirty="0" err="1" smtClean="0"/>
              <a:t>then</a:t>
            </a:r>
            <a:r>
              <a:rPr lang="fr-FR" dirty="0" smtClean="0"/>
              <a:t> </a:t>
            </a:r>
            <a:r>
              <a:rPr lang="fr-FR" sz="2400" dirty="0" smtClean="0">
                <a:solidFill>
                  <a:srgbClr val="FF0000"/>
                </a:solidFill>
              </a:rPr>
              <a:t>signal power = A</a:t>
            </a:r>
            <a:r>
              <a:rPr lang="fr-FR" sz="2400" baseline="30000" dirty="0" smtClean="0">
                <a:solidFill>
                  <a:srgbClr val="FF0000"/>
                </a:solidFill>
              </a:rPr>
              <a:t>2</a:t>
            </a:r>
            <a:r>
              <a:rPr lang="fr-FR" sz="2400" dirty="0" smtClean="0">
                <a:solidFill>
                  <a:srgbClr val="FF0000"/>
                </a:solidFill>
              </a:rPr>
              <a:t>/2</a:t>
            </a:r>
            <a:endParaRPr lang="fr-FR" sz="2400" dirty="0">
              <a:solidFill>
                <a:srgbClr val="FF0000"/>
              </a:solidFill>
            </a:endParaRPr>
          </a:p>
        </p:txBody>
      </p:sp>
      <p:sp>
        <p:nvSpPr>
          <p:cNvPr id="3" name="ZoneTexte 2"/>
          <p:cNvSpPr txBox="1"/>
          <p:nvPr/>
        </p:nvSpPr>
        <p:spPr>
          <a:xfrm>
            <a:off x="323528" y="5949280"/>
            <a:ext cx="6552728" cy="461665"/>
          </a:xfrm>
          <a:prstGeom prst="rect">
            <a:avLst/>
          </a:prstGeom>
          <a:solidFill>
            <a:schemeClr val="bg1"/>
          </a:solidFill>
        </p:spPr>
        <p:txBody>
          <a:bodyPr wrap="square" rtlCol="0">
            <a:spAutoFit/>
          </a:bodyPr>
          <a:lstStyle/>
          <a:p>
            <a:r>
              <a:rPr lang="fr-FR" sz="2400" b="1" dirty="0" smtClean="0">
                <a:solidFill>
                  <a:srgbClr val="FF0000"/>
                </a:solidFill>
              </a:rPr>
              <a:t>SNR = 1 dB </a:t>
            </a:r>
            <a:r>
              <a:rPr lang="fr-FR" sz="2400" b="1" dirty="0" smtClean="0">
                <a:solidFill>
                  <a:srgbClr val="FF0000"/>
                </a:solidFill>
                <a:sym typeface="Wingdings" panose="05000000000000000000" pitchFamily="2" charset="2"/>
              </a:rPr>
              <a:t> A = 1 V and </a:t>
            </a:r>
            <a:r>
              <a:rPr lang="fr-FR" sz="2400" b="1" dirty="0" smtClean="0">
                <a:solidFill>
                  <a:srgbClr val="FF0000"/>
                </a:solidFill>
                <a:latin typeface="Symbol" panose="05050102010706020507" pitchFamily="18" charset="2"/>
                <a:sym typeface="Wingdings" panose="05000000000000000000" pitchFamily="2" charset="2"/>
              </a:rPr>
              <a:t>D</a:t>
            </a:r>
            <a:r>
              <a:rPr lang="fr-FR" sz="2400" b="1" dirty="0" smtClean="0">
                <a:solidFill>
                  <a:srgbClr val="FF0000"/>
                </a:solidFill>
                <a:sym typeface="Wingdings" panose="05000000000000000000" pitchFamily="2" charset="2"/>
              </a:rPr>
              <a:t> = 2.23 volts</a:t>
            </a:r>
            <a:endParaRPr lang="fr-FR" sz="2400" b="1" dirty="0">
              <a:solidFill>
                <a:srgbClr val="FF0000"/>
              </a:solidFill>
            </a:endParaRPr>
          </a:p>
        </p:txBody>
      </p:sp>
    </p:spTree>
    <p:extLst>
      <p:ext uri="{BB962C8B-B14F-4D97-AF65-F5344CB8AC3E}">
        <p14:creationId xmlns:p14="http://schemas.microsoft.com/office/powerpoint/2010/main" val="26573829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9" name="ZoneTexte 68"/>
              <p:cNvSpPr txBox="1"/>
              <p:nvPr/>
            </p:nvSpPr>
            <p:spPr>
              <a:xfrm>
                <a:off x="323528" y="188640"/>
                <a:ext cx="8280920" cy="6363602"/>
              </a:xfrm>
              <a:prstGeom prst="rect">
                <a:avLst/>
              </a:prstGeom>
              <a:noFill/>
            </p:spPr>
            <p:txBody>
              <a:bodyPr wrap="square" rtlCol="0">
                <a:spAutoFit/>
              </a:bodyPr>
              <a:lstStyle/>
              <a:p>
                <a:r>
                  <a:rPr lang="fr-FR" dirty="0" smtClean="0"/>
                  <a:t>Analog Signal Classification</a:t>
                </a:r>
              </a:p>
              <a:p>
                <a:r>
                  <a:rPr lang="fr-FR" dirty="0"/>
                  <a:t> </a:t>
                </a:r>
                <a:endParaRPr lang="fr-FR" dirty="0" smtClean="0"/>
              </a:p>
              <a:p>
                <a:r>
                  <a:rPr lang="fr-FR" b="1" dirty="0" err="1" smtClean="0"/>
                  <a:t>Deterministic</a:t>
                </a:r>
                <a:r>
                  <a:rPr lang="fr-FR" b="1" dirty="0" smtClean="0"/>
                  <a:t> signal</a:t>
                </a:r>
                <a:r>
                  <a:rPr lang="fr-FR" dirty="0" smtClean="0"/>
                  <a:t>: </a:t>
                </a:r>
                <a:r>
                  <a:rPr lang="fr-FR" dirty="0" err="1" smtClean="0"/>
                  <a:t>when</a:t>
                </a:r>
                <a:r>
                  <a:rPr lang="fr-FR" dirty="0" smtClean="0"/>
                  <a:t> a signal </a:t>
                </a:r>
                <a:r>
                  <a:rPr lang="fr-FR" dirty="0" err="1" smtClean="0"/>
                  <a:t>can</a:t>
                </a:r>
                <a:r>
                  <a:rPr lang="fr-FR" dirty="0" smtClean="0"/>
                  <a:t> </a:t>
                </a:r>
                <a:r>
                  <a:rPr lang="fr-FR" dirty="0" err="1" smtClean="0"/>
                  <a:t>be</a:t>
                </a:r>
                <a:r>
                  <a:rPr lang="fr-FR" dirty="0" smtClean="0"/>
                  <a:t> </a:t>
                </a:r>
                <a:r>
                  <a:rPr lang="fr-FR" dirty="0" err="1" smtClean="0"/>
                  <a:t>described</a:t>
                </a:r>
                <a:r>
                  <a:rPr lang="fr-FR" dirty="0" smtClean="0"/>
                  <a:t> by a </a:t>
                </a:r>
                <a:r>
                  <a:rPr lang="fr-FR" dirty="0" err="1" smtClean="0"/>
                  <a:t>mathematical</a:t>
                </a:r>
                <a:r>
                  <a:rPr lang="fr-FR" dirty="0" smtClean="0"/>
                  <a:t> </a:t>
                </a:r>
                <a:r>
                  <a:rPr lang="fr-FR" dirty="0" err="1" smtClean="0"/>
                  <a:t>function</a:t>
                </a:r>
                <a:r>
                  <a:rPr lang="fr-FR" dirty="0" smtClean="0"/>
                  <a:t> s(t). </a:t>
                </a:r>
                <a:r>
                  <a:rPr lang="fr-FR" dirty="0" err="1" smtClean="0"/>
                  <a:t>Example</a:t>
                </a:r>
                <a:r>
                  <a:rPr lang="fr-FR" dirty="0" smtClean="0"/>
                  <a:t>: </a:t>
                </a:r>
                <a:r>
                  <a:rPr lang="fr-FR" dirty="0" err="1" smtClean="0"/>
                  <a:t>periodic</a:t>
                </a:r>
                <a:r>
                  <a:rPr lang="fr-FR" dirty="0" smtClean="0"/>
                  <a:t> </a:t>
                </a:r>
                <a:r>
                  <a:rPr lang="fr-FR" dirty="0" err="1" smtClean="0"/>
                  <a:t>signals</a:t>
                </a:r>
                <a:r>
                  <a:rPr lang="fr-FR" dirty="0" smtClean="0"/>
                  <a:t>, </a:t>
                </a:r>
                <a:r>
                  <a:rPr lang="fr-FR" dirty="0" err="1" smtClean="0"/>
                  <a:t>transient</a:t>
                </a:r>
                <a:r>
                  <a:rPr lang="fr-FR" dirty="0" smtClean="0"/>
                  <a:t> </a:t>
                </a:r>
                <a:r>
                  <a:rPr lang="fr-FR" dirty="0" err="1" smtClean="0"/>
                  <a:t>signals</a:t>
                </a:r>
                <a:r>
                  <a:rPr lang="fr-FR" dirty="0" smtClean="0"/>
                  <a:t>, Dirac impulse, </a:t>
                </a:r>
                <a:r>
                  <a:rPr lang="fr-FR" dirty="0"/>
                  <a:t>H</a:t>
                </a:r>
                <a:r>
                  <a:rPr lang="fr-FR" dirty="0" smtClean="0"/>
                  <a:t>eaviside </a:t>
                </a:r>
                <a:r>
                  <a:rPr lang="fr-FR" dirty="0" err="1" smtClean="0"/>
                  <a:t>function</a:t>
                </a:r>
                <a:r>
                  <a:rPr lang="fr-FR" dirty="0" smtClean="0"/>
                  <a:t>, …</a:t>
                </a:r>
              </a:p>
              <a:p>
                <a:endParaRPr lang="fr-FR" dirty="0"/>
              </a:p>
              <a:p>
                <a:r>
                  <a:rPr lang="fr-FR" b="1" dirty="0" err="1" smtClean="0"/>
                  <a:t>Random</a:t>
                </a:r>
                <a:r>
                  <a:rPr lang="fr-FR" b="1" dirty="0" smtClean="0"/>
                  <a:t> signal</a:t>
                </a:r>
                <a:r>
                  <a:rPr lang="fr-FR" dirty="0" smtClean="0"/>
                  <a:t>: </a:t>
                </a:r>
                <a:r>
                  <a:rPr lang="fr-FR" dirty="0" err="1" smtClean="0"/>
                  <a:t>when</a:t>
                </a:r>
                <a:r>
                  <a:rPr lang="fr-FR" dirty="0" smtClean="0"/>
                  <a:t> a signal </a:t>
                </a:r>
                <a:r>
                  <a:rPr lang="fr-FR" dirty="0" err="1" smtClean="0"/>
                  <a:t>can</a:t>
                </a:r>
                <a:r>
                  <a:rPr lang="fr-FR" dirty="0" smtClean="0"/>
                  <a:t> </a:t>
                </a:r>
                <a:r>
                  <a:rPr lang="fr-FR" dirty="0" err="1" smtClean="0"/>
                  <a:t>only</a:t>
                </a:r>
                <a:r>
                  <a:rPr lang="fr-FR" dirty="0" smtClean="0"/>
                  <a:t> </a:t>
                </a:r>
                <a:r>
                  <a:rPr lang="fr-FR" dirty="0" err="1" smtClean="0"/>
                  <a:t>be</a:t>
                </a:r>
                <a:r>
                  <a:rPr lang="fr-FR" dirty="0" smtClean="0"/>
                  <a:t> </a:t>
                </a:r>
                <a:r>
                  <a:rPr lang="fr-FR" dirty="0" err="1" smtClean="0"/>
                  <a:t>studied</a:t>
                </a:r>
                <a:r>
                  <a:rPr lang="fr-FR" dirty="0" smtClean="0"/>
                  <a:t> by </a:t>
                </a:r>
                <a:r>
                  <a:rPr lang="fr-FR" dirty="0" err="1" smtClean="0"/>
                  <a:t>statistical</a:t>
                </a:r>
                <a:r>
                  <a:rPr lang="fr-FR" dirty="0" smtClean="0"/>
                  <a:t> </a:t>
                </a:r>
                <a:r>
                  <a:rPr lang="fr-FR" dirty="0" err="1" smtClean="0"/>
                  <a:t>characteristics</a:t>
                </a:r>
                <a:r>
                  <a:rPr lang="fr-FR" dirty="0" smtClean="0"/>
                  <a:t> </a:t>
                </a:r>
                <a:r>
                  <a:rPr lang="fr-FR" dirty="0" err="1" smtClean="0"/>
                  <a:t>such</a:t>
                </a:r>
                <a:r>
                  <a:rPr lang="fr-FR" dirty="0" smtClean="0"/>
                  <a:t> as </a:t>
                </a:r>
                <a:r>
                  <a:rPr lang="fr-FR" dirty="0" err="1" smtClean="0"/>
                  <a:t>mean</a:t>
                </a:r>
                <a:r>
                  <a:rPr lang="fr-FR" dirty="0" smtClean="0"/>
                  <a:t> value, </a:t>
                </a:r>
                <a:r>
                  <a:rPr lang="fr-FR" dirty="0" err="1" smtClean="0"/>
                  <a:t>Root</a:t>
                </a:r>
                <a:r>
                  <a:rPr lang="fr-FR" dirty="0" smtClean="0"/>
                  <a:t> </a:t>
                </a:r>
                <a:r>
                  <a:rPr lang="fr-FR" dirty="0" err="1" smtClean="0"/>
                  <a:t>Mean</a:t>
                </a:r>
                <a:r>
                  <a:rPr lang="fr-FR" dirty="0" smtClean="0"/>
                  <a:t> Square (RMS) value, … </a:t>
                </a:r>
                <a:r>
                  <a:rPr lang="fr-FR" dirty="0" err="1" smtClean="0"/>
                  <a:t>with</a:t>
                </a:r>
                <a:r>
                  <a:rPr lang="fr-FR" dirty="0" smtClean="0"/>
                  <a:t> </a:t>
                </a:r>
                <a:r>
                  <a:rPr lang="fr-FR" dirty="0" err="1" smtClean="0"/>
                  <a:t>likelihood</a:t>
                </a:r>
                <a:r>
                  <a:rPr lang="fr-FR" dirty="0" smtClean="0"/>
                  <a:t> </a:t>
                </a:r>
                <a:r>
                  <a:rPr lang="fr-FR" dirty="0" err="1" smtClean="0"/>
                  <a:t>density</a:t>
                </a:r>
                <a:r>
                  <a:rPr lang="fr-FR" dirty="0" smtClean="0"/>
                  <a:t> </a:t>
                </a:r>
                <a:r>
                  <a:rPr lang="fr-FR" dirty="0" err="1" smtClean="0"/>
                  <a:t>function</a:t>
                </a:r>
                <a:r>
                  <a:rPr lang="fr-FR" dirty="0" smtClean="0"/>
                  <a:t> f(x). That </a:t>
                </a:r>
                <a:r>
                  <a:rPr lang="fr-FR" dirty="0" err="1" smtClean="0"/>
                  <a:t>means</a:t>
                </a:r>
                <a:r>
                  <a:rPr lang="fr-FR" dirty="0" smtClean="0"/>
                  <a:t> </a:t>
                </a:r>
                <a:r>
                  <a:rPr lang="fr-FR" dirty="0" err="1" smtClean="0"/>
                  <a:t>that</a:t>
                </a:r>
                <a:r>
                  <a:rPr lang="fr-FR" dirty="0" smtClean="0"/>
                  <a:t> the </a:t>
                </a:r>
                <a:r>
                  <a:rPr lang="fr-FR" dirty="0" err="1" smtClean="0"/>
                  <a:t>likelihood</a:t>
                </a:r>
                <a:r>
                  <a:rPr lang="fr-FR" dirty="0" smtClean="0"/>
                  <a:t> (</a:t>
                </a:r>
                <a:r>
                  <a:rPr lang="fr-FR" dirty="0" err="1" smtClean="0"/>
                  <a:t>probability</a:t>
                </a:r>
                <a:r>
                  <a:rPr lang="fr-FR" dirty="0" smtClean="0"/>
                  <a:t>) to have the signal value </a:t>
                </a:r>
                <a:r>
                  <a:rPr lang="fr-FR" dirty="0" err="1" smtClean="0"/>
                  <a:t>between</a:t>
                </a:r>
                <a:r>
                  <a:rPr lang="fr-FR" dirty="0" smtClean="0"/>
                  <a:t> a and a + da </a:t>
                </a:r>
                <a:r>
                  <a:rPr lang="fr-FR" dirty="0" err="1" smtClean="0"/>
                  <a:t>is</a:t>
                </a:r>
                <a:r>
                  <a:rPr lang="fr-FR" dirty="0" smtClean="0"/>
                  <a:t> </a:t>
                </a:r>
                <a:r>
                  <a:rPr lang="fr-FR" dirty="0" err="1" smtClean="0"/>
                  <a:t>given</a:t>
                </a:r>
                <a:r>
                  <a:rPr lang="fr-FR" dirty="0" smtClean="0"/>
                  <a:t> by : </a:t>
                </a:r>
              </a:p>
              <a:p>
                <a:r>
                  <a:rPr lang="fr-FR" dirty="0" smtClean="0"/>
                  <a:t>f(a). da, </a:t>
                </a:r>
                <a:r>
                  <a:rPr lang="fr-FR" dirty="0" err="1" smtClean="0"/>
                  <a:t>while</a:t>
                </a:r>
                <a:r>
                  <a:rPr lang="fr-FR" dirty="0" smtClean="0"/>
                  <a:t> the </a:t>
                </a:r>
                <a:r>
                  <a:rPr lang="fr-FR" dirty="0" err="1" smtClean="0"/>
                  <a:t>function</a:t>
                </a:r>
                <a:r>
                  <a:rPr lang="fr-FR" dirty="0" smtClean="0"/>
                  <a:t> f(x) </a:t>
                </a:r>
                <a:r>
                  <a:rPr lang="fr-FR" dirty="0" err="1" smtClean="0"/>
                  <a:t>is</a:t>
                </a:r>
                <a:r>
                  <a:rPr lang="fr-FR" dirty="0" smtClean="0"/>
                  <a:t> </a:t>
                </a:r>
                <a:r>
                  <a:rPr lang="fr-FR" dirty="0" err="1" smtClean="0"/>
                  <a:t>normalized</a:t>
                </a:r>
                <a:r>
                  <a:rPr lang="fr-FR" dirty="0" smtClean="0"/>
                  <a:t> </a:t>
                </a:r>
                <a:r>
                  <a:rPr lang="fr-FR" dirty="0" err="1" smtClean="0"/>
                  <a:t>such</a:t>
                </a:r>
                <a:r>
                  <a:rPr lang="fr-FR" dirty="0" smtClean="0"/>
                  <a:t> as </a:t>
                </a:r>
                <a14:m>
                  <m:oMath xmlns:m="http://schemas.openxmlformats.org/officeDocument/2006/math">
                    <m:nary>
                      <m:naryPr>
                        <m:ctrlPr>
                          <a:rPr lang="fr-FR" i="1" smtClean="0">
                            <a:latin typeface="Cambria Math"/>
                          </a:rPr>
                        </m:ctrlPr>
                      </m:naryPr>
                      <m:sub>
                        <m:r>
                          <m:rPr>
                            <m:brk m:alnAt="23"/>
                          </m:rPr>
                          <a:rPr lang="fr-FR" b="0" i="1" smtClean="0">
                            <a:latin typeface="Cambria Math"/>
                          </a:rPr>
                          <m:t>−</m:t>
                        </m:r>
                        <m:r>
                          <a:rPr lang="fr-FR" i="1" smtClean="0">
                            <a:latin typeface="Cambria Math"/>
                            <a:ea typeface="Cambria Math"/>
                          </a:rPr>
                          <m:t>∞</m:t>
                        </m:r>
                      </m:sub>
                      <m:sup>
                        <m:r>
                          <a:rPr lang="fr-FR" b="0" i="1" smtClean="0">
                            <a:latin typeface="Cambria Math"/>
                          </a:rPr>
                          <m:t>+</m:t>
                        </m:r>
                        <m:r>
                          <a:rPr lang="fr-FR" i="1" smtClean="0">
                            <a:latin typeface="Cambria Math"/>
                            <a:ea typeface="Cambria Math"/>
                          </a:rPr>
                          <m:t>∞</m:t>
                        </m:r>
                      </m:sup>
                      <m:e>
                        <m:r>
                          <a:rPr lang="fr-FR" b="0" i="1" smtClean="0">
                            <a:latin typeface="Cambria Math"/>
                          </a:rPr>
                          <m:t>𝑓</m:t>
                        </m:r>
                        <m:d>
                          <m:dPr>
                            <m:ctrlPr>
                              <a:rPr lang="fr-FR" b="0" i="1" smtClean="0">
                                <a:latin typeface="Cambria Math"/>
                              </a:rPr>
                            </m:ctrlPr>
                          </m:dPr>
                          <m:e>
                            <m:r>
                              <a:rPr lang="fr-FR" b="0" i="1" smtClean="0">
                                <a:latin typeface="Cambria Math"/>
                              </a:rPr>
                              <m:t>𝑥</m:t>
                            </m:r>
                          </m:e>
                        </m:d>
                        <m:r>
                          <a:rPr lang="fr-FR" b="0" i="1" smtClean="0">
                            <a:latin typeface="Cambria Math"/>
                          </a:rPr>
                          <m:t>𝑑𝑥</m:t>
                        </m:r>
                      </m:e>
                    </m:nary>
                  </m:oMath>
                </a14:m>
                <a:r>
                  <a:rPr lang="fr-FR" dirty="0" smtClean="0"/>
                  <a:t> = 1.</a:t>
                </a:r>
              </a:p>
              <a:p>
                <a:endParaRPr lang="fr-FR" dirty="0"/>
              </a:p>
              <a:p>
                <a:r>
                  <a:rPr lang="fr-FR" b="1" dirty="0" smtClean="0"/>
                  <a:t>Signal power:</a:t>
                </a:r>
              </a:p>
              <a:p>
                <a:r>
                  <a:rPr lang="fr-FR" dirty="0" smtClean="0"/>
                  <a:t>It </a:t>
                </a:r>
                <a:r>
                  <a:rPr lang="fr-FR" dirty="0" err="1" smtClean="0"/>
                  <a:t>is</a:t>
                </a:r>
                <a:r>
                  <a:rPr lang="fr-FR" dirty="0" smtClean="0"/>
                  <a:t> </a:t>
                </a:r>
                <a:r>
                  <a:rPr lang="fr-FR" dirty="0" err="1" smtClean="0"/>
                  <a:t>worthwhile</a:t>
                </a:r>
                <a:r>
                  <a:rPr lang="fr-FR" dirty="0" smtClean="0"/>
                  <a:t> to notice the </a:t>
                </a:r>
                <a:r>
                  <a:rPr lang="fr-FR" dirty="0" err="1" smtClean="0"/>
                  <a:t>definition</a:t>
                </a:r>
                <a:r>
                  <a:rPr lang="fr-FR" dirty="0" smtClean="0"/>
                  <a:t> of the power of a signal s(t):</a:t>
                </a:r>
              </a:p>
              <a:p>
                <a:r>
                  <a:rPr lang="fr-FR" dirty="0"/>
                  <a:t>p</a:t>
                </a:r>
                <a:r>
                  <a:rPr lang="fr-FR" dirty="0" smtClean="0"/>
                  <a:t>(t) = |s(t)|</a:t>
                </a:r>
                <a:r>
                  <a:rPr lang="fr-FR" baseline="30000" dirty="0" smtClean="0"/>
                  <a:t>2</a:t>
                </a:r>
                <a:r>
                  <a:rPr lang="fr-FR" dirty="0" smtClean="0"/>
                  <a:t>. </a:t>
                </a:r>
              </a:p>
              <a:p>
                <a:r>
                  <a:rPr lang="fr-FR" dirty="0" smtClean="0"/>
                  <a:t>Note </a:t>
                </a:r>
                <a:r>
                  <a:rPr lang="fr-FR" dirty="0" err="1" smtClean="0"/>
                  <a:t>that</a:t>
                </a:r>
                <a:r>
                  <a:rPr lang="fr-FR" dirty="0" smtClean="0"/>
                  <a:t> </a:t>
                </a:r>
                <a:r>
                  <a:rPr lang="fr-FR" dirty="0" err="1" smtClean="0"/>
                  <a:t>it</a:t>
                </a:r>
                <a:r>
                  <a:rPr lang="fr-FR" dirty="0" smtClean="0"/>
                  <a:t> </a:t>
                </a:r>
                <a:r>
                  <a:rPr lang="fr-FR" dirty="0" err="1" smtClean="0"/>
                  <a:t>is</a:t>
                </a:r>
                <a:r>
                  <a:rPr lang="fr-FR" dirty="0" smtClean="0"/>
                  <a:t> </a:t>
                </a:r>
                <a:r>
                  <a:rPr lang="fr-FR" dirty="0" err="1" smtClean="0"/>
                  <a:t>only</a:t>
                </a:r>
                <a:r>
                  <a:rPr lang="fr-FR" dirty="0" smtClean="0"/>
                  <a:t> a </a:t>
                </a:r>
                <a:r>
                  <a:rPr lang="fr-FR" dirty="0" err="1" smtClean="0"/>
                  <a:t>mathematical</a:t>
                </a:r>
                <a:r>
                  <a:rPr lang="fr-FR" dirty="0" smtClean="0"/>
                  <a:t> ( and </a:t>
                </a:r>
                <a:r>
                  <a:rPr lang="fr-FR" dirty="0" err="1" smtClean="0"/>
                  <a:t>very</a:t>
                </a:r>
                <a:r>
                  <a:rPr lang="fr-FR" dirty="0" smtClean="0"/>
                  <a:t> </a:t>
                </a:r>
                <a:r>
                  <a:rPr lang="fr-FR" dirty="0" err="1" smtClean="0"/>
                  <a:t>practical</a:t>
                </a:r>
                <a:r>
                  <a:rPr lang="fr-FR" dirty="0" smtClean="0"/>
                  <a:t> !!) </a:t>
                </a:r>
                <a:r>
                  <a:rPr lang="fr-FR" dirty="0" err="1" smtClean="0"/>
                  <a:t>definition</a:t>
                </a:r>
                <a:r>
                  <a:rPr lang="fr-FR" dirty="0" smtClean="0"/>
                  <a:t>, but not a </a:t>
                </a:r>
                <a:r>
                  <a:rPr lang="fr-FR" dirty="0" err="1" smtClean="0"/>
                  <a:t>physical</a:t>
                </a:r>
                <a:r>
                  <a:rPr lang="fr-FR" dirty="0" smtClean="0"/>
                  <a:t> power </a:t>
                </a:r>
                <a:r>
                  <a:rPr lang="fr-FR" dirty="0" err="1" smtClean="0"/>
                  <a:t>quantity</a:t>
                </a:r>
                <a:r>
                  <a:rPr lang="fr-FR" dirty="0" smtClean="0"/>
                  <a:t>, </a:t>
                </a:r>
                <a:r>
                  <a:rPr lang="fr-FR" dirty="0" err="1" smtClean="0"/>
                  <a:t>since</a:t>
                </a:r>
                <a:r>
                  <a:rPr lang="fr-FR" dirty="0" smtClean="0"/>
                  <a:t> the power p(t) </a:t>
                </a:r>
                <a:r>
                  <a:rPr lang="fr-FR" dirty="0" err="1" smtClean="0"/>
                  <a:t>is</a:t>
                </a:r>
                <a:r>
                  <a:rPr lang="fr-FR" dirty="0" smtClean="0"/>
                  <a:t> not </a:t>
                </a:r>
                <a:r>
                  <a:rPr lang="fr-FR" dirty="0" err="1" smtClean="0"/>
                  <a:t>expressed</a:t>
                </a:r>
                <a:r>
                  <a:rPr lang="fr-FR" dirty="0" smtClean="0"/>
                  <a:t> in watts, but in volts</a:t>
                </a:r>
                <a:r>
                  <a:rPr lang="fr-FR" baseline="30000" dirty="0" smtClean="0"/>
                  <a:t>2</a:t>
                </a:r>
                <a:r>
                  <a:rPr lang="fr-FR" dirty="0" smtClean="0"/>
                  <a:t>.</a:t>
                </a:r>
              </a:p>
              <a:p>
                <a:endParaRPr lang="fr-FR" dirty="0"/>
              </a:p>
              <a:p>
                <a:r>
                  <a:rPr lang="fr-FR" b="1" dirty="0" err="1" smtClean="0"/>
                  <a:t>Finite</a:t>
                </a:r>
                <a:r>
                  <a:rPr lang="fr-FR" b="1" dirty="0" smtClean="0"/>
                  <a:t> </a:t>
                </a:r>
                <a:r>
                  <a:rPr lang="fr-FR" b="1" dirty="0" err="1" smtClean="0"/>
                  <a:t>energy</a:t>
                </a:r>
                <a:r>
                  <a:rPr lang="fr-FR" b="1" dirty="0" smtClean="0"/>
                  <a:t> </a:t>
                </a:r>
                <a:r>
                  <a:rPr lang="fr-FR" b="1" dirty="0" err="1" smtClean="0"/>
                  <a:t>signals</a:t>
                </a:r>
                <a:r>
                  <a:rPr lang="fr-FR" b="1" dirty="0" smtClean="0"/>
                  <a:t>: </a:t>
                </a:r>
                <a:r>
                  <a:rPr lang="fr-FR" dirty="0" err="1" smtClean="0"/>
                  <a:t>those</a:t>
                </a:r>
                <a:r>
                  <a:rPr lang="fr-FR" dirty="0" smtClean="0"/>
                  <a:t> </a:t>
                </a:r>
                <a:r>
                  <a:rPr lang="fr-FR" dirty="0" err="1" smtClean="0"/>
                  <a:t>signals</a:t>
                </a:r>
                <a:r>
                  <a:rPr lang="fr-FR" dirty="0" smtClean="0"/>
                  <a:t> </a:t>
                </a:r>
                <a:r>
                  <a:rPr lang="fr-FR" dirty="0" err="1" smtClean="0"/>
                  <a:t>giving</a:t>
                </a:r>
                <a:r>
                  <a:rPr lang="fr-FR" dirty="0" smtClean="0"/>
                  <a:t> a total </a:t>
                </a:r>
                <a:r>
                  <a:rPr lang="fr-FR" dirty="0" err="1" smtClean="0"/>
                  <a:t>energy</a:t>
                </a:r>
                <a:r>
                  <a:rPr lang="fr-FR" dirty="0" smtClean="0"/>
                  <a:t>:</a:t>
                </a:r>
              </a:p>
              <a:p>
                <a14:m>
                  <m:oMath xmlns:m="http://schemas.openxmlformats.org/officeDocument/2006/math">
                    <m:nary>
                      <m:naryPr>
                        <m:ctrlPr>
                          <a:rPr lang="fr-FR" i="1" smtClean="0">
                            <a:latin typeface="Cambria Math"/>
                          </a:rPr>
                        </m:ctrlPr>
                      </m:naryPr>
                      <m:sub>
                        <m:r>
                          <m:rPr>
                            <m:brk m:alnAt="23"/>
                          </m:rPr>
                          <a:rPr lang="fr-FR" b="0" i="1" smtClean="0">
                            <a:latin typeface="Cambria Math"/>
                          </a:rPr>
                          <m:t>−</m:t>
                        </m:r>
                        <m:r>
                          <a:rPr lang="fr-FR" b="0" i="1" smtClean="0">
                            <a:latin typeface="Cambria Math"/>
                          </a:rPr>
                          <m:t> </m:t>
                        </m:r>
                        <m:r>
                          <a:rPr lang="fr-FR" i="1" smtClean="0">
                            <a:latin typeface="Cambria Math"/>
                            <a:ea typeface="Cambria Math"/>
                          </a:rPr>
                          <m:t>∞</m:t>
                        </m:r>
                      </m:sub>
                      <m:sup>
                        <m:r>
                          <a:rPr lang="fr-FR" b="0" i="1" smtClean="0">
                            <a:latin typeface="Cambria Math"/>
                          </a:rPr>
                          <m:t>+</m:t>
                        </m:r>
                        <m:r>
                          <a:rPr lang="fr-FR" i="1" smtClean="0">
                            <a:latin typeface="Cambria Math"/>
                            <a:ea typeface="Cambria Math"/>
                          </a:rPr>
                          <m:t>∞</m:t>
                        </m:r>
                      </m:sup>
                      <m:e>
                        <m:r>
                          <a:rPr lang="fr-FR" b="0" i="1" smtClean="0">
                            <a:latin typeface="Cambria Math"/>
                          </a:rPr>
                          <m:t>𝑝</m:t>
                        </m:r>
                        <m:d>
                          <m:dPr>
                            <m:ctrlPr>
                              <a:rPr lang="fr-FR" b="0" i="1" smtClean="0">
                                <a:latin typeface="Cambria Math"/>
                              </a:rPr>
                            </m:ctrlPr>
                          </m:dPr>
                          <m:e>
                            <m:r>
                              <a:rPr lang="fr-FR" b="0" i="1" smtClean="0">
                                <a:latin typeface="Cambria Math"/>
                              </a:rPr>
                              <m:t>𝑡</m:t>
                            </m:r>
                          </m:e>
                        </m:d>
                        <m:r>
                          <a:rPr lang="fr-FR" b="0" i="1" smtClean="0">
                            <a:latin typeface="Cambria Math"/>
                          </a:rPr>
                          <m:t>𝑑𝑡</m:t>
                        </m:r>
                        <m:r>
                          <a:rPr lang="fr-FR" b="0" i="1" smtClean="0">
                            <a:latin typeface="Cambria Math"/>
                          </a:rPr>
                          <m:t> </m:t>
                        </m:r>
                      </m:e>
                    </m:nary>
                  </m:oMath>
                </a14:m>
                <a:r>
                  <a:rPr lang="fr-FR" dirty="0" smtClean="0"/>
                  <a:t>as a </a:t>
                </a:r>
                <a:r>
                  <a:rPr lang="fr-FR" dirty="0" err="1" smtClean="0"/>
                  <a:t>finite</a:t>
                </a:r>
                <a:r>
                  <a:rPr lang="fr-FR" dirty="0" smtClean="0"/>
                  <a:t> </a:t>
                </a:r>
                <a:r>
                  <a:rPr lang="fr-FR" dirty="0" err="1" smtClean="0"/>
                  <a:t>number</a:t>
                </a:r>
                <a:r>
                  <a:rPr lang="fr-FR" dirty="0" smtClean="0"/>
                  <a:t> (not </a:t>
                </a:r>
                <a:r>
                  <a:rPr lang="fr-FR" dirty="0" err="1" smtClean="0"/>
                  <a:t>infinite</a:t>
                </a:r>
                <a:r>
                  <a:rPr lang="fr-FR" dirty="0" smtClean="0"/>
                  <a:t>)</a:t>
                </a:r>
              </a:p>
              <a:p>
                <a:r>
                  <a:rPr lang="fr-FR" dirty="0"/>
                  <a:t>a</a:t>
                </a:r>
                <a:r>
                  <a:rPr lang="fr-FR" dirty="0" smtClean="0"/>
                  <a:t>re </a:t>
                </a:r>
                <a:r>
                  <a:rPr lang="fr-FR" dirty="0" err="1" smtClean="0"/>
                  <a:t>called</a:t>
                </a:r>
                <a:r>
                  <a:rPr lang="fr-FR" dirty="0" smtClean="0"/>
                  <a:t> </a:t>
                </a:r>
                <a:r>
                  <a:rPr lang="fr-FR" dirty="0" err="1" smtClean="0"/>
                  <a:t>finite</a:t>
                </a:r>
                <a:r>
                  <a:rPr lang="fr-FR" dirty="0" smtClean="0"/>
                  <a:t> </a:t>
                </a:r>
                <a:r>
                  <a:rPr lang="fr-FR" dirty="0" err="1" smtClean="0"/>
                  <a:t>energy</a:t>
                </a:r>
                <a:r>
                  <a:rPr lang="fr-FR" dirty="0" smtClean="0"/>
                  <a:t> </a:t>
                </a:r>
                <a:r>
                  <a:rPr lang="fr-FR" dirty="0" err="1" smtClean="0"/>
                  <a:t>signals</a:t>
                </a:r>
                <a:r>
                  <a:rPr lang="fr-FR" dirty="0" smtClean="0"/>
                  <a:t>. It </a:t>
                </a:r>
                <a:r>
                  <a:rPr lang="fr-FR" dirty="0" err="1" smtClean="0"/>
                  <a:t>is</a:t>
                </a:r>
                <a:r>
                  <a:rPr lang="fr-FR" dirty="0" smtClean="0"/>
                  <a:t> </a:t>
                </a:r>
                <a:r>
                  <a:rPr lang="fr-FR" dirty="0" err="1" smtClean="0"/>
                  <a:t>specially</a:t>
                </a:r>
                <a:r>
                  <a:rPr lang="fr-FR" dirty="0" smtClean="0"/>
                  <a:t> </a:t>
                </a:r>
                <a:r>
                  <a:rPr lang="fr-FR" dirty="0" err="1" smtClean="0"/>
                  <a:t>easy</a:t>
                </a:r>
                <a:r>
                  <a:rPr lang="fr-FR" dirty="0" smtClean="0"/>
                  <a:t> to </a:t>
                </a:r>
                <a:r>
                  <a:rPr lang="fr-FR" dirty="0" err="1" smtClean="0"/>
                  <a:t>study</a:t>
                </a:r>
                <a:r>
                  <a:rPr lang="fr-FR" dirty="0" smtClean="0"/>
                  <a:t> </a:t>
                </a:r>
                <a:r>
                  <a:rPr lang="fr-FR" dirty="0" err="1" smtClean="0"/>
                  <a:t>their</a:t>
                </a:r>
                <a:r>
                  <a:rPr lang="fr-FR" dirty="0" smtClean="0"/>
                  <a:t> </a:t>
                </a:r>
                <a:r>
                  <a:rPr lang="fr-FR" dirty="0" err="1" smtClean="0"/>
                  <a:t>frequency</a:t>
                </a:r>
                <a:r>
                  <a:rPr lang="fr-FR" dirty="0" smtClean="0"/>
                  <a:t> </a:t>
                </a:r>
                <a:r>
                  <a:rPr lang="fr-FR" dirty="0" err="1" smtClean="0"/>
                  <a:t>properties</a:t>
                </a:r>
                <a:r>
                  <a:rPr lang="fr-FR" dirty="0" smtClean="0"/>
                  <a:t> (</a:t>
                </a:r>
                <a:r>
                  <a:rPr lang="fr-FR" dirty="0" err="1" smtClean="0"/>
                  <a:t>see</a:t>
                </a:r>
                <a:r>
                  <a:rPr lang="fr-FR" dirty="0" smtClean="0"/>
                  <a:t> </a:t>
                </a:r>
                <a:r>
                  <a:rPr lang="fr-FR" dirty="0" err="1" smtClean="0"/>
                  <a:t>later</a:t>
                </a:r>
                <a:r>
                  <a:rPr lang="fr-FR" dirty="0" smtClean="0"/>
                  <a:t> Fourier </a:t>
                </a:r>
                <a:r>
                  <a:rPr lang="fr-FR" dirty="0" err="1" smtClean="0"/>
                  <a:t>transform</a:t>
                </a:r>
                <a:r>
                  <a:rPr lang="fr-FR" dirty="0" smtClean="0"/>
                  <a:t> </a:t>
                </a:r>
                <a:r>
                  <a:rPr lang="fr-FR" dirty="0" err="1" smtClean="0"/>
                  <a:t>properties</a:t>
                </a:r>
                <a:r>
                  <a:rPr lang="fr-FR" dirty="0" smtClean="0"/>
                  <a:t>) </a:t>
                </a:r>
                <a:r>
                  <a:rPr lang="fr-FR" dirty="0" err="1" smtClean="0"/>
                  <a:t>since</a:t>
                </a:r>
                <a:r>
                  <a:rPr lang="fr-FR" dirty="0" smtClean="0"/>
                  <a:t> </a:t>
                </a:r>
                <a:r>
                  <a:rPr lang="fr-FR" dirty="0" err="1" smtClean="0"/>
                  <a:t>their</a:t>
                </a:r>
                <a:r>
                  <a:rPr lang="fr-FR" dirty="0" smtClean="0"/>
                  <a:t> Fourier </a:t>
                </a:r>
                <a:r>
                  <a:rPr lang="fr-FR" dirty="0" err="1" smtClean="0"/>
                  <a:t>Transforms</a:t>
                </a:r>
                <a:r>
                  <a:rPr lang="fr-FR" dirty="0" smtClean="0"/>
                  <a:t> are real or </a:t>
                </a:r>
                <a:r>
                  <a:rPr lang="fr-FR" dirty="0" err="1" smtClean="0"/>
                  <a:t>complex</a:t>
                </a:r>
                <a:r>
                  <a:rPr lang="fr-FR" dirty="0" smtClean="0"/>
                  <a:t> </a:t>
                </a:r>
                <a:r>
                  <a:rPr lang="fr-FR" dirty="0" err="1" smtClean="0"/>
                  <a:t>functions</a:t>
                </a:r>
                <a:r>
                  <a:rPr lang="fr-FR" dirty="0" smtClean="0"/>
                  <a:t> of </a:t>
                </a:r>
                <a:r>
                  <a:rPr lang="fr-FR" dirty="0" err="1" smtClean="0"/>
                  <a:t>frequency</a:t>
                </a:r>
                <a:r>
                  <a:rPr lang="fr-FR" dirty="0" smtClean="0"/>
                  <a:t> f (not distributions).</a:t>
                </a:r>
              </a:p>
            </p:txBody>
          </p:sp>
        </mc:Choice>
        <mc:Fallback xmlns="">
          <p:sp>
            <p:nvSpPr>
              <p:cNvPr id="69" name="ZoneTexte 68"/>
              <p:cNvSpPr txBox="1">
                <a:spLocks noRot="1" noChangeAspect="1" noMove="1" noResize="1" noEditPoints="1" noAdjustHandles="1" noChangeArrowheads="1" noChangeShapeType="1" noTextEdit="1"/>
              </p:cNvSpPr>
              <p:nvPr/>
            </p:nvSpPr>
            <p:spPr>
              <a:xfrm>
                <a:off x="323528" y="188640"/>
                <a:ext cx="8280920" cy="6363602"/>
              </a:xfrm>
              <a:prstGeom prst="rect">
                <a:avLst/>
              </a:prstGeom>
              <a:blipFill rotWithShape="1">
                <a:blip r:embed="rId2"/>
                <a:stretch>
                  <a:fillRect l="-4934" t="-479" r="-589" b="-575"/>
                </a:stretch>
              </a:blipFill>
            </p:spPr>
            <p:txBody>
              <a:bodyPr/>
              <a:lstStyle/>
              <a:p>
                <a:r>
                  <a:rPr lang="fr-FR">
                    <a:noFill/>
                  </a:rPr>
                  <a:t> </a:t>
                </a:r>
              </a:p>
            </p:txBody>
          </p:sp>
        </mc:Fallback>
      </mc:AlternateContent>
    </p:spTree>
    <p:extLst>
      <p:ext uri="{BB962C8B-B14F-4D97-AF65-F5344CB8AC3E}">
        <p14:creationId xmlns:p14="http://schemas.microsoft.com/office/powerpoint/2010/main" val="21400846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764704"/>
            <a:ext cx="8025880" cy="4069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94092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467544" y="332656"/>
                <a:ext cx="8064896" cy="6100966"/>
              </a:xfrm>
              <a:prstGeom prst="rect">
                <a:avLst/>
              </a:prstGeom>
              <a:noFill/>
            </p:spPr>
            <p:txBody>
              <a:bodyPr wrap="square" rtlCol="0">
                <a:spAutoFit/>
              </a:bodyPr>
              <a:lstStyle/>
              <a:p>
                <a:r>
                  <a:rPr lang="fr-FR" sz="2800" dirty="0" smtClean="0">
                    <a:solidFill>
                      <a:srgbClr val="FF0000"/>
                    </a:solidFill>
                  </a:rPr>
                  <a:t>Statistical moments:</a:t>
                </a:r>
              </a:p>
              <a:p>
                <a:endParaRPr lang="fr-FR" dirty="0"/>
              </a:p>
              <a:p>
                <a:r>
                  <a:rPr lang="fr-FR" dirty="0">
                    <a:solidFill>
                      <a:srgbClr val="FF0000"/>
                    </a:solidFill>
                  </a:rPr>
                  <a:t>1st </a:t>
                </a:r>
                <a:r>
                  <a:rPr lang="fr-FR" dirty="0" err="1">
                    <a:solidFill>
                      <a:srgbClr val="FF0000"/>
                    </a:solidFill>
                  </a:rPr>
                  <a:t>order</a:t>
                </a:r>
                <a:r>
                  <a:rPr lang="fr-FR" dirty="0">
                    <a:solidFill>
                      <a:srgbClr val="FF0000"/>
                    </a:solidFill>
                  </a:rPr>
                  <a:t>:  </a:t>
                </a:r>
                <a14:m>
                  <m:oMath xmlns:m="http://schemas.openxmlformats.org/officeDocument/2006/math">
                    <m:sSub>
                      <m:sSubPr>
                        <m:ctrlPr>
                          <a:rPr lang="fr-FR" i="1">
                            <a:latin typeface="Cambria Math"/>
                          </a:rPr>
                        </m:ctrlPr>
                      </m:sSubPr>
                      <m:e>
                        <m:r>
                          <a:rPr lang="fr-FR" i="1">
                            <a:latin typeface="Cambria Math"/>
                          </a:rPr>
                          <m:t>𝑚</m:t>
                        </m:r>
                      </m:e>
                      <m:sub>
                        <m:r>
                          <a:rPr lang="fr-FR" i="1">
                            <a:latin typeface="Cambria Math"/>
                          </a:rPr>
                          <m:t>𝑋</m:t>
                        </m:r>
                      </m:sub>
                    </m:sSub>
                  </m:oMath>
                </a14:m>
                <a:r>
                  <a:rPr lang="fr-FR" dirty="0"/>
                  <a:t>(n)    =   E[X(n)]  = </a:t>
                </a:r>
                <a14:m>
                  <m:oMath xmlns:m="http://schemas.openxmlformats.org/officeDocument/2006/math">
                    <m:nary>
                      <m:naryPr>
                        <m:chr m:val="∑"/>
                        <m:supHide m:val="on"/>
                        <m:ctrlPr>
                          <a:rPr lang="fr-FR" i="1">
                            <a:latin typeface="Cambria Math"/>
                          </a:rPr>
                        </m:ctrlPr>
                      </m:naryPr>
                      <m:sub>
                        <m:r>
                          <m:rPr>
                            <m:brk m:alnAt="7"/>
                          </m:rPr>
                          <a:rPr lang="fr-FR" i="1">
                            <a:latin typeface="Cambria Math"/>
                          </a:rPr>
                          <m:t>𝑖</m:t>
                        </m:r>
                      </m:sub>
                      <m:sup/>
                      <m:e>
                        <m:sSub>
                          <m:sSubPr>
                            <m:ctrlPr>
                              <a:rPr lang="fr-FR" i="1">
                                <a:latin typeface="Cambria Math"/>
                              </a:rPr>
                            </m:ctrlPr>
                          </m:sSubPr>
                          <m:e>
                            <m:r>
                              <a:rPr lang="fr-FR" i="1">
                                <a:latin typeface="Cambria Math"/>
                              </a:rPr>
                              <m:t> </m:t>
                            </m:r>
                            <m:r>
                              <a:rPr lang="fr-FR" i="1">
                                <a:latin typeface="Cambria Math"/>
                              </a:rPr>
                              <m:t>𝑎</m:t>
                            </m:r>
                          </m:e>
                          <m:sub>
                            <m:r>
                              <a:rPr lang="fr-FR" i="1">
                                <a:latin typeface="Cambria Math"/>
                              </a:rPr>
                              <m:t>𝑖</m:t>
                            </m:r>
                          </m:sub>
                        </m:sSub>
                      </m:e>
                    </m:nary>
                  </m:oMath>
                </a14:m>
                <a:r>
                  <a:rPr lang="fr-FR" dirty="0"/>
                  <a:t> . </a:t>
                </a:r>
                <a:r>
                  <a:rPr lang="fr-FR" dirty="0" err="1"/>
                  <a:t>Prob</a:t>
                </a:r>
                <a:r>
                  <a:rPr lang="fr-FR" dirty="0"/>
                  <a:t> [x(n) = </a:t>
                </a:r>
                <a14:m>
                  <m:oMath xmlns:m="http://schemas.openxmlformats.org/officeDocument/2006/math">
                    <m:sSub>
                      <m:sSubPr>
                        <m:ctrlPr>
                          <a:rPr lang="fr-FR" i="1">
                            <a:latin typeface="Cambria Math"/>
                          </a:rPr>
                        </m:ctrlPr>
                      </m:sSubPr>
                      <m:e>
                        <m:r>
                          <a:rPr lang="fr-FR" i="1">
                            <a:latin typeface="Cambria Math"/>
                          </a:rPr>
                          <m:t>𝑎</m:t>
                        </m:r>
                      </m:e>
                      <m:sub>
                        <m:r>
                          <a:rPr lang="fr-FR" i="1">
                            <a:latin typeface="Cambria Math"/>
                          </a:rPr>
                          <m:t>𝑖</m:t>
                        </m:r>
                      </m:sub>
                    </m:sSub>
                  </m:oMath>
                </a14:m>
                <a:r>
                  <a:rPr lang="fr-FR" dirty="0"/>
                  <a:t> ] ,</a:t>
                </a:r>
              </a:p>
              <a:p>
                <a:endParaRPr lang="fr-FR" dirty="0"/>
              </a:p>
              <a:p>
                <a:r>
                  <a:rPr lang="fr-FR" dirty="0"/>
                  <a:t>The set of {</a:t>
                </a:r>
                <a14:m>
                  <m:oMath xmlns:m="http://schemas.openxmlformats.org/officeDocument/2006/math">
                    <m:sSub>
                      <m:sSubPr>
                        <m:ctrlPr>
                          <a:rPr lang="fr-FR" i="1">
                            <a:latin typeface="Cambria Math"/>
                          </a:rPr>
                        </m:ctrlPr>
                      </m:sSubPr>
                      <m:e>
                        <m:r>
                          <a:rPr lang="fr-FR" i="1">
                            <a:latin typeface="Cambria Math"/>
                          </a:rPr>
                          <m:t>𝑎</m:t>
                        </m:r>
                      </m:e>
                      <m:sub>
                        <m:r>
                          <a:rPr lang="fr-FR" i="1">
                            <a:latin typeface="Cambria Math"/>
                          </a:rPr>
                          <m:t>𝑖</m:t>
                        </m:r>
                      </m:sub>
                    </m:sSub>
                  </m:oMath>
                </a14:m>
                <a:r>
                  <a:rPr lang="fr-FR" dirty="0"/>
                  <a:t>} </a:t>
                </a:r>
                <a:r>
                  <a:rPr lang="fr-FR" dirty="0" err="1"/>
                  <a:t>being</a:t>
                </a:r>
                <a:r>
                  <a:rPr lang="fr-FR" dirty="0"/>
                  <a:t> </a:t>
                </a:r>
                <a:r>
                  <a:rPr lang="fr-FR" dirty="0" err="1"/>
                  <a:t>given</a:t>
                </a:r>
                <a:r>
                  <a:rPr lang="fr-FR" dirty="0"/>
                  <a:t> by all the possible values of x(n).</a:t>
                </a:r>
              </a:p>
              <a:p>
                <a:r>
                  <a:rPr lang="fr-FR" dirty="0"/>
                  <a:t>This first </a:t>
                </a:r>
                <a:r>
                  <a:rPr lang="fr-FR" dirty="0" err="1"/>
                  <a:t>order</a:t>
                </a:r>
                <a:r>
                  <a:rPr lang="fr-FR" dirty="0"/>
                  <a:t> moment </a:t>
                </a:r>
                <a:r>
                  <a:rPr lang="fr-FR" dirty="0" err="1"/>
                  <a:t>is</a:t>
                </a:r>
                <a:r>
                  <a:rPr lang="fr-FR" dirty="0"/>
                  <a:t> </a:t>
                </a:r>
                <a:r>
                  <a:rPr lang="fr-FR" dirty="0" err="1"/>
                  <a:t>also</a:t>
                </a:r>
                <a:r>
                  <a:rPr lang="fr-FR" dirty="0"/>
                  <a:t> the </a:t>
                </a:r>
                <a:r>
                  <a:rPr lang="fr-FR" dirty="0" err="1"/>
                  <a:t>mean</a:t>
                </a:r>
                <a:r>
                  <a:rPr lang="fr-FR" dirty="0"/>
                  <a:t> value of the </a:t>
                </a:r>
                <a:r>
                  <a:rPr lang="fr-FR" dirty="0" err="1"/>
                  <a:t>random</a:t>
                </a:r>
                <a:r>
                  <a:rPr lang="fr-FR" dirty="0"/>
                  <a:t> </a:t>
                </a:r>
                <a:r>
                  <a:rPr lang="fr-FR" dirty="0" err="1"/>
                  <a:t>process</a:t>
                </a:r>
                <a:r>
                  <a:rPr lang="fr-FR" dirty="0" smtClean="0"/>
                  <a:t>.</a:t>
                </a:r>
              </a:p>
              <a:p>
                <a:endParaRPr lang="fr-FR" dirty="0"/>
              </a:p>
              <a:p>
                <a:r>
                  <a:rPr lang="fr-FR" dirty="0"/>
                  <a:t>If E[X(n] = 0, the </a:t>
                </a:r>
                <a:r>
                  <a:rPr lang="fr-FR" dirty="0" err="1"/>
                  <a:t>random</a:t>
                </a:r>
                <a:r>
                  <a:rPr lang="fr-FR" dirty="0"/>
                  <a:t> </a:t>
                </a:r>
                <a:r>
                  <a:rPr lang="fr-FR" dirty="0" err="1"/>
                  <a:t>process</a:t>
                </a:r>
                <a:r>
                  <a:rPr lang="fr-FR" dirty="0"/>
                  <a:t> </a:t>
                </a:r>
                <a:r>
                  <a:rPr lang="fr-FR" dirty="0" err="1"/>
                  <a:t>is</a:t>
                </a:r>
                <a:r>
                  <a:rPr lang="fr-FR" dirty="0"/>
                  <a:t> </a:t>
                </a:r>
                <a:r>
                  <a:rPr lang="fr-FR" dirty="0" err="1"/>
                  <a:t>said</a:t>
                </a:r>
                <a:r>
                  <a:rPr lang="fr-FR" dirty="0"/>
                  <a:t> to </a:t>
                </a:r>
                <a:r>
                  <a:rPr lang="fr-FR" dirty="0" err="1"/>
                  <a:t>be</a:t>
                </a:r>
                <a:r>
                  <a:rPr lang="fr-FR" dirty="0"/>
                  <a:t> </a:t>
                </a:r>
                <a:r>
                  <a:rPr lang="fr-FR" dirty="0" err="1"/>
                  <a:t>centered</a:t>
                </a:r>
                <a:r>
                  <a:rPr lang="fr-FR" dirty="0"/>
                  <a:t>. </a:t>
                </a:r>
              </a:p>
              <a:p>
                <a:endParaRPr lang="fr-FR" dirty="0" smtClean="0"/>
              </a:p>
              <a:p>
                <a:r>
                  <a:rPr lang="fr-FR" dirty="0" smtClean="0"/>
                  <a:t>The </a:t>
                </a:r>
                <a:r>
                  <a:rPr lang="fr-FR" dirty="0" err="1" smtClean="0"/>
                  <a:t>function</a:t>
                </a:r>
                <a:r>
                  <a:rPr lang="fr-FR" dirty="0" smtClean="0"/>
                  <a:t> </a:t>
                </a:r>
                <a:r>
                  <a:rPr lang="fr-FR" dirty="0"/>
                  <a:t>Prob [x(n) = </a:t>
                </a:r>
                <a14:m>
                  <m:oMath xmlns:m="http://schemas.openxmlformats.org/officeDocument/2006/math">
                    <m:sSub>
                      <m:sSubPr>
                        <m:ctrlPr>
                          <a:rPr lang="fr-FR" i="1">
                            <a:latin typeface="Cambria Math"/>
                          </a:rPr>
                        </m:ctrlPr>
                      </m:sSubPr>
                      <m:e>
                        <m:r>
                          <a:rPr lang="fr-FR" i="1">
                            <a:latin typeface="Cambria Math"/>
                          </a:rPr>
                          <m:t>𝑎</m:t>
                        </m:r>
                      </m:e>
                      <m:sub>
                        <m:r>
                          <a:rPr lang="fr-FR" i="1">
                            <a:latin typeface="Cambria Math"/>
                          </a:rPr>
                          <m:t>𝑖</m:t>
                        </m:r>
                      </m:sub>
                    </m:sSub>
                  </m:oMath>
                </a14:m>
                <a:r>
                  <a:rPr lang="fr-FR" dirty="0"/>
                  <a:t> ] </a:t>
                </a:r>
                <a:r>
                  <a:rPr lang="fr-FR" dirty="0" smtClean="0"/>
                  <a:t> </a:t>
                </a:r>
                <a:r>
                  <a:rPr lang="fr-FR" dirty="0" err="1" smtClean="0"/>
                  <a:t>can</a:t>
                </a:r>
                <a:r>
                  <a:rPr lang="fr-FR" dirty="0" smtClean="0"/>
                  <a:t> </a:t>
                </a:r>
                <a:r>
                  <a:rPr lang="fr-FR" dirty="0" err="1" smtClean="0"/>
                  <a:t>also</a:t>
                </a:r>
                <a:r>
                  <a:rPr lang="fr-FR" dirty="0" smtClean="0"/>
                  <a:t> </a:t>
                </a:r>
                <a:r>
                  <a:rPr lang="fr-FR" dirty="0" err="1" smtClean="0"/>
                  <a:t>be</a:t>
                </a:r>
                <a:r>
                  <a:rPr lang="fr-FR" dirty="0" smtClean="0"/>
                  <a:t> </a:t>
                </a:r>
                <a:r>
                  <a:rPr lang="fr-FR" dirty="0" err="1" smtClean="0"/>
                  <a:t>seen</a:t>
                </a:r>
                <a:r>
                  <a:rPr lang="fr-FR" dirty="0" smtClean="0"/>
                  <a:t> as a </a:t>
                </a:r>
                <a:r>
                  <a:rPr lang="fr-FR" dirty="0" err="1" smtClean="0"/>
                  <a:t>Probability</a:t>
                </a:r>
                <a:r>
                  <a:rPr lang="fr-FR" dirty="0" smtClean="0"/>
                  <a:t> </a:t>
                </a:r>
                <a:r>
                  <a:rPr lang="fr-FR" dirty="0" err="1"/>
                  <a:t>D</a:t>
                </a:r>
                <a:r>
                  <a:rPr lang="fr-FR" dirty="0" err="1" smtClean="0"/>
                  <a:t>ensity</a:t>
                </a:r>
                <a:r>
                  <a:rPr lang="fr-FR" dirty="0" smtClean="0"/>
                  <a:t> </a:t>
                </a:r>
                <a:r>
                  <a:rPr lang="fr-FR" dirty="0" err="1" smtClean="0"/>
                  <a:t>Function</a:t>
                </a:r>
                <a:r>
                  <a:rPr lang="fr-FR" dirty="0" smtClean="0"/>
                  <a:t> (PDF), </a:t>
                </a:r>
                <a:r>
                  <a:rPr lang="fr-FR" dirty="0" err="1" smtClean="0"/>
                  <a:t>with</a:t>
                </a:r>
                <a:r>
                  <a:rPr lang="fr-FR" dirty="0" smtClean="0"/>
                  <a:t> for </a:t>
                </a:r>
                <a:r>
                  <a:rPr lang="fr-FR" dirty="0" err="1" smtClean="0"/>
                  <a:t>example</a:t>
                </a:r>
                <a:r>
                  <a:rPr lang="fr-FR" dirty="0" smtClean="0"/>
                  <a:t> Dirac distribution </a:t>
                </a:r>
                <a:r>
                  <a:rPr lang="fr-FR" dirty="0" err="1" smtClean="0"/>
                  <a:t>peaks</a:t>
                </a:r>
                <a:r>
                  <a:rPr lang="fr-FR" dirty="0" smtClean="0"/>
                  <a:t> for </a:t>
                </a:r>
                <a:r>
                  <a:rPr lang="fr-FR" dirty="0" err="1" smtClean="0"/>
                  <a:t>discrete</a:t>
                </a:r>
                <a:r>
                  <a:rPr lang="fr-FR" dirty="0" smtClean="0"/>
                  <a:t> values </a:t>
                </a:r>
                <a14:m>
                  <m:oMath xmlns:m="http://schemas.openxmlformats.org/officeDocument/2006/math">
                    <m:sSub>
                      <m:sSubPr>
                        <m:ctrlPr>
                          <a:rPr lang="fr-FR" i="1">
                            <a:latin typeface="Cambria Math"/>
                          </a:rPr>
                        </m:ctrlPr>
                      </m:sSubPr>
                      <m:e>
                        <m:r>
                          <a:rPr lang="fr-FR" i="1">
                            <a:latin typeface="Cambria Math"/>
                          </a:rPr>
                          <m:t> </m:t>
                        </m:r>
                        <m:r>
                          <a:rPr lang="fr-FR" i="1">
                            <a:latin typeface="Cambria Math"/>
                          </a:rPr>
                          <m:t>𝑎</m:t>
                        </m:r>
                      </m:e>
                      <m:sub>
                        <m:r>
                          <a:rPr lang="fr-FR" i="1">
                            <a:latin typeface="Cambria Math"/>
                          </a:rPr>
                          <m:t>𝑖</m:t>
                        </m:r>
                      </m:sub>
                    </m:sSub>
                  </m:oMath>
                </a14:m>
                <a:r>
                  <a:rPr lang="fr-FR" dirty="0" smtClean="0"/>
                  <a:t> .</a:t>
                </a:r>
                <a:endParaRPr lang="fr-FR" dirty="0"/>
              </a:p>
              <a:p>
                <a:endParaRPr lang="fr-FR" dirty="0"/>
              </a:p>
              <a:p>
                <a:r>
                  <a:rPr lang="fr-FR" dirty="0">
                    <a:solidFill>
                      <a:srgbClr val="FF0000"/>
                    </a:solidFill>
                  </a:rPr>
                  <a:t>2</a:t>
                </a:r>
                <a:r>
                  <a:rPr lang="fr-FR" baseline="30000" dirty="0">
                    <a:solidFill>
                      <a:srgbClr val="FF0000"/>
                    </a:solidFill>
                  </a:rPr>
                  <a:t>nd</a:t>
                </a:r>
                <a:r>
                  <a:rPr lang="fr-FR" dirty="0">
                    <a:solidFill>
                      <a:srgbClr val="FF0000"/>
                    </a:solidFill>
                  </a:rPr>
                  <a:t> </a:t>
                </a:r>
                <a:r>
                  <a:rPr lang="fr-FR" dirty="0" err="1">
                    <a:solidFill>
                      <a:srgbClr val="FF0000"/>
                    </a:solidFill>
                  </a:rPr>
                  <a:t>order</a:t>
                </a:r>
                <a:r>
                  <a:rPr lang="fr-FR" dirty="0">
                    <a:solidFill>
                      <a:srgbClr val="FF0000"/>
                    </a:solidFill>
                  </a:rPr>
                  <a:t>:  </a:t>
                </a:r>
                <a14:m>
                  <m:oMath xmlns:m="http://schemas.openxmlformats.org/officeDocument/2006/math">
                    <m:sSub>
                      <m:sSubPr>
                        <m:ctrlPr>
                          <a:rPr lang="fr-FR" i="1">
                            <a:latin typeface="Cambria Math"/>
                          </a:rPr>
                        </m:ctrlPr>
                      </m:sSubPr>
                      <m:e>
                        <m:r>
                          <a:rPr lang="fr-FR" i="1">
                            <a:latin typeface="Cambria Math"/>
                          </a:rPr>
                          <m:t>𝑃</m:t>
                        </m:r>
                      </m:e>
                      <m:sub>
                        <m:r>
                          <a:rPr lang="fr-FR" i="1">
                            <a:latin typeface="Cambria Math"/>
                          </a:rPr>
                          <m:t>𝑋</m:t>
                        </m:r>
                      </m:sub>
                    </m:sSub>
                  </m:oMath>
                </a14:m>
                <a:r>
                  <a:rPr lang="fr-FR" dirty="0"/>
                  <a:t> (n) = E [</a:t>
                </a:r>
                <a14:m>
                  <m:oMath xmlns:m="http://schemas.openxmlformats.org/officeDocument/2006/math">
                    <m:sSup>
                      <m:sSupPr>
                        <m:ctrlPr>
                          <a:rPr lang="fr-FR" i="1">
                            <a:latin typeface="Cambria Math"/>
                          </a:rPr>
                        </m:ctrlPr>
                      </m:sSupPr>
                      <m:e>
                        <m:r>
                          <a:rPr lang="fr-FR" i="1">
                            <a:latin typeface="Cambria Math"/>
                          </a:rPr>
                          <m:t>𝑋</m:t>
                        </m:r>
                      </m:e>
                      <m:sup>
                        <m:r>
                          <a:rPr lang="fr-FR" i="1">
                            <a:latin typeface="Cambria Math"/>
                          </a:rPr>
                          <m:t>2</m:t>
                        </m:r>
                      </m:sup>
                    </m:sSup>
                  </m:oMath>
                </a14:m>
                <a:r>
                  <a:rPr lang="fr-FR" dirty="0"/>
                  <a:t>(n) ] = = </a:t>
                </a:r>
                <a14:m>
                  <m:oMath xmlns:m="http://schemas.openxmlformats.org/officeDocument/2006/math">
                    <m:nary>
                      <m:naryPr>
                        <m:chr m:val="∑"/>
                        <m:supHide m:val="on"/>
                        <m:ctrlPr>
                          <a:rPr lang="fr-FR" i="1">
                            <a:latin typeface="Cambria Math"/>
                          </a:rPr>
                        </m:ctrlPr>
                      </m:naryPr>
                      <m:sub>
                        <m:r>
                          <m:rPr>
                            <m:brk m:alnAt="7"/>
                          </m:rPr>
                          <a:rPr lang="fr-FR" i="1">
                            <a:latin typeface="Cambria Math"/>
                          </a:rPr>
                          <m:t>𝑖</m:t>
                        </m:r>
                      </m:sub>
                      <m:sup/>
                      <m:e>
                        <m:sSup>
                          <m:sSupPr>
                            <m:ctrlPr>
                              <a:rPr lang="fr-FR" i="1">
                                <a:latin typeface="Cambria Math"/>
                              </a:rPr>
                            </m:ctrlPr>
                          </m:sSupPr>
                          <m:e>
                            <m:sSub>
                              <m:sSubPr>
                                <m:ctrlPr>
                                  <a:rPr lang="fr-FR" i="1">
                                    <a:latin typeface="Cambria Math"/>
                                  </a:rPr>
                                </m:ctrlPr>
                              </m:sSubPr>
                              <m:e>
                                <m:r>
                                  <a:rPr lang="fr-FR" i="1">
                                    <a:latin typeface="Cambria Math"/>
                                  </a:rPr>
                                  <m:t> </m:t>
                                </m:r>
                                <m:r>
                                  <a:rPr lang="fr-FR" i="1">
                                    <a:latin typeface="Cambria Math"/>
                                  </a:rPr>
                                  <m:t>𝑎</m:t>
                                </m:r>
                              </m:e>
                              <m:sub>
                                <m:r>
                                  <a:rPr lang="fr-FR" i="1">
                                    <a:latin typeface="Cambria Math"/>
                                  </a:rPr>
                                  <m:t>𝑖</m:t>
                                </m:r>
                              </m:sub>
                            </m:sSub>
                          </m:e>
                          <m:sup>
                            <m:r>
                              <a:rPr lang="fr-FR" i="1">
                                <a:latin typeface="Cambria Math"/>
                              </a:rPr>
                              <m:t>2</m:t>
                            </m:r>
                          </m:sup>
                        </m:sSup>
                      </m:e>
                    </m:nary>
                  </m:oMath>
                </a14:m>
                <a:r>
                  <a:rPr lang="fr-FR" dirty="0"/>
                  <a:t>. </a:t>
                </a:r>
                <a:r>
                  <a:rPr lang="fr-FR" dirty="0" err="1"/>
                  <a:t>Prob</a:t>
                </a:r>
                <a:r>
                  <a:rPr lang="fr-FR" dirty="0"/>
                  <a:t> [x(n) = </a:t>
                </a:r>
                <a14:m>
                  <m:oMath xmlns:m="http://schemas.openxmlformats.org/officeDocument/2006/math">
                    <m:sSub>
                      <m:sSubPr>
                        <m:ctrlPr>
                          <a:rPr lang="fr-FR" i="1">
                            <a:latin typeface="Cambria Math"/>
                          </a:rPr>
                        </m:ctrlPr>
                      </m:sSubPr>
                      <m:e>
                        <m:r>
                          <a:rPr lang="fr-FR" i="1">
                            <a:latin typeface="Cambria Math"/>
                          </a:rPr>
                          <m:t>𝑎</m:t>
                        </m:r>
                      </m:e>
                      <m:sub>
                        <m:r>
                          <a:rPr lang="fr-FR" i="1">
                            <a:latin typeface="Cambria Math"/>
                          </a:rPr>
                          <m:t>𝑖</m:t>
                        </m:r>
                      </m:sub>
                    </m:sSub>
                  </m:oMath>
                </a14:m>
                <a:r>
                  <a:rPr lang="fr-FR" dirty="0"/>
                  <a:t> ]</a:t>
                </a:r>
              </a:p>
              <a:p>
                <a:r>
                  <a:rPr lang="fr-FR" dirty="0"/>
                  <a:t>It </a:t>
                </a:r>
                <a:r>
                  <a:rPr lang="fr-FR" dirty="0" err="1"/>
                  <a:t>can</a:t>
                </a:r>
                <a:r>
                  <a:rPr lang="fr-FR" dirty="0"/>
                  <a:t> </a:t>
                </a:r>
                <a:r>
                  <a:rPr lang="fr-FR" dirty="0" err="1"/>
                  <a:t>be</a:t>
                </a:r>
                <a:r>
                  <a:rPr lang="fr-FR" dirty="0"/>
                  <a:t> </a:t>
                </a:r>
                <a:r>
                  <a:rPr lang="fr-FR" dirty="0" err="1"/>
                  <a:t>considered</a:t>
                </a:r>
                <a:r>
                  <a:rPr lang="fr-FR" dirty="0"/>
                  <a:t> as the power of </a:t>
                </a:r>
                <a:r>
                  <a:rPr lang="fr-FR" dirty="0" err="1"/>
                  <a:t>random</a:t>
                </a:r>
                <a:r>
                  <a:rPr lang="fr-FR" dirty="0"/>
                  <a:t> </a:t>
                </a:r>
                <a:r>
                  <a:rPr lang="fr-FR" dirty="0" err="1"/>
                  <a:t>process</a:t>
                </a:r>
                <a:r>
                  <a:rPr lang="fr-FR" dirty="0"/>
                  <a:t> X(n).</a:t>
                </a:r>
              </a:p>
              <a:p>
                <a:endParaRPr lang="fr-FR" dirty="0"/>
              </a:p>
              <a:p>
                <a:r>
                  <a:rPr lang="fr-FR" dirty="0" err="1"/>
                  <a:t>We</a:t>
                </a:r>
                <a:r>
                  <a:rPr lang="fr-FR" dirty="0"/>
                  <a:t> </a:t>
                </a:r>
                <a:r>
                  <a:rPr lang="fr-FR" dirty="0" err="1"/>
                  <a:t>also</a:t>
                </a:r>
                <a:r>
                  <a:rPr lang="fr-FR" dirty="0"/>
                  <a:t> </a:t>
                </a:r>
                <a:r>
                  <a:rPr lang="fr-FR" dirty="0" err="1"/>
                  <a:t>define</a:t>
                </a:r>
                <a:r>
                  <a:rPr lang="fr-FR" dirty="0"/>
                  <a:t> the </a:t>
                </a:r>
                <a:r>
                  <a:rPr lang="fr-FR" dirty="0" err="1" smtClean="0"/>
                  <a:t>statistical</a:t>
                </a:r>
                <a:r>
                  <a:rPr lang="fr-FR" dirty="0"/>
                  <a:t> </a:t>
                </a:r>
                <a:r>
                  <a:rPr lang="fr-FR" dirty="0" err="1" smtClean="0"/>
                  <a:t>autocorrelation</a:t>
                </a:r>
                <a:r>
                  <a:rPr lang="fr-FR" dirty="0" smtClean="0"/>
                  <a:t> </a:t>
                </a:r>
                <a:r>
                  <a:rPr lang="fr-FR" dirty="0" err="1"/>
                  <a:t>function</a:t>
                </a:r>
                <a:r>
                  <a:rPr lang="fr-FR" dirty="0"/>
                  <a:t>:</a:t>
                </a:r>
              </a:p>
              <a:p>
                <a14:m>
                  <m:oMath xmlns:m="http://schemas.openxmlformats.org/officeDocument/2006/math">
                    <m:sSub>
                      <m:sSubPr>
                        <m:ctrlPr>
                          <a:rPr lang="fr-FR" i="1">
                            <a:latin typeface="Cambria Math"/>
                          </a:rPr>
                        </m:ctrlPr>
                      </m:sSubPr>
                      <m:e>
                        <m:r>
                          <a:rPr lang="fr-FR" i="1" smtClean="0">
                            <a:latin typeface="Cambria Math"/>
                          </a:rPr>
                          <m:t>Ɣ</m:t>
                        </m:r>
                      </m:e>
                      <m:sub>
                        <m:r>
                          <a:rPr lang="fr-FR" i="1">
                            <a:latin typeface="Cambria Math"/>
                          </a:rPr>
                          <m:t>𝑋𝑋</m:t>
                        </m:r>
                      </m:sub>
                    </m:sSub>
                  </m:oMath>
                </a14:m>
                <a:r>
                  <a:rPr lang="fr-FR" dirty="0"/>
                  <a:t>(</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1</m:t>
                        </m:r>
                      </m:sub>
                    </m:sSub>
                  </m:oMath>
                </a14:m>
                <a:r>
                  <a:rPr lang="fr-FR" dirty="0"/>
                  <a:t>, </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2</m:t>
                        </m:r>
                      </m:sub>
                    </m:sSub>
                  </m:oMath>
                </a14:m>
                <a:r>
                  <a:rPr lang="fr-FR" dirty="0"/>
                  <a:t>) = E[ X(</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1</m:t>
                        </m:r>
                      </m:sub>
                    </m:sSub>
                  </m:oMath>
                </a14:m>
                <a:r>
                  <a:rPr lang="fr-FR" dirty="0"/>
                  <a:t>). X(</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2</m:t>
                        </m:r>
                      </m:sub>
                    </m:sSub>
                  </m:oMath>
                </a14:m>
                <a:r>
                  <a:rPr lang="fr-FR" dirty="0"/>
                  <a:t> ) ] =</a:t>
                </a:r>
                <a14:m>
                  <m:oMath xmlns:m="http://schemas.openxmlformats.org/officeDocument/2006/math">
                    <m:r>
                      <a:rPr lang="fr-FR" dirty="0">
                        <a:latin typeface="Cambria Math"/>
                      </a:rPr>
                      <m:t>  </m:t>
                    </m:r>
                    <m:nary>
                      <m:naryPr>
                        <m:chr m:val="∑"/>
                        <m:limLoc m:val="subSup"/>
                        <m:supHide m:val="on"/>
                        <m:ctrlPr>
                          <a:rPr lang="fr-FR" i="1" dirty="0">
                            <a:latin typeface="Cambria Math"/>
                          </a:rPr>
                        </m:ctrlPr>
                      </m:naryPr>
                      <m:sub>
                        <m:r>
                          <m:rPr>
                            <m:brk m:alnAt="9"/>
                          </m:rPr>
                          <a:rPr lang="fr-FR" i="1" dirty="0">
                            <a:latin typeface="Cambria Math"/>
                          </a:rPr>
                          <m:t>𝑗</m:t>
                        </m:r>
                      </m:sub>
                      <m:sup/>
                      <m:e>
                        <m:nary>
                          <m:naryPr>
                            <m:chr m:val="∑"/>
                            <m:supHide m:val="on"/>
                            <m:ctrlPr>
                              <a:rPr lang="fr-FR" i="1">
                                <a:latin typeface="Cambria Math"/>
                              </a:rPr>
                            </m:ctrlPr>
                          </m:naryPr>
                          <m:sub>
                            <m:r>
                              <m:rPr>
                                <m:brk m:alnAt="7"/>
                              </m:rPr>
                              <a:rPr lang="fr-FR" i="1">
                                <a:latin typeface="Cambria Math"/>
                              </a:rPr>
                              <m:t>𝑖</m:t>
                            </m:r>
                          </m:sub>
                          <m:sup/>
                          <m:e>
                            <m:r>
                              <m:rPr>
                                <m:nor/>
                              </m:rPr>
                              <a:rPr lang="fr-FR">
                                <a:latin typeface="Cambria Math"/>
                              </a:rPr>
                              <m:t> </m:t>
                            </m:r>
                            <m:r>
                              <m:rPr>
                                <m:nor/>
                              </m:rPr>
                              <a:rPr lang="fr-FR" dirty="0"/>
                              <m:t> </m:t>
                            </m:r>
                            <m:sSub>
                              <m:sSubPr>
                                <m:ctrlPr>
                                  <a:rPr lang="fr-FR" i="1">
                                    <a:latin typeface="Cambria Math"/>
                                  </a:rPr>
                                </m:ctrlPr>
                              </m:sSubPr>
                              <m:e>
                                <m:sSub>
                                  <m:sSubPr>
                                    <m:ctrlPr>
                                      <a:rPr lang="fr-FR" i="1">
                                        <a:latin typeface="Cambria Math"/>
                                      </a:rPr>
                                    </m:ctrlPr>
                                  </m:sSubPr>
                                  <m:e>
                                    <m:r>
                                      <a:rPr lang="fr-FR" i="1">
                                        <a:latin typeface="Cambria Math"/>
                                      </a:rPr>
                                      <m:t>𝑎</m:t>
                                    </m:r>
                                  </m:e>
                                  <m:sub>
                                    <m:r>
                                      <a:rPr lang="fr-FR" i="1">
                                        <a:latin typeface="Cambria Math"/>
                                      </a:rPr>
                                      <m:t>𝑖</m:t>
                                    </m:r>
                                  </m:sub>
                                </m:sSub>
                                <m:r>
                                  <a:rPr lang="fr-FR" i="1">
                                    <a:latin typeface="Cambria Math"/>
                                  </a:rPr>
                                  <m:t>. </m:t>
                                </m:r>
                                <m:r>
                                  <a:rPr lang="fr-FR" i="1">
                                    <a:latin typeface="Cambria Math"/>
                                  </a:rPr>
                                  <m:t>𝑎</m:t>
                                </m:r>
                              </m:e>
                              <m:sub>
                                <m:r>
                                  <a:rPr lang="fr-FR" i="1">
                                    <a:latin typeface="Cambria Math"/>
                                  </a:rPr>
                                  <m:t>𝑗</m:t>
                                </m:r>
                              </m:sub>
                            </m:sSub>
                            <m:r>
                              <m:rPr>
                                <m:nor/>
                              </m:rPr>
                              <a:rPr lang="fr-FR" dirty="0"/>
                              <m:t>  . </m:t>
                            </m:r>
                            <m:r>
                              <m:rPr>
                                <m:nor/>
                              </m:rPr>
                              <a:rPr lang="fr-FR" dirty="0"/>
                              <m:t>Prob</m:t>
                            </m:r>
                            <m:r>
                              <m:rPr>
                                <m:nor/>
                              </m:rPr>
                              <a:rPr lang="fr-FR" dirty="0"/>
                              <m:t> [</m:t>
                            </m:r>
                            <m:r>
                              <m:rPr>
                                <m:nor/>
                              </m:rPr>
                              <a:rPr lang="fr-FR" dirty="0"/>
                              <m:t>x</m:t>
                            </m:r>
                            <m:r>
                              <m:rPr>
                                <m:nor/>
                              </m:rPr>
                              <a:rPr lang="fr-FR" dirty="0"/>
                              <m:t>(</m:t>
                            </m:r>
                            <m:sSub>
                              <m:sSubPr>
                                <m:ctrlPr>
                                  <a:rPr lang="fr-FR" i="1" dirty="0">
                                    <a:latin typeface="Cambria Math"/>
                                  </a:rPr>
                                </m:ctrlPr>
                              </m:sSubPr>
                              <m:e>
                                <m:r>
                                  <a:rPr lang="fr-FR" i="1" dirty="0">
                                    <a:latin typeface="Cambria Math"/>
                                  </a:rPr>
                                  <m:t>𝑛</m:t>
                                </m:r>
                              </m:e>
                              <m:sub>
                                <m:r>
                                  <a:rPr lang="fr-FR" i="1" dirty="0">
                                    <a:latin typeface="Cambria Math"/>
                                  </a:rPr>
                                  <m:t>1</m:t>
                                </m:r>
                              </m:sub>
                            </m:sSub>
                            <m:r>
                              <m:rPr>
                                <m:nor/>
                              </m:rPr>
                              <a:rPr lang="fr-FR" dirty="0"/>
                              <m:t>) = </m:t>
                            </m:r>
                            <m:sSub>
                              <m:sSubPr>
                                <m:ctrlPr>
                                  <a:rPr lang="fr-FR" i="1">
                                    <a:latin typeface="Cambria Math"/>
                                  </a:rPr>
                                </m:ctrlPr>
                              </m:sSubPr>
                              <m:e>
                                <m:r>
                                  <a:rPr lang="fr-FR" i="1">
                                    <a:latin typeface="Cambria Math"/>
                                  </a:rPr>
                                  <m:t>𝑎</m:t>
                                </m:r>
                              </m:e>
                              <m:sub>
                                <m:r>
                                  <a:rPr lang="fr-FR" i="1">
                                    <a:latin typeface="Cambria Math"/>
                                  </a:rPr>
                                  <m:t>𝑖</m:t>
                                </m:r>
                              </m:sub>
                            </m:sSub>
                            <m:r>
                              <m:rPr>
                                <m:nor/>
                              </m:rPr>
                              <a:rPr lang="fr-FR" dirty="0"/>
                              <m:t> </m:t>
                            </m:r>
                            <m:r>
                              <m:rPr>
                                <m:nor/>
                              </m:rPr>
                              <a:rPr lang="fr-FR" dirty="0"/>
                              <m:t>and</m:t>
                            </m:r>
                            <m:r>
                              <m:rPr>
                                <m:nor/>
                              </m:rPr>
                              <a:rPr lang="fr-FR" dirty="0"/>
                              <m:t> </m:t>
                            </m:r>
                            <m:r>
                              <m:rPr>
                                <m:nor/>
                              </m:rPr>
                              <a:rPr lang="fr-FR" dirty="0"/>
                              <m:t>x</m:t>
                            </m:r>
                            <m:r>
                              <m:rPr>
                                <m:nor/>
                              </m:rPr>
                              <a:rPr lang="fr-FR" dirty="0"/>
                              <m:t>(</m:t>
                            </m:r>
                            <m:sSub>
                              <m:sSubPr>
                                <m:ctrlPr>
                                  <a:rPr lang="fr-FR" i="1" dirty="0">
                                    <a:latin typeface="Cambria Math"/>
                                  </a:rPr>
                                </m:ctrlPr>
                              </m:sSubPr>
                              <m:e>
                                <m:r>
                                  <a:rPr lang="fr-FR" i="1" dirty="0">
                                    <a:latin typeface="Cambria Math"/>
                                  </a:rPr>
                                  <m:t>𝑛</m:t>
                                </m:r>
                              </m:e>
                              <m:sub>
                                <m:r>
                                  <a:rPr lang="fr-FR" i="1" dirty="0">
                                    <a:latin typeface="Cambria Math"/>
                                  </a:rPr>
                                  <m:t>2</m:t>
                                </m:r>
                              </m:sub>
                            </m:sSub>
                            <m:r>
                              <m:rPr>
                                <m:nor/>
                              </m:rPr>
                              <a:rPr lang="fr-FR" dirty="0"/>
                              <m:t>) = </m:t>
                            </m:r>
                            <m:sSub>
                              <m:sSubPr>
                                <m:ctrlPr>
                                  <a:rPr lang="fr-FR" i="1">
                                    <a:latin typeface="Cambria Math"/>
                                  </a:rPr>
                                </m:ctrlPr>
                              </m:sSubPr>
                              <m:e>
                                <m:r>
                                  <a:rPr lang="fr-FR" i="1">
                                    <a:latin typeface="Cambria Math"/>
                                  </a:rPr>
                                  <m:t>𝑎</m:t>
                                </m:r>
                              </m:e>
                              <m:sub>
                                <m:r>
                                  <a:rPr lang="fr-FR" i="1">
                                    <a:latin typeface="Cambria Math"/>
                                  </a:rPr>
                                  <m:t>𝑗</m:t>
                                </m:r>
                              </m:sub>
                            </m:sSub>
                            <m:r>
                              <m:rPr>
                                <m:nor/>
                              </m:rPr>
                              <a:rPr lang="fr-FR" dirty="0"/>
                              <m:t>]</m:t>
                            </m:r>
                          </m:e>
                        </m:nary>
                      </m:e>
                    </m:nary>
                  </m:oMath>
                </a14:m>
                <a:endParaRPr lang="fr-FR" dirty="0"/>
              </a:p>
              <a:p>
                <a:endParaRPr lang="fr-FR" dirty="0"/>
              </a:p>
              <a:p>
                <a:endParaRPr lang="fr-FR" dirty="0" smtClean="0"/>
              </a:p>
              <a:p>
                <a14:m>
                  <m:oMath xmlns:m="http://schemas.openxmlformats.org/officeDocument/2006/math">
                    <m:sSub>
                      <m:sSubPr>
                        <m:ctrlPr>
                          <a:rPr lang="fr-FR" i="1">
                            <a:latin typeface="Cambria Math"/>
                          </a:rPr>
                        </m:ctrlPr>
                      </m:sSubPr>
                      <m:e>
                        <m:r>
                          <a:rPr lang="fr-FR" i="1">
                            <a:latin typeface="Cambria Math"/>
                          </a:rPr>
                          <m:t>Ɣ</m:t>
                        </m:r>
                      </m:e>
                      <m:sub>
                        <m:r>
                          <a:rPr lang="fr-FR" i="1">
                            <a:latin typeface="Cambria Math"/>
                          </a:rPr>
                          <m:t>𝑋𝑋</m:t>
                        </m:r>
                      </m:sub>
                    </m:sSub>
                  </m:oMath>
                </a14:m>
                <a:r>
                  <a:rPr lang="fr-FR" dirty="0"/>
                  <a:t>( n</a:t>
                </a:r>
                <a:r>
                  <a:rPr lang="fr-FR" dirty="0" smtClean="0"/>
                  <a:t>, n ) = </a:t>
                </a:r>
                <a14:m>
                  <m:oMath xmlns:m="http://schemas.openxmlformats.org/officeDocument/2006/math">
                    <m:sSub>
                      <m:sSubPr>
                        <m:ctrlPr>
                          <a:rPr lang="fr-FR" i="1">
                            <a:latin typeface="Cambria Math"/>
                          </a:rPr>
                        </m:ctrlPr>
                      </m:sSubPr>
                      <m:e>
                        <m:r>
                          <a:rPr lang="fr-FR" i="1">
                            <a:latin typeface="Cambria Math"/>
                          </a:rPr>
                          <m:t>𝑃</m:t>
                        </m:r>
                      </m:e>
                      <m:sub>
                        <m:r>
                          <a:rPr lang="fr-FR" i="1">
                            <a:latin typeface="Cambria Math"/>
                          </a:rPr>
                          <m:t>𝑋</m:t>
                        </m:r>
                      </m:sub>
                    </m:sSub>
                  </m:oMath>
                </a14:m>
                <a:r>
                  <a:rPr lang="fr-FR" dirty="0"/>
                  <a:t> </a:t>
                </a:r>
                <a:r>
                  <a:rPr lang="fr-FR" dirty="0" smtClean="0"/>
                  <a:t>( n ) </a:t>
                </a:r>
                <a:endParaRPr lang="fr-FR" dirty="0"/>
              </a:p>
              <a:p>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467544" y="332656"/>
                <a:ext cx="8064896" cy="6100966"/>
              </a:xfrm>
              <a:prstGeom prst="rect">
                <a:avLst/>
              </a:prstGeom>
              <a:blipFill rotWithShape="1">
                <a:blip r:embed="rId2"/>
                <a:stretch>
                  <a:fillRect l="-1587" t="-900"/>
                </a:stretch>
              </a:blipFill>
            </p:spPr>
            <p:txBody>
              <a:bodyPr/>
              <a:lstStyle/>
              <a:p>
                <a:r>
                  <a:rPr lang="fr-FR">
                    <a:noFill/>
                  </a:rPr>
                  <a:t> </a:t>
                </a:r>
              </a:p>
            </p:txBody>
          </p:sp>
        </mc:Fallback>
      </mc:AlternateContent>
    </p:spTree>
    <p:extLst>
      <p:ext uri="{BB962C8B-B14F-4D97-AF65-F5344CB8AC3E}">
        <p14:creationId xmlns:p14="http://schemas.microsoft.com/office/powerpoint/2010/main" val="26836024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395536" y="476672"/>
                <a:ext cx="8568952" cy="4863832"/>
              </a:xfrm>
              <a:prstGeom prst="rect">
                <a:avLst/>
              </a:prstGeom>
              <a:noFill/>
            </p:spPr>
            <p:txBody>
              <a:bodyPr wrap="square" rtlCol="0">
                <a:spAutoFit/>
              </a:bodyPr>
              <a:lstStyle/>
              <a:p>
                <a:r>
                  <a:rPr lang="fr-FR" dirty="0"/>
                  <a:t>N</a:t>
                </a:r>
                <a:r>
                  <a:rPr lang="fr-FR" dirty="0" smtClean="0"/>
                  <a:t>ote </a:t>
                </a:r>
                <a:r>
                  <a:rPr lang="fr-FR" dirty="0"/>
                  <a:t>the important </a:t>
                </a:r>
                <a:r>
                  <a:rPr lang="fr-FR" dirty="0" err="1"/>
                  <a:t>property</a:t>
                </a:r>
                <a:r>
                  <a:rPr lang="fr-FR" dirty="0"/>
                  <a:t> </a:t>
                </a:r>
                <a:r>
                  <a:rPr lang="fr-FR" dirty="0" err="1"/>
                  <a:t>concerning</a:t>
                </a:r>
                <a:r>
                  <a:rPr lang="fr-FR" dirty="0"/>
                  <a:t> the variance of the </a:t>
                </a:r>
                <a:r>
                  <a:rPr lang="fr-FR" dirty="0" err="1"/>
                  <a:t>random</a:t>
                </a:r>
                <a:r>
                  <a:rPr lang="fr-FR" dirty="0"/>
                  <a:t> </a:t>
                </a:r>
                <a:r>
                  <a:rPr lang="fr-FR" dirty="0" err="1"/>
                  <a:t>process</a:t>
                </a:r>
                <a:r>
                  <a:rPr lang="fr-FR" dirty="0"/>
                  <a:t>, </a:t>
                </a:r>
              </a:p>
              <a:p>
                <a:endParaRPr lang="fr-FR" dirty="0"/>
              </a:p>
              <a:p>
                <a:r>
                  <a:rPr lang="fr-FR" dirty="0"/>
                  <a:t>E[ </a:t>
                </a:r>
                <a14:m>
                  <m:oMath xmlns:m="http://schemas.openxmlformats.org/officeDocument/2006/math">
                    <m:sSup>
                      <m:sSupPr>
                        <m:ctrlPr>
                          <a:rPr lang="fr-FR" i="1">
                            <a:latin typeface="Cambria Math"/>
                          </a:rPr>
                        </m:ctrlPr>
                      </m:sSupPr>
                      <m:e>
                        <m:r>
                          <m:rPr>
                            <m:nor/>
                          </m:rPr>
                          <a:rPr lang="fr-FR" dirty="0"/>
                          <m:t>(</m:t>
                        </m:r>
                        <m:r>
                          <m:rPr>
                            <m:nor/>
                          </m:rPr>
                          <a:rPr lang="fr-FR" dirty="0"/>
                          <m:t>X</m:t>
                        </m:r>
                        <m:r>
                          <m:rPr>
                            <m:nor/>
                          </m:rPr>
                          <a:rPr lang="fr-FR" dirty="0"/>
                          <m:t>(</m:t>
                        </m:r>
                        <m:r>
                          <m:rPr>
                            <m:nor/>
                          </m:rPr>
                          <a:rPr lang="fr-FR" dirty="0"/>
                          <m:t>n</m:t>
                        </m:r>
                        <m:r>
                          <m:rPr>
                            <m:nor/>
                          </m:rPr>
                          <a:rPr lang="fr-FR" dirty="0"/>
                          <m:t>) – </m:t>
                        </m:r>
                        <m:r>
                          <m:rPr>
                            <m:nor/>
                          </m:rPr>
                          <a:rPr lang="fr-FR" dirty="0"/>
                          <m:t>E</m:t>
                        </m:r>
                        <m:r>
                          <m:rPr>
                            <m:nor/>
                          </m:rPr>
                          <a:rPr lang="fr-FR" dirty="0"/>
                          <m:t>[</m:t>
                        </m:r>
                        <m:r>
                          <m:rPr>
                            <m:nor/>
                          </m:rPr>
                          <a:rPr lang="fr-FR" dirty="0"/>
                          <m:t>X</m:t>
                        </m:r>
                        <m:r>
                          <m:rPr>
                            <m:nor/>
                          </m:rPr>
                          <a:rPr lang="fr-FR" dirty="0"/>
                          <m:t>(</m:t>
                        </m:r>
                        <m:r>
                          <m:rPr>
                            <m:nor/>
                          </m:rPr>
                          <a:rPr lang="fr-FR" dirty="0"/>
                          <m:t>n</m:t>
                        </m:r>
                        <m:r>
                          <m:rPr>
                            <m:nor/>
                          </m:rPr>
                          <a:rPr lang="fr-FR" dirty="0"/>
                          <m:t>)]) </m:t>
                        </m:r>
                      </m:e>
                      <m:sup>
                        <m:r>
                          <a:rPr lang="fr-FR" i="1">
                            <a:latin typeface="Cambria Math"/>
                          </a:rPr>
                          <m:t>2</m:t>
                        </m:r>
                      </m:sup>
                    </m:sSup>
                  </m:oMath>
                </a14:m>
                <a:r>
                  <a:rPr lang="fr-FR" dirty="0"/>
                  <a:t>] = E [</a:t>
                </a:r>
                <a14:m>
                  <m:oMath xmlns:m="http://schemas.openxmlformats.org/officeDocument/2006/math">
                    <m:sSup>
                      <m:sSupPr>
                        <m:ctrlPr>
                          <a:rPr lang="fr-FR" i="1">
                            <a:latin typeface="Cambria Math"/>
                          </a:rPr>
                        </m:ctrlPr>
                      </m:sSupPr>
                      <m:e>
                        <m:r>
                          <a:rPr lang="fr-FR" i="1">
                            <a:latin typeface="Cambria Math"/>
                          </a:rPr>
                          <m:t>𝑋</m:t>
                        </m:r>
                      </m:e>
                      <m:sup>
                        <m:r>
                          <a:rPr lang="fr-FR" i="1">
                            <a:latin typeface="Cambria Math"/>
                          </a:rPr>
                          <m:t>2</m:t>
                        </m:r>
                      </m:sup>
                    </m:sSup>
                  </m:oMath>
                </a14:m>
                <a:r>
                  <a:rPr lang="fr-FR" dirty="0"/>
                  <a:t>(n) ] - </a:t>
                </a:r>
                <a14:m>
                  <m:oMath xmlns:m="http://schemas.openxmlformats.org/officeDocument/2006/math">
                    <m:sSup>
                      <m:sSupPr>
                        <m:ctrlPr>
                          <a:rPr lang="fr-FR" i="1">
                            <a:latin typeface="Cambria Math"/>
                          </a:rPr>
                        </m:ctrlPr>
                      </m:sSupPr>
                      <m:e>
                        <m:r>
                          <m:rPr>
                            <m:nor/>
                          </m:rPr>
                          <a:rPr lang="fr-FR" dirty="0"/>
                          <m:t>E</m:t>
                        </m:r>
                        <m:r>
                          <m:rPr>
                            <m:nor/>
                          </m:rPr>
                          <a:rPr lang="fr-FR" dirty="0"/>
                          <m:t>[</m:t>
                        </m:r>
                        <m:r>
                          <m:rPr>
                            <m:nor/>
                          </m:rPr>
                          <a:rPr lang="fr-FR" dirty="0"/>
                          <m:t>X</m:t>
                        </m:r>
                        <m:r>
                          <m:rPr>
                            <m:nor/>
                          </m:rPr>
                          <a:rPr lang="fr-FR" dirty="0"/>
                          <m:t>(</m:t>
                        </m:r>
                        <m:r>
                          <m:rPr>
                            <m:nor/>
                          </m:rPr>
                          <a:rPr lang="fr-FR" dirty="0"/>
                          <m:t>n</m:t>
                        </m:r>
                        <m:r>
                          <m:rPr>
                            <m:nor/>
                          </m:rPr>
                          <a:rPr lang="fr-FR" dirty="0"/>
                          <m:t>)]</m:t>
                        </m:r>
                      </m:e>
                      <m:sup>
                        <m:r>
                          <a:rPr lang="fr-FR" i="1">
                            <a:latin typeface="Cambria Math"/>
                          </a:rPr>
                          <m:t>2</m:t>
                        </m:r>
                      </m:sup>
                    </m:sSup>
                  </m:oMath>
                </a14:m>
                <a:r>
                  <a:rPr lang="fr-FR" dirty="0"/>
                  <a:t> =   Variance[ X(n</a:t>
                </a:r>
                <a:r>
                  <a:rPr lang="fr-FR" dirty="0" smtClean="0"/>
                  <a:t>)].</a:t>
                </a:r>
              </a:p>
              <a:p>
                <a:endParaRPr lang="fr-FR" dirty="0"/>
              </a:p>
              <a:p>
                <a:r>
                  <a:rPr lang="fr-FR" dirty="0"/>
                  <a:t>Note </a:t>
                </a:r>
                <a:r>
                  <a:rPr lang="fr-FR" dirty="0" err="1"/>
                  <a:t>that</a:t>
                </a:r>
                <a:r>
                  <a:rPr lang="fr-FR" dirty="0"/>
                  <a:t> the </a:t>
                </a:r>
                <a:r>
                  <a:rPr lang="fr-FR" dirty="0" err="1" smtClean="0"/>
                  <a:t>autocovariance</a:t>
                </a:r>
                <a:r>
                  <a:rPr lang="fr-FR" dirty="0" smtClean="0"/>
                  <a:t> </a:t>
                </a:r>
                <a:r>
                  <a:rPr lang="fr-FR" dirty="0" err="1"/>
                  <a:t>function</a:t>
                </a:r>
                <a:r>
                  <a:rPr lang="fr-FR" dirty="0"/>
                  <a:t> </a:t>
                </a:r>
                <a:endParaRPr lang="fr-FR" dirty="0" smtClean="0"/>
              </a:p>
              <a:p>
                <a:endParaRPr lang="fr-FR" i="1" dirty="0">
                  <a:latin typeface="Cambria Math"/>
                </a:endParaRPr>
              </a:p>
              <a:p>
                <a14:m>
                  <m:oMath xmlns:m="http://schemas.openxmlformats.org/officeDocument/2006/math">
                    <m:sSub>
                      <m:sSubPr>
                        <m:ctrlPr>
                          <a:rPr lang="fr-FR" i="1">
                            <a:latin typeface="Cambria Math"/>
                          </a:rPr>
                        </m:ctrlPr>
                      </m:sSubPr>
                      <m:e>
                        <m:r>
                          <a:rPr lang="fr-FR" i="1">
                            <a:latin typeface="Cambria Math"/>
                          </a:rPr>
                          <m:t>𝐶</m:t>
                        </m:r>
                      </m:e>
                      <m:sub>
                        <m:r>
                          <a:rPr lang="fr-FR" i="1">
                            <a:latin typeface="Cambria Math"/>
                          </a:rPr>
                          <m:t>𝑋𝑋</m:t>
                        </m:r>
                      </m:sub>
                    </m:sSub>
                  </m:oMath>
                </a14:m>
                <a:r>
                  <a:rPr lang="fr-FR" dirty="0"/>
                  <a:t>(</a:t>
                </a:r>
                <a:r>
                  <a:rPr lang="fr-FR" dirty="0" smtClean="0"/>
                  <a:t> </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1</m:t>
                        </m:r>
                      </m:sub>
                    </m:sSub>
                  </m:oMath>
                </a14:m>
                <a:r>
                  <a:rPr lang="fr-FR" dirty="0" smtClean="0"/>
                  <a:t>, </a:t>
                </a:r>
                <a14:m>
                  <m:oMath xmlns:m="http://schemas.openxmlformats.org/officeDocument/2006/math">
                    <m:sSub>
                      <m:sSubPr>
                        <m:ctrlPr>
                          <a:rPr lang="fr-FR" i="1" dirty="0" smtClean="0">
                            <a:latin typeface="Cambria Math"/>
                          </a:rPr>
                        </m:ctrlPr>
                      </m:sSubPr>
                      <m:e>
                        <m:r>
                          <a:rPr lang="fr-FR" i="1" dirty="0">
                            <a:latin typeface="Cambria Math"/>
                          </a:rPr>
                          <m:t>𝑛</m:t>
                        </m:r>
                      </m:e>
                      <m:sub>
                        <m:r>
                          <a:rPr lang="fr-FR" b="0" i="1" dirty="0" smtClean="0">
                            <a:latin typeface="Cambria Math"/>
                          </a:rPr>
                          <m:t>2</m:t>
                        </m:r>
                      </m:sub>
                    </m:sSub>
                  </m:oMath>
                </a14:m>
                <a:r>
                  <a:rPr lang="fr-FR" dirty="0"/>
                  <a:t>) =</a:t>
                </a:r>
                <a:r>
                  <a:rPr lang="fr-FR" dirty="0">
                    <a:solidFill>
                      <a:srgbClr val="FF0000"/>
                    </a:solidFill>
                  </a:rPr>
                  <a:t>  </a:t>
                </a:r>
                <a:r>
                  <a:rPr lang="fr-FR" dirty="0"/>
                  <a:t>E </a:t>
                </a:r>
                <a:r>
                  <a:rPr lang="fr-FR" dirty="0" smtClean="0"/>
                  <a:t>[</a:t>
                </a:r>
                <a14:m>
                  <m:oMath xmlns:m="http://schemas.openxmlformats.org/officeDocument/2006/math">
                    <m:r>
                      <a:rPr lang="fr-FR" b="0" i="0" dirty="0" smtClean="0">
                        <a:latin typeface="Cambria Math"/>
                      </a:rPr>
                      <m:t>(</m:t>
                    </m:r>
                    <m:r>
                      <m:rPr>
                        <m:nor/>
                      </m:rPr>
                      <a:rPr lang="fr-FR" dirty="0"/>
                      <m:t>X</m:t>
                    </m:r>
                    <m:r>
                      <m:rPr>
                        <m:nor/>
                      </m:rPr>
                      <a:rPr lang="fr-FR" dirty="0"/>
                      <m:t>(</m:t>
                    </m:r>
                    <m:sSub>
                      <m:sSubPr>
                        <m:ctrlPr>
                          <a:rPr lang="fr-FR" i="1" dirty="0">
                            <a:latin typeface="Cambria Math"/>
                          </a:rPr>
                        </m:ctrlPr>
                      </m:sSubPr>
                      <m:e>
                        <m:r>
                          <a:rPr lang="fr-FR" i="1" dirty="0">
                            <a:latin typeface="Cambria Math"/>
                          </a:rPr>
                          <m:t>𝑛</m:t>
                        </m:r>
                      </m:e>
                      <m:sub>
                        <m:r>
                          <a:rPr lang="fr-FR" i="1" dirty="0">
                            <a:latin typeface="Cambria Math"/>
                          </a:rPr>
                          <m:t>1</m:t>
                        </m:r>
                      </m:sub>
                    </m:sSub>
                    <m:r>
                      <m:rPr>
                        <m:nor/>
                      </m:rPr>
                      <a:rPr lang="fr-FR" dirty="0"/>
                      <m:t>) – </m:t>
                    </m:r>
                    <m:r>
                      <m:rPr>
                        <m:nor/>
                      </m:rPr>
                      <a:rPr lang="fr-FR" dirty="0"/>
                      <m:t>E</m:t>
                    </m:r>
                    <m:r>
                      <m:rPr>
                        <m:nor/>
                      </m:rPr>
                      <a:rPr lang="fr-FR" dirty="0"/>
                      <m:t>[</m:t>
                    </m:r>
                    <m:r>
                      <m:rPr>
                        <m:nor/>
                      </m:rPr>
                      <a:rPr lang="fr-FR" dirty="0"/>
                      <m:t>X</m:t>
                    </m:r>
                    <m:r>
                      <m:rPr>
                        <m:nor/>
                      </m:rPr>
                      <a:rPr lang="fr-FR" dirty="0"/>
                      <m:t>(</m:t>
                    </m:r>
                    <m:sSub>
                      <m:sSubPr>
                        <m:ctrlPr>
                          <a:rPr lang="fr-FR" i="1" dirty="0">
                            <a:latin typeface="Cambria Math"/>
                          </a:rPr>
                        </m:ctrlPr>
                      </m:sSubPr>
                      <m:e>
                        <m:r>
                          <a:rPr lang="fr-FR" i="1" dirty="0">
                            <a:latin typeface="Cambria Math"/>
                          </a:rPr>
                          <m:t>𝑛</m:t>
                        </m:r>
                      </m:e>
                      <m:sub>
                        <m:r>
                          <a:rPr lang="fr-FR" i="1" dirty="0">
                            <a:latin typeface="Cambria Math"/>
                          </a:rPr>
                          <m:t>1</m:t>
                        </m:r>
                      </m:sub>
                    </m:sSub>
                    <m:r>
                      <m:rPr>
                        <m:nor/>
                      </m:rPr>
                      <a:rPr lang="fr-FR" dirty="0"/>
                      <m:t>)]) </m:t>
                    </m:r>
                  </m:oMath>
                </a14:m>
                <a:r>
                  <a:rPr lang="fr-FR" dirty="0" smtClean="0"/>
                  <a:t>.</a:t>
                </a:r>
                <a:r>
                  <a:rPr lang="fr-FR" dirty="0"/>
                  <a:t> </a:t>
                </a:r>
                <a:r>
                  <a:rPr lang="fr-FR" dirty="0" smtClean="0"/>
                  <a:t>(</a:t>
                </a:r>
                <a14:m>
                  <m:oMath xmlns:m="http://schemas.openxmlformats.org/officeDocument/2006/math">
                    <m:r>
                      <m:rPr>
                        <m:nor/>
                      </m:rPr>
                      <a:rPr lang="fr-FR" dirty="0"/>
                      <m:t>X</m:t>
                    </m:r>
                    <m:r>
                      <m:rPr>
                        <m:nor/>
                      </m:rPr>
                      <a:rPr lang="fr-FR" dirty="0"/>
                      <m:t>(</m:t>
                    </m:r>
                    <m:sSub>
                      <m:sSubPr>
                        <m:ctrlPr>
                          <a:rPr lang="fr-FR" i="1" dirty="0">
                            <a:latin typeface="Cambria Math"/>
                          </a:rPr>
                        </m:ctrlPr>
                      </m:sSubPr>
                      <m:e>
                        <m:r>
                          <a:rPr lang="fr-FR" i="1" dirty="0">
                            <a:latin typeface="Cambria Math"/>
                          </a:rPr>
                          <m:t>𝑛</m:t>
                        </m:r>
                      </m:e>
                      <m:sub>
                        <m:r>
                          <a:rPr lang="fr-FR" b="0" i="1" dirty="0" smtClean="0">
                            <a:latin typeface="Cambria Math"/>
                          </a:rPr>
                          <m:t>2</m:t>
                        </m:r>
                      </m:sub>
                    </m:sSub>
                    <m:r>
                      <m:rPr>
                        <m:nor/>
                      </m:rPr>
                      <a:rPr lang="fr-FR" dirty="0"/>
                      <m:t>) – </m:t>
                    </m:r>
                    <m:r>
                      <m:rPr>
                        <m:nor/>
                      </m:rPr>
                      <a:rPr lang="fr-FR" dirty="0"/>
                      <m:t>E</m:t>
                    </m:r>
                    <m:r>
                      <m:rPr>
                        <m:nor/>
                      </m:rPr>
                      <a:rPr lang="fr-FR" dirty="0"/>
                      <m:t>[</m:t>
                    </m:r>
                    <m:r>
                      <m:rPr>
                        <m:nor/>
                      </m:rPr>
                      <a:rPr lang="fr-FR" dirty="0"/>
                      <m:t>X</m:t>
                    </m:r>
                    <m:r>
                      <m:rPr>
                        <m:nor/>
                      </m:rPr>
                      <a:rPr lang="fr-FR" dirty="0"/>
                      <m:t>(</m:t>
                    </m:r>
                    <m:sSub>
                      <m:sSubPr>
                        <m:ctrlPr>
                          <a:rPr lang="fr-FR" i="1" dirty="0">
                            <a:latin typeface="Cambria Math"/>
                          </a:rPr>
                        </m:ctrlPr>
                      </m:sSubPr>
                      <m:e>
                        <m:r>
                          <a:rPr lang="fr-FR" i="1" dirty="0">
                            <a:latin typeface="Cambria Math"/>
                          </a:rPr>
                          <m:t>𝑛</m:t>
                        </m:r>
                      </m:e>
                      <m:sub>
                        <m:r>
                          <a:rPr lang="fr-FR" b="0" i="1" dirty="0" smtClean="0">
                            <a:latin typeface="Cambria Math"/>
                          </a:rPr>
                          <m:t>2</m:t>
                        </m:r>
                      </m:sub>
                    </m:sSub>
                    <m:r>
                      <m:rPr>
                        <m:nor/>
                      </m:rPr>
                      <a:rPr lang="fr-FR" dirty="0"/>
                      <m:t>)]) </m:t>
                    </m:r>
                  </m:oMath>
                </a14:m>
                <a:r>
                  <a:rPr lang="fr-FR" dirty="0" smtClean="0"/>
                  <a:t>] = </a:t>
                </a:r>
                <a14:m>
                  <m:oMath xmlns:m="http://schemas.openxmlformats.org/officeDocument/2006/math">
                    <m:sSub>
                      <m:sSubPr>
                        <m:ctrlPr>
                          <a:rPr lang="fr-FR" i="1">
                            <a:latin typeface="Cambria Math"/>
                          </a:rPr>
                        </m:ctrlPr>
                      </m:sSubPr>
                      <m:e>
                        <m:r>
                          <a:rPr lang="fr-FR" i="1">
                            <a:latin typeface="Cambria Math"/>
                          </a:rPr>
                          <m:t>Ɣ</m:t>
                        </m:r>
                      </m:e>
                      <m:sub>
                        <m:r>
                          <a:rPr lang="fr-FR" i="1">
                            <a:latin typeface="Cambria Math"/>
                          </a:rPr>
                          <m:t>𝑋𝑋</m:t>
                        </m:r>
                      </m:sub>
                    </m:sSub>
                  </m:oMath>
                </a14:m>
                <a:r>
                  <a:rPr lang="fr-FR" dirty="0"/>
                  <a:t>(</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1</m:t>
                        </m:r>
                      </m:sub>
                    </m:sSub>
                  </m:oMath>
                </a14:m>
                <a:r>
                  <a:rPr lang="fr-FR" dirty="0"/>
                  <a:t>, </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2</m:t>
                        </m:r>
                      </m:sub>
                    </m:sSub>
                  </m:oMath>
                </a14:m>
                <a:r>
                  <a:rPr lang="fr-FR" dirty="0"/>
                  <a:t>) </a:t>
                </a:r>
                <a:r>
                  <a:rPr lang="fr-FR" dirty="0" smtClean="0"/>
                  <a:t>- </a:t>
                </a:r>
                <a14:m>
                  <m:oMath xmlns:m="http://schemas.openxmlformats.org/officeDocument/2006/math">
                    <m:sSub>
                      <m:sSubPr>
                        <m:ctrlPr>
                          <a:rPr lang="fr-FR" i="1">
                            <a:latin typeface="Cambria Math"/>
                          </a:rPr>
                        </m:ctrlPr>
                      </m:sSubPr>
                      <m:e>
                        <m:r>
                          <a:rPr lang="fr-FR" i="1">
                            <a:latin typeface="Cambria Math"/>
                          </a:rPr>
                          <m:t>𝑚</m:t>
                        </m:r>
                      </m:e>
                      <m:sub>
                        <m:r>
                          <a:rPr lang="fr-FR" i="1">
                            <a:latin typeface="Cambria Math"/>
                          </a:rPr>
                          <m:t>𝑋</m:t>
                        </m:r>
                      </m:sub>
                    </m:sSub>
                  </m:oMath>
                </a14:m>
                <a:r>
                  <a:rPr lang="fr-FR" dirty="0"/>
                  <a:t>(</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1</m:t>
                        </m:r>
                      </m:sub>
                    </m:sSub>
                  </m:oMath>
                </a14:m>
                <a:r>
                  <a:rPr lang="fr-FR" dirty="0"/>
                  <a:t>) </a:t>
                </a:r>
                <a14:m>
                  <m:oMath xmlns:m="http://schemas.openxmlformats.org/officeDocument/2006/math">
                    <m:sSub>
                      <m:sSubPr>
                        <m:ctrlPr>
                          <a:rPr lang="fr-FR" i="1">
                            <a:latin typeface="Cambria Math"/>
                          </a:rPr>
                        </m:ctrlPr>
                      </m:sSubPr>
                      <m:e>
                        <m:r>
                          <a:rPr lang="fr-FR" i="1">
                            <a:latin typeface="Cambria Math"/>
                          </a:rPr>
                          <m:t>𝑚</m:t>
                        </m:r>
                      </m:e>
                      <m:sub>
                        <m:r>
                          <a:rPr lang="fr-FR" i="1">
                            <a:latin typeface="Cambria Math"/>
                          </a:rPr>
                          <m:t>𝑋</m:t>
                        </m:r>
                      </m:sub>
                    </m:sSub>
                  </m:oMath>
                </a14:m>
                <a:r>
                  <a:rPr lang="fr-FR" dirty="0"/>
                  <a:t>(</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2</m:t>
                        </m:r>
                      </m:sub>
                    </m:sSub>
                  </m:oMath>
                </a14:m>
                <a:r>
                  <a:rPr lang="fr-FR" dirty="0"/>
                  <a:t>) </a:t>
                </a:r>
              </a:p>
              <a:p>
                <a:endParaRPr lang="fr-FR" dirty="0" smtClean="0"/>
              </a:p>
              <a:p>
                <a:endParaRPr lang="fr-FR" dirty="0"/>
              </a:p>
              <a:p>
                <a:r>
                  <a:rPr lang="fr-FR" dirty="0" err="1"/>
                  <a:t>We</a:t>
                </a:r>
                <a:r>
                  <a:rPr lang="fr-FR" dirty="0"/>
                  <a:t> </a:t>
                </a:r>
                <a:r>
                  <a:rPr lang="fr-FR" dirty="0" err="1"/>
                  <a:t>define</a:t>
                </a:r>
                <a:r>
                  <a:rPr lang="fr-FR" dirty="0"/>
                  <a:t> </a:t>
                </a:r>
                <a:r>
                  <a:rPr lang="fr-FR" dirty="0" err="1"/>
                  <a:t>also</a:t>
                </a:r>
                <a:r>
                  <a:rPr lang="fr-FR" dirty="0"/>
                  <a:t> the </a:t>
                </a:r>
                <a:r>
                  <a:rPr lang="fr-FR" dirty="0" err="1"/>
                  <a:t>Root</a:t>
                </a:r>
                <a:r>
                  <a:rPr lang="fr-FR" dirty="0"/>
                  <a:t> </a:t>
                </a:r>
                <a:r>
                  <a:rPr lang="fr-FR" dirty="0" err="1"/>
                  <a:t>Mean</a:t>
                </a:r>
                <a:r>
                  <a:rPr lang="fr-FR" dirty="0"/>
                  <a:t> Square </a:t>
                </a:r>
                <a:r>
                  <a:rPr lang="fr-FR" dirty="0">
                    <a:latin typeface="Symbol" panose="05050102010706020507" pitchFamily="18" charset="2"/>
                  </a:rPr>
                  <a:t>s </a:t>
                </a:r>
                <a:r>
                  <a:rPr lang="fr-FR" dirty="0"/>
                  <a:t>= </a:t>
                </a:r>
                <a14:m>
                  <m:oMath xmlns:m="http://schemas.openxmlformats.org/officeDocument/2006/math">
                    <m:rad>
                      <m:radPr>
                        <m:degHide m:val="on"/>
                        <m:ctrlPr>
                          <a:rPr lang="fr-FR" i="1">
                            <a:latin typeface="Cambria Math"/>
                          </a:rPr>
                        </m:ctrlPr>
                      </m:radPr>
                      <m:deg/>
                      <m:e>
                        <m:r>
                          <a:rPr lang="fr-FR" i="1">
                            <a:latin typeface="Cambria Math"/>
                          </a:rPr>
                          <m:t>𝑣𝑎𝑟𝑖𝑎𝑛𝑐𝑒</m:t>
                        </m:r>
                        <m:r>
                          <m:rPr>
                            <m:nor/>
                          </m:rPr>
                          <a:rPr lang="fr-FR" dirty="0"/>
                          <m:t>[ </m:t>
                        </m:r>
                        <m:r>
                          <m:rPr>
                            <m:nor/>
                          </m:rPr>
                          <a:rPr lang="fr-FR" dirty="0"/>
                          <m:t>X</m:t>
                        </m:r>
                        <m:r>
                          <m:rPr>
                            <m:nor/>
                          </m:rPr>
                          <a:rPr lang="fr-FR" dirty="0"/>
                          <m:t>(</m:t>
                        </m:r>
                        <m:r>
                          <m:rPr>
                            <m:nor/>
                          </m:rPr>
                          <a:rPr lang="fr-FR" dirty="0"/>
                          <m:t>n</m:t>
                        </m:r>
                        <m:r>
                          <m:rPr>
                            <m:nor/>
                          </m:rPr>
                          <a:rPr lang="fr-FR" dirty="0"/>
                          <m:t>)]</m:t>
                        </m:r>
                      </m:e>
                    </m:rad>
                  </m:oMath>
                </a14:m>
                <a:r>
                  <a:rPr lang="fr-FR" dirty="0"/>
                  <a:t>.</a:t>
                </a:r>
                <a:endParaRPr lang="fr-FR" dirty="0" smtClean="0"/>
              </a:p>
              <a:p>
                <a:endParaRPr lang="fr-FR" dirty="0"/>
              </a:p>
              <a:p>
                <a:endParaRPr lang="fr-FR" dirty="0"/>
              </a:p>
              <a:p>
                <a:endParaRPr lang="fr-FR" dirty="0"/>
              </a:p>
              <a:p>
                <a:r>
                  <a:rPr lang="fr-FR" dirty="0">
                    <a:solidFill>
                      <a:srgbClr val="FF0000"/>
                    </a:solidFill>
                  </a:rPr>
                  <a:t>Order </a:t>
                </a:r>
                <a14:m>
                  <m:oMath xmlns:m="http://schemas.openxmlformats.org/officeDocument/2006/math">
                    <m:sSup>
                      <m:sSupPr>
                        <m:ctrlPr>
                          <a:rPr lang="fr-FR" i="1">
                            <a:solidFill>
                              <a:srgbClr val="FF0000"/>
                            </a:solidFill>
                            <a:latin typeface="Cambria Math"/>
                          </a:rPr>
                        </m:ctrlPr>
                      </m:sSupPr>
                      <m:e>
                        <m:r>
                          <a:rPr lang="fr-FR" i="1">
                            <a:solidFill>
                              <a:srgbClr val="FF0000"/>
                            </a:solidFill>
                            <a:latin typeface="Cambria Math"/>
                          </a:rPr>
                          <m:t>𝑚</m:t>
                        </m:r>
                      </m:e>
                      <m:sup>
                        <m:r>
                          <a:rPr lang="fr-FR" i="1">
                            <a:solidFill>
                              <a:srgbClr val="FF0000"/>
                            </a:solidFill>
                            <a:latin typeface="Cambria Math"/>
                          </a:rPr>
                          <m:t>𝑡h</m:t>
                        </m:r>
                      </m:sup>
                    </m:sSup>
                  </m:oMath>
                </a14:m>
                <a:r>
                  <a:rPr lang="fr-FR" dirty="0"/>
                  <a:t>: E [</a:t>
                </a:r>
                <a14:m>
                  <m:oMath xmlns:m="http://schemas.openxmlformats.org/officeDocument/2006/math">
                    <m:sSup>
                      <m:sSupPr>
                        <m:ctrlPr>
                          <a:rPr lang="fr-FR" i="1">
                            <a:latin typeface="Cambria Math"/>
                          </a:rPr>
                        </m:ctrlPr>
                      </m:sSupPr>
                      <m:e>
                        <m:r>
                          <a:rPr lang="fr-FR" i="1">
                            <a:latin typeface="Cambria Math"/>
                          </a:rPr>
                          <m:t>𝑋</m:t>
                        </m:r>
                      </m:e>
                      <m:sup>
                        <m:r>
                          <a:rPr lang="fr-FR" i="1">
                            <a:latin typeface="Cambria Math"/>
                          </a:rPr>
                          <m:t>𝑚</m:t>
                        </m:r>
                      </m:sup>
                    </m:sSup>
                  </m:oMath>
                </a14:m>
                <a:r>
                  <a:rPr lang="fr-FR" dirty="0"/>
                  <a:t>(n) ] = = </a:t>
                </a:r>
                <a14:m>
                  <m:oMath xmlns:m="http://schemas.openxmlformats.org/officeDocument/2006/math">
                    <m:nary>
                      <m:naryPr>
                        <m:chr m:val="∑"/>
                        <m:supHide m:val="on"/>
                        <m:ctrlPr>
                          <a:rPr lang="fr-FR" i="1">
                            <a:latin typeface="Cambria Math"/>
                          </a:rPr>
                        </m:ctrlPr>
                      </m:naryPr>
                      <m:sub>
                        <m:r>
                          <m:rPr>
                            <m:brk m:alnAt="7"/>
                          </m:rPr>
                          <a:rPr lang="fr-FR" i="1">
                            <a:latin typeface="Cambria Math"/>
                          </a:rPr>
                          <m:t>𝑖</m:t>
                        </m:r>
                      </m:sub>
                      <m:sup/>
                      <m:e>
                        <m:sSup>
                          <m:sSupPr>
                            <m:ctrlPr>
                              <a:rPr lang="fr-FR" i="1">
                                <a:latin typeface="Cambria Math"/>
                              </a:rPr>
                            </m:ctrlPr>
                          </m:sSupPr>
                          <m:e>
                            <m:sSub>
                              <m:sSubPr>
                                <m:ctrlPr>
                                  <a:rPr lang="fr-FR" i="1">
                                    <a:latin typeface="Cambria Math"/>
                                  </a:rPr>
                                </m:ctrlPr>
                              </m:sSubPr>
                              <m:e>
                                <m:r>
                                  <a:rPr lang="fr-FR" i="1">
                                    <a:latin typeface="Cambria Math"/>
                                  </a:rPr>
                                  <m:t> </m:t>
                                </m:r>
                                <m:r>
                                  <a:rPr lang="fr-FR" i="1">
                                    <a:latin typeface="Cambria Math"/>
                                  </a:rPr>
                                  <m:t>𝑎</m:t>
                                </m:r>
                              </m:e>
                              <m:sub>
                                <m:r>
                                  <a:rPr lang="fr-FR" i="1">
                                    <a:latin typeface="Cambria Math"/>
                                  </a:rPr>
                                  <m:t>𝑖</m:t>
                                </m:r>
                              </m:sub>
                            </m:sSub>
                          </m:e>
                          <m:sup>
                            <m:r>
                              <a:rPr lang="fr-FR" i="1">
                                <a:latin typeface="Cambria Math"/>
                              </a:rPr>
                              <m:t>𝑚</m:t>
                            </m:r>
                          </m:sup>
                        </m:sSup>
                      </m:e>
                    </m:nary>
                  </m:oMath>
                </a14:m>
                <a:r>
                  <a:rPr lang="fr-FR" dirty="0"/>
                  <a:t>. </a:t>
                </a:r>
                <a:r>
                  <a:rPr lang="fr-FR" dirty="0" err="1"/>
                  <a:t>Prob</a:t>
                </a:r>
                <a:r>
                  <a:rPr lang="fr-FR" dirty="0"/>
                  <a:t> [x(n) = </a:t>
                </a:r>
                <a14:m>
                  <m:oMath xmlns:m="http://schemas.openxmlformats.org/officeDocument/2006/math">
                    <m:sSub>
                      <m:sSubPr>
                        <m:ctrlPr>
                          <a:rPr lang="fr-FR" i="1">
                            <a:latin typeface="Cambria Math"/>
                          </a:rPr>
                        </m:ctrlPr>
                      </m:sSubPr>
                      <m:e>
                        <m:r>
                          <a:rPr lang="fr-FR" i="1">
                            <a:latin typeface="Cambria Math"/>
                          </a:rPr>
                          <m:t>𝑎</m:t>
                        </m:r>
                      </m:e>
                      <m:sub>
                        <m:r>
                          <a:rPr lang="fr-FR" i="1">
                            <a:latin typeface="Cambria Math"/>
                          </a:rPr>
                          <m:t>𝑖</m:t>
                        </m:r>
                      </m:sub>
                    </m:sSub>
                  </m:oMath>
                </a14:m>
                <a:r>
                  <a:rPr lang="fr-FR" dirty="0"/>
                  <a:t> ]</a:t>
                </a:r>
              </a:p>
              <a:p>
                <a:endParaRPr lang="fr-FR" sz="2800" dirty="0"/>
              </a:p>
              <a:p>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395536" y="476672"/>
                <a:ext cx="8568952" cy="4863832"/>
              </a:xfrm>
              <a:prstGeom prst="rect">
                <a:avLst/>
              </a:prstGeom>
              <a:blipFill rotWithShape="1">
                <a:blip r:embed="rId2"/>
                <a:stretch>
                  <a:fillRect l="-640" t="-627"/>
                </a:stretch>
              </a:blipFill>
            </p:spPr>
            <p:txBody>
              <a:bodyPr/>
              <a:lstStyle/>
              <a:p>
                <a:r>
                  <a:rPr lang="fr-FR">
                    <a:noFill/>
                  </a:rPr>
                  <a:t> </a:t>
                </a:r>
              </a:p>
            </p:txBody>
          </p:sp>
        </mc:Fallback>
      </mc:AlternateContent>
    </p:spTree>
    <p:extLst>
      <p:ext uri="{BB962C8B-B14F-4D97-AF65-F5344CB8AC3E}">
        <p14:creationId xmlns:p14="http://schemas.microsoft.com/office/powerpoint/2010/main" val="4954232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51520" y="1505397"/>
                <a:ext cx="8892480" cy="4001095"/>
              </a:xfrm>
              <a:prstGeom prst="rect">
                <a:avLst/>
              </a:prstGeom>
            </p:spPr>
            <p:txBody>
              <a:bodyPr wrap="square">
                <a:spAutoFit/>
              </a:bodyPr>
              <a:lstStyle/>
              <a:p>
                <a:r>
                  <a:rPr lang="fr-FR" sz="2800" dirty="0" smtClean="0">
                    <a:solidFill>
                      <a:srgbClr val="FF0000"/>
                    </a:solidFill>
                  </a:rPr>
                  <a:t>Stationary </a:t>
                </a:r>
                <a:r>
                  <a:rPr lang="fr-FR" sz="2800" dirty="0" err="1">
                    <a:solidFill>
                      <a:srgbClr val="FF0000"/>
                    </a:solidFill>
                  </a:rPr>
                  <a:t>Random</a:t>
                </a:r>
                <a:r>
                  <a:rPr lang="fr-FR" sz="2800" dirty="0">
                    <a:solidFill>
                      <a:srgbClr val="FF0000"/>
                    </a:solidFill>
                  </a:rPr>
                  <a:t> </a:t>
                </a:r>
                <a:r>
                  <a:rPr lang="fr-FR" sz="2800" dirty="0" err="1">
                    <a:solidFill>
                      <a:srgbClr val="FF0000"/>
                    </a:solidFill>
                  </a:rPr>
                  <a:t>Processes</a:t>
                </a:r>
                <a:r>
                  <a:rPr lang="fr-FR" sz="2800" dirty="0">
                    <a:solidFill>
                      <a:srgbClr val="FF0000"/>
                    </a:solidFill>
                  </a:rPr>
                  <a:t>: </a:t>
                </a:r>
                <a:endParaRPr lang="fr-FR" sz="2800" dirty="0" smtClean="0">
                  <a:solidFill>
                    <a:srgbClr val="FF0000"/>
                  </a:solidFill>
                </a:endParaRPr>
              </a:p>
              <a:p>
                <a:endParaRPr lang="fr-FR" sz="2800" dirty="0">
                  <a:solidFill>
                    <a:srgbClr val="FF0000"/>
                  </a:solidFill>
                </a:endParaRPr>
              </a:p>
              <a:p>
                <a:r>
                  <a:rPr lang="fr-FR" dirty="0"/>
                  <a:t>a </a:t>
                </a:r>
                <a:r>
                  <a:rPr lang="fr-FR" dirty="0" err="1"/>
                  <a:t>random</a:t>
                </a:r>
                <a:r>
                  <a:rPr lang="fr-FR" dirty="0"/>
                  <a:t> </a:t>
                </a:r>
                <a:r>
                  <a:rPr lang="fr-FR" dirty="0" err="1"/>
                  <a:t>process</a:t>
                </a:r>
                <a:r>
                  <a:rPr lang="fr-FR" dirty="0"/>
                  <a:t> </a:t>
                </a:r>
                <a:r>
                  <a:rPr lang="fr-FR" dirty="0" err="1"/>
                  <a:t>is</a:t>
                </a:r>
                <a:r>
                  <a:rPr lang="fr-FR" dirty="0"/>
                  <a:t> </a:t>
                </a:r>
                <a:r>
                  <a:rPr lang="fr-FR" dirty="0" err="1"/>
                  <a:t>said</a:t>
                </a:r>
                <a:r>
                  <a:rPr lang="fr-FR" dirty="0"/>
                  <a:t> to </a:t>
                </a:r>
                <a:r>
                  <a:rPr lang="fr-FR" dirty="0" err="1"/>
                  <a:t>be</a:t>
                </a:r>
                <a:r>
                  <a:rPr lang="fr-FR" dirty="0"/>
                  <a:t> </a:t>
                </a:r>
                <a:r>
                  <a:rPr lang="fr-FR" dirty="0" smtClean="0"/>
                  <a:t>strict-</a:t>
                </a:r>
                <a:r>
                  <a:rPr lang="fr-FR" dirty="0" err="1" smtClean="0"/>
                  <a:t>sense</a:t>
                </a:r>
                <a:r>
                  <a:rPr lang="fr-FR" dirty="0" smtClean="0"/>
                  <a:t> </a:t>
                </a:r>
                <a:r>
                  <a:rPr lang="fr-FR" dirty="0" err="1"/>
                  <a:t>stationary</a:t>
                </a:r>
                <a:r>
                  <a:rPr lang="fr-FR" dirty="0"/>
                  <a:t> if for </a:t>
                </a:r>
                <a:r>
                  <a:rPr lang="fr-FR" dirty="0" err="1"/>
                  <a:t>any</a:t>
                </a:r>
                <a:r>
                  <a:rPr lang="fr-FR" dirty="0"/>
                  <a:t> positive </a:t>
                </a:r>
                <a:r>
                  <a:rPr lang="fr-FR" dirty="0" err="1"/>
                  <a:t>integers</a:t>
                </a:r>
                <a:r>
                  <a:rPr lang="fr-FR" dirty="0"/>
                  <a:t> m and k, E [</a:t>
                </a:r>
                <a14:m>
                  <m:oMath xmlns:m="http://schemas.openxmlformats.org/officeDocument/2006/math">
                    <m:sSup>
                      <m:sSupPr>
                        <m:ctrlPr>
                          <a:rPr lang="fr-FR" i="1">
                            <a:latin typeface="Cambria Math"/>
                          </a:rPr>
                        </m:ctrlPr>
                      </m:sSupPr>
                      <m:e>
                        <m:r>
                          <a:rPr lang="fr-FR" i="1">
                            <a:latin typeface="Cambria Math"/>
                          </a:rPr>
                          <m:t>𝑋</m:t>
                        </m:r>
                      </m:e>
                      <m:sup>
                        <m:r>
                          <a:rPr lang="fr-FR" i="1">
                            <a:latin typeface="Cambria Math"/>
                          </a:rPr>
                          <m:t>𝑚</m:t>
                        </m:r>
                      </m:sup>
                    </m:sSup>
                  </m:oMath>
                </a14:m>
                <a:r>
                  <a:rPr lang="fr-FR" dirty="0"/>
                  <a:t>(n + k) ] = E [</a:t>
                </a:r>
                <a14:m>
                  <m:oMath xmlns:m="http://schemas.openxmlformats.org/officeDocument/2006/math">
                    <m:sSup>
                      <m:sSupPr>
                        <m:ctrlPr>
                          <a:rPr lang="fr-FR" i="1">
                            <a:latin typeface="Cambria Math"/>
                          </a:rPr>
                        </m:ctrlPr>
                      </m:sSupPr>
                      <m:e>
                        <m:r>
                          <a:rPr lang="fr-FR" i="1">
                            <a:latin typeface="Cambria Math"/>
                          </a:rPr>
                          <m:t>𝑋</m:t>
                        </m:r>
                      </m:e>
                      <m:sup>
                        <m:r>
                          <a:rPr lang="fr-FR" i="1">
                            <a:latin typeface="Cambria Math"/>
                          </a:rPr>
                          <m:t>𝑚</m:t>
                        </m:r>
                      </m:sup>
                    </m:sSup>
                  </m:oMath>
                </a14:m>
                <a:r>
                  <a:rPr lang="fr-FR" dirty="0"/>
                  <a:t>(n) ] , </a:t>
                </a:r>
                <a:r>
                  <a:rPr lang="fr-FR" dirty="0" err="1"/>
                  <a:t>that</a:t>
                </a:r>
                <a:r>
                  <a:rPr lang="fr-FR" dirty="0"/>
                  <a:t> </a:t>
                </a:r>
                <a:r>
                  <a:rPr lang="fr-FR" dirty="0" err="1"/>
                  <a:t>is</a:t>
                </a:r>
                <a:r>
                  <a:rPr lang="fr-FR" dirty="0"/>
                  <a:t>, </a:t>
                </a:r>
                <a:r>
                  <a:rPr lang="fr-FR" dirty="0" err="1"/>
                  <a:t>every</a:t>
                </a:r>
                <a:r>
                  <a:rPr lang="fr-FR" dirty="0"/>
                  <a:t> moment </a:t>
                </a:r>
                <a:r>
                  <a:rPr lang="fr-FR" dirty="0" err="1"/>
                  <a:t>does</a:t>
                </a:r>
                <a:r>
                  <a:rPr lang="fr-FR" dirty="0"/>
                  <a:t> not </a:t>
                </a:r>
                <a:r>
                  <a:rPr lang="fr-FR" dirty="0" err="1"/>
                  <a:t>depend</a:t>
                </a:r>
                <a:r>
                  <a:rPr lang="fr-FR" dirty="0"/>
                  <a:t> on time shift k…</a:t>
                </a:r>
              </a:p>
              <a:p>
                <a:endParaRPr lang="fr-FR" dirty="0"/>
              </a:p>
              <a:p>
                <a:r>
                  <a:rPr lang="fr-FR" dirty="0"/>
                  <a:t>The </a:t>
                </a:r>
                <a:r>
                  <a:rPr lang="fr-FR" dirty="0" err="1"/>
                  <a:t>random</a:t>
                </a:r>
                <a:r>
                  <a:rPr lang="fr-FR" dirty="0"/>
                  <a:t> </a:t>
                </a:r>
                <a:r>
                  <a:rPr lang="fr-FR" dirty="0" err="1"/>
                  <a:t>process</a:t>
                </a:r>
                <a:r>
                  <a:rPr lang="fr-FR" dirty="0"/>
                  <a:t> </a:t>
                </a:r>
                <a:r>
                  <a:rPr lang="fr-FR" dirty="0" err="1"/>
                  <a:t>is</a:t>
                </a:r>
                <a:r>
                  <a:rPr lang="fr-FR" dirty="0"/>
                  <a:t> </a:t>
                </a:r>
                <a:r>
                  <a:rPr lang="fr-FR" dirty="0" err="1"/>
                  <a:t>said</a:t>
                </a:r>
                <a:r>
                  <a:rPr lang="fr-FR" dirty="0"/>
                  <a:t> to </a:t>
                </a:r>
                <a:r>
                  <a:rPr lang="fr-FR" dirty="0" err="1"/>
                  <a:t>be</a:t>
                </a:r>
                <a:r>
                  <a:rPr lang="fr-FR" dirty="0"/>
                  <a:t> </a:t>
                </a:r>
                <a:r>
                  <a:rPr lang="fr-FR" dirty="0" err="1" smtClean="0"/>
                  <a:t>wide-sense</a:t>
                </a:r>
                <a:r>
                  <a:rPr lang="fr-FR" dirty="0" smtClean="0"/>
                  <a:t> </a:t>
                </a:r>
                <a:r>
                  <a:rPr lang="fr-FR" dirty="0" err="1" smtClean="0"/>
                  <a:t>stationary</a:t>
                </a:r>
                <a:r>
                  <a:rPr lang="fr-FR" dirty="0" smtClean="0"/>
                  <a:t>, </a:t>
                </a:r>
                <a:r>
                  <a:rPr lang="fr-FR" dirty="0"/>
                  <a:t>if </a:t>
                </a:r>
                <a:r>
                  <a:rPr lang="fr-FR" dirty="0" err="1"/>
                  <a:t>this</a:t>
                </a:r>
                <a:r>
                  <a:rPr lang="fr-FR" dirty="0"/>
                  <a:t> time invariance </a:t>
                </a:r>
                <a:r>
                  <a:rPr lang="fr-FR" dirty="0" err="1"/>
                  <a:t>is</a:t>
                </a:r>
                <a:r>
                  <a:rPr lang="fr-FR" dirty="0"/>
                  <a:t> </a:t>
                </a:r>
                <a:r>
                  <a:rPr lang="fr-FR" dirty="0" err="1"/>
                  <a:t>true</a:t>
                </a:r>
                <a:r>
                  <a:rPr lang="fr-FR" dirty="0"/>
                  <a:t> for m = 1 and m = 2</a:t>
                </a:r>
                <a:r>
                  <a:rPr lang="fr-FR" dirty="0" smtClean="0"/>
                  <a:t>:</a:t>
                </a:r>
              </a:p>
              <a:p>
                <a:endParaRPr lang="fr-FR" dirty="0"/>
              </a:p>
              <a:p>
                <a:r>
                  <a:rPr lang="fr-FR" dirty="0"/>
                  <a:t>E[X(n)] = </a:t>
                </a:r>
                <a14:m>
                  <m:oMath xmlns:m="http://schemas.openxmlformats.org/officeDocument/2006/math">
                    <m:sSub>
                      <m:sSubPr>
                        <m:ctrlPr>
                          <a:rPr lang="fr-FR" i="1">
                            <a:latin typeface="Cambria Math"/>
                          </a:rPr>
                        </m:ctrlPr>
                      </m:sSubPr>
                      <m:e>
                        <m:r>
                          <a:rPr lang="fr-FR" i="1">
                            <a:latin typeface="Cambria Math"/>
                          </a:rPr>
                          <m:t>𝑚</m:t>
                        </m:r>
                      </m:e>
                      <m:sub>
                        <m:r>
                          <a:rPr lang="fr-FR" i="1">
                            <a:latin typeface="Cambria Math"/>
                          </a:rPr>
                          <m:t>𝑋</m:t>
                        </m:r>
                      </m:sub>
                    </m:sSub>
                  </m:oMath>
                </a14:m>
                <a:r>
                  <a:rPr lang="fr-FR" dirty="0"/>
                  <a:t>(n)   = </a:t>
                </a:r>
                <a14:m>
                  <m:oMath xmlns:m="http://schemas.openxmlformats.org/officeDocument/2006/math">
                    <m:sSub>
                      <m:sSubPr>
                        <m:ctrlPr>
                          <a:rPr lang="fr-FR" i="1">
                            <a:latin typeface="Cambria Math"/>
                          </a:rPr>
                        </m:ctrlPr>
                      </m:sSubPr>
                      <m:e>
                        <m:r>
                          <a:rPr lang="fr-FR" i="1">
                            <a:latin typeface="Cambria Math"/>
                          </a:rPr>
                          <m:t>𝑚</m:t>
                        </m:r>
                      </m:e>
                      <m:sub>
                        <m:r>
                          <a:rPr lang="fr-FR" i="1">
                            <a:latin typeface="Cambria Math"/>
                          </a:rPr>
                          <m:t>𝑋</m:t>
                        </m:r>
                      </m:sub>
                    </m:sSub>
                  </m:oMath>
                </a14:m>
                <a:r>
                  <a:rPr lang="fr-FR" dirty="0"/>
                  <a:t>        </a:t>
                </a:r>
                <a:endParaRPr lang="fr-FR" dirty="0" smtClean="0"/>
              </a:p>
              <a:p>
                <a:endParaRPr lang="fr-FR" dirty="0"/>
              </a:p>
              <a:p>
                <a:r>
                  <a:rPr lang="fr-FR" dirty="0"/>
                  <a:t>E [</a:t>
                </a:r>
                <a14:m>
                  <m:oMath xmlns:m="http://schemas.openxmlformats.org/officeDocument/2006/math">
                    <m:sSup>
                      <m:sSupPr>
                        <m:ctrlPr>
                          <a:rPr lang="fr-FR" i="1">
                            <a:latin typeface="Cambria Math"/>
                          </a:rPr>
                        </m:ctrlPr>
                      </m:sSupPr>
                      <m:e>
                        <m:r>
                          <a:rPr lang="fr-FR" i="1">
                            <a:latin typeface="Cambria Math"/>
                          </a:rPr>
                          <m:t>𝑋</m:t>
                        </m:r>
                      </m:e>
                      <m:sup>
                        <m:r>
                          <a:rPr lang="fr-FR" i="1">
                            <a:latin typeface="Cambria Math"/>
                          </a:rPr>
                          <m:t>2</m:t>
                        </m:r>
                      </m:sup>
                    </m:sSup>
                  </m:oMath>
                </a14:m>
                <a:r>
                  <a:rPr lang="fr-FR" dirty="0"/>
                  <a:t>(n) ] = </a:t>
                </a:r>
                <a14:m>
                  <m:oMath xmlns:m="http://schemas.openxmlformats.org/officeDocument/2006/math">
                    <m:sSub>
                      <m:sSubPr>
                        <m:ctrlPr>
                          <a:rPr lang="fr-FR" i="1">
                            <a:latin typeface="Cambria Math"/>
                          </a:rPr>
                        </m:ctrlPr>
                      </m:sSubPr>
                      <m:e>
                        <m:r>
                          <a:rPr lang="fr-FR" i="1">
                            <a:latin typeface="Cambria Math"/>
                          </a:rPr>
                          <m:t>𝑃</m:t>
                        </m:r>
                      </m:e>
                      <m:sub>
                        <m:r>
                          <a:rPr lang="fr-FR" i="1">
                            <a:latin typeface="Cambria Math"/>
                          </a:rPr>
                          <m:t>𝑋</m:t>
                        </m:r>
                      </m:sub>
                    </m:sSub>
                  </m:oMath>
                </a14:m>
                <a:r>
                  <a:rPr lang="fr-FR" dirty="0"/>
                  <a:t> (n) = </a:t>
                </a:r>
                <a14:m>
                  <m:oMath xmlns:m="http://schemas.openxmlformats.org/officeDocument/2006/math">
                    <m:sSub>
                      <m:sSubPr>
                        <m:ctrlPr>
                          <a:rPr lang="fr-FR" i="1">
                            <a:latin typeface="Cambria Math"/>
                          </a:rPr>
                        </m:ctrlPr>
                      </m:sSubPr>
                      <m:e>
                        <m:r>
                          <a:rPr lang="fr-FR" i="1">
                            <a:latin typeface="Cambria Math"/>
                          </a:rPr>
                          <m:t>𝑃</m:t>
                        </m:r>
                      </m:e>
                      <m:sub>
                        <m:r>
                          <a:rPr lang="fr-FR" i="1">
                            <a:latin typeface="Cambria Math"/>
                          </a:rPr>
                          <m:t>𝑋</m:t>
                        </m:r>
                      </m:sub>
                    </m:sSub>
                  </m:oMath>
                </a14:m>
                <a:r>
                  <a:rPr lang="fr-FR" dirty="0"/>
                  <a:t> </a:t>
                </a:r>
                <a:endParaRPr lang="fr-FR" dirty="0" smtClean="0"/>
              </a:p>
              <a:p>
                <a:endParaRPr lang="fr-FR" dirty="0"/>
              </a:p>
              <a:p>
                <a14:m>
                  <m:oMath xmlns:m="http://schemas.openxmlformats.org/officeDocument/2006/math">
                    <m:sSub>
                      <m:sSubPr>
                        <m:ctrlPr>
                          <a:rPr lang="fr-FR" i="1">
                            <a:latin typeface="Cambria Math"/>
                          </a:rPr>
                        </m:ctrlPr>
                      </m:sSubPr>
                      <m:e>
                        <m:r>
                          <a:rPr lang="fr-FR" i="1">
                            <a:latin typeface="Cambria Math"/>
                          </a:rPr>
                          <m:t>Ɣ</m:t>
                        </m:r>
                      </m:e>
                      <m:sub>
                        <m:r>
                          <a:rPr lang="fr-FR" i="1">
                            <a:latin typeface="Cambria Math"/>
                          </a:rPr>
                          <m:t>𝑋𝑋</m:t>
                        </m:r>
                      </m:sub>
                    </m:sSub>
                  </m:oMath>
                </a14:m>
                <a:r>
                  <a:rPr lang="fr-FR" dirty="0"/>
                  <a:t>(</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1</m:t>
                        </m:r>
                      </m:sub>
                    </m:sSub>
                  </m:oMath>
                </a14:m>
                <a:r>
                  <a:rPr lang="fr-FR" dirty="0"/>
                  <a:t>, </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2</m:t>
                        </m:r>
                      </m:sub>
                    </m:sSub>
                  </m:oMath>
                </a14:m>
                <a:r>
                  <a:rPr lang="fr-FR" dirty="0"/>
                  <a:t>) </a:t>
                </a:r>
                <a:r>
                  <a:rPr lang="fr-FR" dirty="0" smtClean="0"/>
                  <a:t>= </a:t>
                </a:r>
                <a:r>
                  <a:rPr lang="fr-FR" dirty="0"/>
                  <a:t>E[ X(</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1</m:t>
                        </m:r>
                      </m:sub>
                    </m:sSub>
                  </m:oMath>
                </a14:m>
                <a:r>
                  <a:rPr lang="fr-FR" dirty="0"/>
                  <a:t>). X(</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2</m:t>
                        </m:r>
                      </m:sub>
                    </m:sSub>
                  </m:oMath>
                </a14:m>
                <a:r>
                  <a:rPr lang="fr-FR" dirty="0"/>
                  <a:t> ) ]= </a:t>
                </a:r>
                <a14:m>
                  <m:oMath xmlns:m="http://schemas.openxmlformats.org/officeDocument/2006/math">
                    <m:sSub>
                      <m:sSubPr>
                        <m:ctrlPr>
                          <a:rPr lang="fr-FR" i="1">
                            <a:latin typeface="Cambria Math"/>
                          </a:rPr>
                        </m:ctrlPr>
                      </m:sSubPr>
                      <m:e>
                        <m:r>
                          <a:rPr lang="fr-FR" b="0" i="1" smtClean="0">
                            <a:latin typeface="Cambria Math"/>
                          </a:rPr>
                          <m:t>𝐶</m:t>
                        </m:r>
                      </m:e>
                      <m:sub>
                        <m:r>
                          <a:rPr lang="fr-FR" i="1">
                            <a:latin typeface="Cambria Math"/>
                          </a:rPr>
                          <m:t>𝑋𝑋</m:t>
                        </m:r>
                      </m:sub>
                    </m:sSub>
                  </m:oMath>
                </a14:m>
                <a:r>
                  <a:rPr lang="fr-FR" dirty="0"/>
                  <a:t>(</a:t>
                </a:r>
                <a14:m>
                  <m:oMath xmlns:m="http://schemas.openxmlformats.org/officeDocument/2006/math">
                    <m:sSub>
                      <m:sSubPr>
                        <m:ctrlPr>
                          <a:rPr lang="fr-FR" i="1" dirty="0">
                            <a:latin typeface="Cambria Math"/>
                          </a:rPr>
                        </m:ctrlPr>
                      </m:sSubPr>
                      <m:e>
                        <m:r>
                          <a:rPr lang="fr-FR" i="1" dirty="0">
                            <a:latin typeface="Cambria Math"/>
                          </a:rPr>
                          <m:t>𝑛</m:t>
                        </m:r>
                      </m:e>
                      <m:sub>
                        <m:r>
                          <a:rPr lang="fr-FR" i="1" dirty="0">
                            <a:latin typeface="Cambria Math"/>
                          </a:rPr>
                          <m:t>2</m:t>
                        </m:r>
                      </m:sub>
                    </m:sSub>
                    <m:r>
                      <a:rPr lang="fr-FR" i="1" dirty="0">
                        <a:latin typeface="Cambria Math"/>
                      </a:rPr>
                      <m:t>−</m:t>
                    </m:r>
                    <m:sSub>
                      <m:sSubPr>
                        <m:ctrlPr>
                          <a:rPr lang="fr-FR" i="1" dirty="0">
                            <a:latin typeface="Cambria Math"/>
                          </a:rPr>
                        </m:ctrlPr>
                      </m:sSubPr>
                      <m:e>
                        <m:r>
                          <a:rPr lang="fr-FR" i="1" dirty="0">
                            <a:latin typeface="Cambria Math"/>
                          </a:rPr>
                          <m:t>𝑛</m:t>
                        </m:r>
                      </m:e>
                      <m:sub>
                        <m:r>
                          <a:rPr lang="fr-FR" i="1" dirty="0">
                            <a:latin typeface="Cambria Math"/>
                          </a:rPr>
                          <m:t>1</m:t>
                        </m:r>
                      </m:sub>
                    </m:sSub>
                  </m:oMath>
                </a14:m>
                <a:r>
                  <a:rPr lang="fr-FR" dirty="0"/>
                  <a:t>) = </a:t>
                </a:r>
                <a14:m>
                  <m:oMath xmlns:m="http://schemas.openxmlformats.org/officeDocument/2006/math">
                    <m:sSub>
                      <m:sSubPr>
                        <m:ctrlPr>
                          <a:rPr lang="fr-FR" i="1">
                            <a:latin typeface="Cambria Math"/>
                          </a:rPr>
                        </m:ctrlPr>
                      </m:sSubPr>
                      <m:e>
                        <m:r>
                          <a:rPr lang="fr-FR" i="1">
                            <a:latin typeface="Cambria Math"/>
                          </a:rPr>
                          <m:t>Ɣ</m:t>
                        </m:r>
                      </m:e>
                      <m:sub>
                        <m:r>
                          <a:rPr lang="fr-FR" i="1">
                            <a:latin typeface="Cambria Math"/>
                          </a:rPr>
                          <m:t>𝑋𝑋</m:t>
                        </m:r>
                      </m:sub>
                    </m:sSub>
                  </m:oMath>
                </a14:m>
                <a:r>
                  <a:rPr lang="fr-FR" dirty="0"/>
                  <a:t>(</a:t>
                </a:r>
                <a:r>
                  <a:rPr lang="fr-FR" dirty="0" smtClean="0"/>
                  <a:t> n ) and </a:t>
                </a:r>
                <a:r>
                  <a:rPr lang="fr-FR" dirty="0" err="1" smtClean="0"/>
                  <a:t>depends</a:t>
                </a:r>
                <a:r>
                  <a:rPr lang="fr-FR" dirty="0" smtClean="0"/>
                  <a:t> </a:t>
                </a:r>
                <a:r>
                  <a:rPr lang="fr-FR" dirty="0" err="1"/>
                  <a:t>only</a:t>
                </a:r>
                <a:r>
                  <a:rPr lang="fr-FR" dirty="0"/>
                  <a:t> on shift n</a:t>
                </a:r>
              </a:p>
            </p:txBody>
          </p:sp>
        </mc:Choice>
        <mc:Fallback xmlns="">
          <p:sp>
            <p:nvSpPr>
              <p:cNvPr id="2" name="Rectangle 1"/>
              <p:cNvSpPr>
                <a:spLocks noRot="1" noChangeAspect="1" noMove="1" noResize="1" noEditPoints="1" noAdjustHandles="1" noChangeArrowheads="1" noChangeShapeType="1" noTextEdit="1"/>
              </p:cNvSpPr>
              <p:nvPr/>
            </p:nvSpPr>
            <p:spPr>
              <a:xfrm>
                <a:off x="251520" y="1505397"/>
                <a:ext cx="8892480" cy="4001095"/>
              </a:xfrm>
              <a:prstGeom prst="rect">
                <a:avLst/>
              </a:prstGeom>
              <a:blipFill rotWithShape="1">
                <a:blip r:embed="rId2"/>
                <a:stretch>
                  <a:fillRect l="-1371" t="-1372" b="-1524"/>
                </a:stretch>
              </a:blipFill>
            </p:spPr>
            <p:txBody>
              <a:bodyPr/>
              <a:lstStyle/>
              <a:p>
                <a:r>
                  <a:rPr lang="fr-FR">
                    <a:noFill/>
                  </a:rPr>
                  <a:t> </a:t>
                </a:r>
              </a:p>
            </p:txBody>
          </p:sp>
        </mc:Fallback>
      </mc:AlternateContent>
    </p:spTree>
    <p:extLst>
      <p:ext uri="{BB962C8B-B14F-4D97-AF65-F5344CB8AC3E}">
        <p14:creationId xmlns:p14="http://schemas.microsoft.com/office/powerpoint/2010/main" val="201271126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467544" y="332656"/>
            <a:ext cx="8136904" cy="1077218"/>
          </a:xfrm>
          <a:prstGeom prst="rect">
            <a:avLst/>
          </a:prstGeom>
          <a:noFill/>
        </p:spPr>
        <p:txBody>
          <a:bodyPr wrap="square" rtlCol="0">
            <a:spAutoFit/>
          </a:bodyPr>
          <a:lstStyle/>
          <a:p>
            <a:r>
              <a:rPr lang="fr-FR" sz="2800" dirty="0" smtClean="0"/>
              <a:t>Time </a:t>
            </a:r>
            <a:r>
              <a:rPr lang="fr-FR" sz="2800" dirty="0" err="1" smtClean="0"/>
              <a:t>Averages</a:t>
            </a:r>
            <a:r>
              <a:rPr lang="fr-FR" sz="2800" dirty="0" smtClean="0"/>
              <a:t> or temporal </a:t>
            </a:r>
            <a:r>
              <a:rPr lang="fr-FR" sz="2800" dirty="0" err="1" smtClean="0"/>
              <a:t>mean</a:t>
            </a:r>
            <a:r>
              <a:rPr lang="fr-FR" sz="2800" dirty="0" smtClean="0"/>
              <a:t> values</a:t>
            </a:r>
            <a:r>
              <a:rPr lang="fr-FR" dirty="0" smtClean="0"/>
              <a:t>:</a:t>
            </a:r>
          </a:p>
          <a:p>
            <a:endParaRPr lang="fr-FR" dirty="0"/>
          </a:p>
          <a:p>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28" y="1052736"/>
            <a:ext cx="9048172" cy="3717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ZoneTexte 2"/>
          <p:cNvSpPr txBox="1"/>
          <p:nvPr/>
        </p:nvSpPr>
        <p:spPr>
          <a:xfrm>
            <a:off x="467544" y="5229200"/>
            <a:ext cx="7920880" cy="923330"/>
          </a:xfrm>
          <a:prstGeom prst="rect">
            <a:avLst/>
          </a:prstGeom>
          <a:noFill/>
        </p:spPr>
        <p:txBody>
          <a:bodyPr wrap="square" rtlCol="0">
            <a:spAutoFit/>
          </a:bodyPr>
          <a:lstStyle/>
          <a:p>
            <a:r>
              <a:rPr lang="fr-FR" dirty="0" err="1" smtClean="0"/>
              <a:t>Namely</a:t>
            </a:r>
            <a:r>
              <a:rPr lang="fr-FR" dirty="0" smtClean="0"/>
              <a:t>, a </a:t>
            </a:r>
            <a:r>
              <a:rPr lang="fr-FR" dirty="0" err="1"/>
              <a:t>process</a:t>
            </a:r>
            <a:r>
              <a:rPr lang="fr-FR" dirty="0"/>
              <a:t> X(n) </a:t>
            </a:r>
            <a:r>
              <a:rPr lang="fr-FR" dirty="0" err="1"/>
              <a:t>is</a:t>
            </a:r>
            <a:r>
              <a:rPr lang="fr-FR" dirty="0"/>
              <a:t> </a:t>
            </a:r>
            <a:r>
              <a:rPr lang="fr-FR" dirty="0" err="1"/>
              <a:t>said</a:t>
            </a:r>
            <a:r>
              <a:rPr lang="fr-FR" dirty="0"/>
              <a:t> to </a:t>
            </a:r>
            <a:r>
              <a:rPr lang="fr-FR" dirty="0" err="1"/>
              <a:t>be</a:t>
            </a:r>
            <a:r>
              <a:rPr lang="fr-FR" dirty="0"/>
              <a:t> </a:t>
            </a:r>
            <a:r>
              <a:rPr lang="fr-FR" b="1" dirty="0" err="1"/>
              <a:t>ergodic</a:t>
            </a:r>
            <a:r>
              <a:rPr lang="fr-FR" dirty="0"/>
              <a:t> if </a:t>
            </a:r>
            <a:r>
              <a:rPr lang="fr-FR" dirty="0" err="1"/>
              <a:t>its</a:t>
            </a:r>
            <a:r>
              <a:rPr lang="fr-FR" dirty="0"/>
              <a:t> </a:t>
            </a:r>
            <a:r>
              <a:rPr lang="fr-FR" dirty="0" err="1"/>
              <a:t>statistical</a:t>
            </a:r>
            <a:r>
              <a:rPr lang="fr-FR" dirty="0"/>
              <a:t> </a:t>
            </a:r>
            <a:r>
              <a:rPr lang="fr-FR" dirty="0" err="1"/>
              <a:t>properties</a:t>
            </a:r>
            <a:r>
              <a:rPr lang="fr-FR" dirty="0"/>
              <a:t> are the </a:t>
            </a:r>
            <a:r>
              <a:rPr lang="fr-FR" dirty="0" err="1"/>
              <a:t>same</a:t>
            </a:r>
            <a:r>
              <a:rPr lang="fr-FR" dirty="0"/>
              <a:t> as the time </a:t>
            </a:r>
            <a:r>
              <a:rPr lang="fr-FR" dirty="0" err="1"/>
              <a:t>properties</a:t>
            </a:r>
            <a:r>
              <a:rPr lang="fr-FR" dirty="0"/>
              <a:t> of </a:t>
            </a:r>
            <a:r>
              <a:rPr lang="fr-FR" dirty="0" err="1"/>
              <a:t>each</a:t>
            </a:r>
            <a:r>
              <a:rPr lang="fr-FR" dirty="0"/>
              <a:t> of </a:t>
            </a:r>
            <a:r>
              <a:rPr lang="fr-FR" dirty="0" err="1"/>
              <a:t>its</a:t>
            </a:r>
            <a:r>
              <a:rPr lang="fr-FR" dirty="0"/>
              <a:t> </a:t>
            </a:r>
            <a:r>
              <a:rPr lang="fr-FR" dirty="0" err="1"/>
              <a:t>sample</a:t>
            </a:r>
            <a:r>
              <a:rPr lang="fr-FR" dirty="0"/>
              <a:t> </a:t>
            </a:r>
            <a:r>
              <a:rPr lang="fr-FR" dirty="0" err="1"/>
              <a:t>sequence</a:t>
            </a:r>
            <a:r>
              <a:rPr lang="fr-FR" dirty="0"/>
              <a:t> x(n) (or single </a:t>
            </a:r>
            <a:r>
              <a:rPr lang="fr-FR" dirty="0" err="1"/>
              <a:t>realization</a:t>
            </a:r>
            <a:r>
              <a:rPr lang="fr-FR" dirty="0"/>
              <a:t> x(n)).</a:t>
            </a:r>
          </a:p>
        </p:txBody>
      </p:sp>
    </p:spTree>
    <p:extLst>
      <p:ext uri="{BB962C8B-B14F-4D97-AF65-F5344CB8AC3E}">
        <p14:creationId xmlns:p14="http://schemas.microsoft.com/office/powerpoint/2010/main" val="154427880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764704"/>
            <a:ext cx="7506627" cy="5229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733488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06" y="980728"/>
            <a:ext cx="9084894" cy="5445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00251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4704"/>
            <a:ext cx="9124034" cy="5517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11469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467544" y="332656"/>
                <a:ext cx="8424936" cy="6854441"/>
              </a:xfrm>
              <a:prstGeom prst="rect">
                <a:avLst/>
              </a:prstGeom>
              <a:noFill/>
            </p:spPr>
            <p:txBody>
              <a:bodyPr wrap="square" rtlCol="0">
                <a:spAutoFit/>
              </a:bodyPr>
              <a:lstStyle/>
              <a:p>
                <a:r>
                  <a:rPr lang="fr-FR" dirty="0" smtClean="0"/>
                  <a:t>However, </a:t>
                </a:r>
                <a:r>
                  <a:rPr lang="fr-FR" dirty="0" err="1" smtClean="0"/>
                  <a:t>most</a:t>
                </a:r>
                <a:r>
                  <a:rPr lang="fr-FR" dirty="0" smtClean="0"/>
                  <a:t> </a:t>
                </a:r>
                <a:r>
                  <a:rPr lang="fr-FR" dirty="0" err="1" smtClean="0"/>
                  <a:t>signals</a:t>
                </a:r>
                <a:r>
                  <a:rPr lang="fr-FR" dirty="0" smtClean="0"/>
                  <a:t> </a:t>
                </a:r>
                <a:r>
                  <a:rPr lang="fr-FR" dirty="0" err="1" smtClean="0"/>
                  <a:t>you</a:t>
                </a:r>
                <a:r>
                  <a:rPr lang="fr-FR" dirty="0" smtClean="0"/>
                  <a:t> </a:t>
                </a:r>
                <a:r>
                  <a:rPr lang="fr-FR" dirty="0" err="1" smtClean="0"/>
                  <a:t>will</a:t>
                </a:r>
                <a:r>
                  <a:rPr lang="fr-FR" dirty="0" smtClean="0"/>
                  <a:t> </a:t>
                </a:r>
                <a:r>
                  <a:rPr lang="fr-FR" dirty="0" err="1" smtClean="0"/>
                  <a:t>meet</a:t>
                </a:r>
                <a:r>
                  <a:rPr lang="fr-FR" dirty="0" smtClean="0"/>
                  <a:t> in the </a:t>
                </a:r>
                <a:r>
                  <a:rPr lang="fr-FR" dirty="0" err="1" smtClean="0"/>
                  <a:t>following</a:t>
                </a:r>
                <a:r>
                  <a:rPr lang="fr-FR" dirty="0" smtClean="0"/>
                  <a:t> </a:t>
                </a:r>
                <a:r>
                  <a:rPr lang="fr-FR" dirty="0" err="1" smtClean="0"/>
                  <a:t>will</a:t>
                </a:r>
                <a:r>
                  <a:rPr lang="fr-FR" dirty="0" smtClean="0"/>
                  <a:t> </a:t>
                </a:r>
                <a:r>
                  <a:rPr lang="fr-FR" dirty="0" err="1" smtClean="0"/>
                  <a:t>rather</a:t>
                </a:r>
                <a:r>
                  <a:rPr lang="fr-FR" dirty="0" smtClean="0"/>
                  <a:t> </a:t>
                </a:r>
                <a:r>
                  <a:rPr lang="fr-FR" dirty="0" err="1" smtClean="0"/>
                  <a:t>be</a:t>
                </a:r>
                <a:r>
                  <a:rPr lang="fr-FR" dirty="0" smtClean="0"/>
                  <a:t> </a:t>
                </a:r>
                <a:r>
                  <a:rPr lang="fr-FR" dirty="0" err="1" smtClean="0"/>
                  <a:t>mathematical</a:t>
                </a:r>
                <a:r>
                  <a:rPr lang="fr-FR" dirty="0" smtClean="0"/>
                  <a:t> </a:t>
                </a:r>
                <a:r>
                  <a:rPr lang="fr-FR" dirty="0" err="1" smtClean="0"/>
                  <a:t>signals</a:t>
                </a:r>
                <a:r>
                  <a:rPr lang="fr-FR" dirty="0" smtClean="0"/>
                  <a:t> </a:t>
                </a:r>
                <a:r>
                  <a:rPr lang="fr-FR" dirty="0" err="1" smtClean="0"/>
                  <a:t>whose</a:t>
                </a:r>
                <a:r>
                  <a:rPr lang="fr-FR" dirty="0" smtClean="0"/>
                  <a:t> </a:t>
                </a:r>
                <a:r>
                  <a:rPr lang="fr-FR" dirty="0" err="1" smtClean="0"/>
                  <a:t>energy</a:t>
                </a:r>
                <a:r>
                  <a:rPr lang="fr-FR" dirty="0" smtClean="0"/>
                  <a:t> are not </a:t>
                </a:r>
                <a:r>
                  <a:rPr lang="fr-FR" dirty="0" err="1" smtClean="0"/>
                  <a:t>finite</a:t>
                </a:r>
                <a:r>
                  <a:rPr lang="fr-FR" dirty="0" smtClean="0"/>
                  <a:t>. For </a:t>
                </a:r>
                <a:r>
                  <a:rPr lang="fr-FR" dirty="0" err="1" smtClean="0"/>
                  <a:t>example</a:t>
                </a:r>
                <a:r>
                  <a:rPr lang="fr-FR" dirty="0" smtClean="0"/>
                  <a:t>,</a:t>
                </a:r>
              </a:p>
              <a:p>
                <a:r>
                  <a:rPr lang="fr-FR" dirty="0" smtClean="0"/>
                  <a:t>Constant signal s(t) = C</a:t>
                </a:r>
              </a:p>
              <a:p>
                <a:r>
                  <a:rPr lang="fr-FR" dirty="0" smtClean="0"/>
                  <a:t>Sine signal s(t) = A cos(</a:t>
                </a:r>
                <a:r>
                  <a:rPr lang="fr-FR" dirty="0" smtClean="0">
                    <a:latin typeface="Symbol" panose="05050102010706020507" pitchFamily="18" charset="2"/>
                  </a:rPr>
                  <a:t>w</a:t>
                </a:r>
                <a:r>
                  <a:rPr lang="fr-FR" dirty="0" smtClean="0"/>
                  <a:t> t) </a:t>
                </a:r>
              </a:p>
              <a:p>
                <a:r>
                  <a:rPr lang="fr-FR" dirty="0" err="1" smtClean="0"/>
                  <a:t>Random</a:t>
                </a:r>
                <a:r>
                  <a:rPr lang="fr-FR" dirty="0" smtClean="0"/>
                  <a:t> signal n(t) </a:t>
                </a:r>
                <a:r>
                  <a:rPr lang="fr-FR" dirty="0" err="1" smtClean="0"/>
                  <a:t>with</a:t>
                </a:r>
                <a:r>
                  <a:rPr lang="fr-FR" dirty="0" smtClean="0"/>
                  <a:t> </a:t>
                </a:r>
                <a:r>
                  <a:rPr lang="fr-FR" dirty="0" err="1" smtClean="0"/>
                  <a:t>gaussian</a:t>
                </a:r>
                <a:r>
                  <a:rPr lang="fr-FR" dirty="0" smtClean="0"/>
                  <a:t> </a:t>
                </a:r>
                <a:r>
                  <a:rPr lang="fr-FR" dirty="0" err="1" smtClean="0"/>
                  <a:t>law</a:t>
                </a:r>
                <a:r>
                  <a:rPr lang="fr-FR" dirty="0" smtClean="0"/>
                  <a:t>…</a:t>
                </a:r>
              </a:p>
              <a:p>
                <a:r>
                  <a:rPr lang="fr-FR" dirty="0" smtClean="0"/>
                  <a:t>It </a:t>
                </a:r>
                <a:r>
                  <a:rPr lang="fr-FR" dirty="0" err="1" smtClean="0"/>
                  <a:t>will</a:t>
                </a:r>
                <a:r>
                  <a:rPr lang="fr-FR" dirty="0" smtClean="0"/>
                  <a:t> </a:t>
                </a:r>
                <a:r>
                  <a:rPr lang="fr-FR" dirty="0" err="1" smtClean="0"/>
                  <a:t>be</a:t>
                </a:r>
                <a:r>
                  <a:rPr lang="fr-FR" dirty="0" smtClean="0"/>
                  <a:t> </a:t>
                </a:r>
                <a:r>
                  <a:rPr lang="fr-FR" dirty="0" err="1" smtClean="0"/>
                  <a:t>necessary</a:t>
                </a:r>
                <a:r>
                  <a:rPr lang="fr-FR" dirty="0" smtClean="0"/>
                  <a:t> to </a:t>
                </a:r>
                <a:r>
                  <a:rPr lang="fr-FR" dirty="0" err="1" smtClean="0"/>
                  <a:t>introduce</a:t>
                </a:r>
                <a:r>
                  <a:rPr lang="fr-FR" dirty="0" smtClean="0"/>
                  <a:t> the </a:t>
                </a:r>
                <a:r>
                  <a:rPr lang="fr-FR" b="1" dirty="0" err="1" smtClean="0"/>
                  <a:t>Finite</a:t>
                </a:r>
                <a:r>
                  <a:rPr lang="fr-FR" b="1" dirty="0" smtClean="0"/>
                  <a:t> </a:t>
                </a:r>
                <a:r>
                  <a:rPr lang="fr-FR" b="1" dirty="0" err="1" smtClean="0"/>
                  <a:t>Mean</a:t>
                </a:r>
                <a:r>
                  <a:rPr lang="fr-FR" b="1" dirty="0" smtClean="0"/>
                  <a:t> Power </a:t>
                </a:r>
                <a:r>
                  <a:rPr lang="fr-FR" dirty="0" err="1" smtClean="0"/>
                  <a:t>idea</a:t>
                </a:r>
                <a:endParaRPr lang="fr-FR" dirty="0" smtClean="0"/>
              </a:p>
              <a:p>
                <a:r>
                  <a:rPr lang="fr-FR" dirty="0" smtClean="0"/>
                  <a:t>&lt; p(t) &gt; =  </a:t>
                </a:r>
                <a14:m>
                  <m:oMath xmlns:m="http://schemas.openxmlformats.org/officeDocument/2006/math">
                    <m:acc>
                      <m:accPr>
                        <m:chr m:val="̅"/>
                        <m:ctrlPr>
                          <a:rPr lang="fr-FR" i="1" smtClean="0">
                            <a:latin typeface="Cambria Math"/>
                          </a:rPr>
                        </m:ctrlPr>
                      </m:accPr>
                      <m:e>
                        <m:r>
                          <a:rPr lang="fr-FR" b="0" i="1" smtClean="0">
                            <a:latin typeface="Cambria Math"/>
                          </a:rPr>
                          <m:t>𝑃</m:t>
                        </m:r>
                      </m:e>
                    </m:acc>
                  </m:oMath>
                </a14:m>
                <a:r>
                  <a:rPr lang="fr-FR" dirty="0" smtClean="0"/>
                  <a:t> = </a:t>
                </a:r>
                <a14:m>
                  <m:oMath xmlns:m="http://schemas.openxmlformats.org/officeDocument/2006/math">
                    <m:sSub>
                      <m:sSubPr>
                        <m:ctrlPr>
                          <a:rPr lang="fr-FR" i="1" smtClean="0">
                            <a:latin typeface="Cambria Math"/>
                          </a:rPr>
                        </m:ctrlPr>
                      </m:sSubPr>
                      <m:e>
                        <m:r>
                          <a:rPr lang="fr-FR" b="0" i="1" smtClean="0">
                            <a:latin typeface="Cambria Math"/>
                          </a:rPr>
                          <m:t>𝑙𝑖𝑚</m:t>
                        </m:r>
                      </m:e>
                      <m:sub>
                        <m:r>
                          <a:rPr lang="fr-FR" b="0" i="1" smtClean="0">
                            <a:latin typeface="Cambria Math"/>
                          </a:rPr>
                          <m:t>𝑇</m:t>
                        </m:r>
                        <m:r>
                          <a:rPr lang="fr-FR" b="0" i="1" smtClean="0">
                            <a:latin typeface="Cambria Math"/>
                          </a:rPr>
                          <m:t>→∞</m:t>
                        </m:r>
                      </m:sub>
                    </m:sSub>
                  </m:oMath>
                </a14:m>
                <a:r>
                  <a:rPr lang="fr-FR" dirty="0" smtClean="0"/>
                  <a:t> </a:t>
                </a:r>
                <a14:m>
                  <m:oMath xmlns:m="http://schemas.openxmlformats.org/officeDocument/2006/math">
                    <m:f>
                      <m:fPr>
                        <m:ctrlPr>
                          <a:rPr lang="fr-FR" i="1" dirty="0" smtClean="0">
                            <a:latin typeface="Cambria Math"/>
                          </a:rPr>
                        </m:ctrlPr>
                      </m:fPr>
                      <m:num>
                        <m:r>
                          <a:rPr lang="fr-FR" b="0" i="1" dirty="0" smtClean="0">
                            <a:latin typeface="Cambria Math"/>
                          </a:rPr>
                          <m:t>1</m:t>
                        </m:r>
                      </m:num>
                      <m:den>
                        <m:r>
                          <a:rPr lang="fr-FR" b="0" i="1" dirty="0" smtClean="0">
                            <a:latin typeface="Cambria Math"/>
                          </a:rPr>
                          <m:t>𝑇</m:t>
                        </m:r>
                      </m:den>
                    </m:f>
                  </m:oMath>
                </a14:m>
                <a:r>
                  <a:rPr lang="fr-FR" dirty="0" smtClean="0"/>
                  <a:t> </a:t>
                </a:r>
                <a14:m>
                  <m:oMath xmlns:m="http://schemas.openxmlformats.org/officeDocument/2006/math">
                    <m:nary>
                      <m:naryPr>
                        <m:ctrlPr>
                          <a:rPr lang="fr-FR" i="1" dirty="0" smtClean="0">
                            <a:latin typeface="Cambria Math"/>
                          </a:rPr>
                        </m:ctrlPr>
                      </m:naryPr>
                      <m:sub>
                        <m:r>
                          <m:rPr>
                            <m:brk m:alnAt="23"/>
                          </m:rPr>
                          <a:rPr lang="fr-FR" b="0" i="1" dirty="0" smtClean="0">
                            <a:latin typeface="Cambria Math"/>
                          </a:rPr>
                          <m:t>0</m:t>
                        </m:r>
                      </m:sub>
                      <m:sup>
                        <m:r>
                          <a:rPr lang="fr-FR" b="0" i="1" dirty="0" smtClean="0">
                            <a:latin typeface="Cambria Math"/>
                          </a:rPr>
                          <m:t>𝑇</m:t>
                        </m:r>
                      </m:sup>
                      <m:e>
                        <m:r>
                          <a:rPr lang="fr-FR" b="0" i="1" dirty="0" smtClean="0">
                            <a:latin typeface="Cambria Math"/>
                          </a:rPr>
                          <m:t>𝑝</m:t>
                        </m:r>
                        <m:d>
                          <m:dPr>
                            <m:ctrlPr>
                              <a:rPr lang="fr-FR" b="0" i="1" dirty="0" smtClean="0">
                                <a:latin typeface="Cambria Math"/>
                              </a:rPr>
                            </m:ctrlPr>
                          </m:dPr>
                          <m:e>
                            <m:r>
                              <a:rPr lang="fr-FR" b="0" i="1" dirty="0" smtClean="0">
                                <a:latin typeface="Cambria Math"/>
                              </a:rPr>
                              <m:t>𝑡</m:t>
                            </m:r>
                          </m:e>
                        </m:d>
                        <m:r>
                          <a:rPr lang="fr-FR" b="0" i="1" dirty="0" smtClean="0">
                            <a:latin typeface="Cambria Math"/>
                          </a:rPr>
                          <m:t>𝑑𝑡</m:t>
                        </m:r>
                      </m:e>
                    </m:nary>
                  </m:oMath>
                </a14:m>
                <a:endParaRPr lang="fr-FR" dirty="0" smtClean="0"/>
              </a:p>
              <a:p>
                <a:r>
                  <a:rPr lang="fr-FR" dirty="0" smtClean="0"/>
                  <a:t>For </a:t>
                </a:r>
                <a:r>
                  <a:rPr lang="fr-FR" dirty="0" err="1" smtClean="0"/>
                  <a:t>Finite</a:t>
                </a:r>
                <a:r>
                  <a:rPr lang="fr-FR" dirty="0" smtClean="0"/>
                  <a:t> </a:t>
                </a:r>
                <a:r>
                  <a:rPr lang="fr-FR" dirty="0" err="1" smtClean="0"/>
                  <a:t>Mean</a:t>
                </a:r>
                <a:r>
                  <a:rPr lang="fr-FR" dirty="0" smtClean="0"/>
                  <a:t> Power </a:t>
                </a:r>
                <a:r>
                  <a:rPr lang="fr-FR" dirty="0" err="1" smtClean="0"/>
                  <a:t>signals</a:t>
                </a:r>
                <a:r>
                  <a:rPr lang="fr-FR" dirty="0" smtClean="0"/>
                  <a:t>, the Fourier </a:t>
                </a:r>
                <a:r>
                  <a:rPr lang="fr-FR" dirty="0" err="1" smtClean="0"/>
                  <a:t>Transform</a:t>
                </a:r>
                <a:r>
                  <a:rPr lang="fr-FR" dirty="0" smtClean="0"/>
                  <a:t> </a:t>
                </a:r>
                <a:r>
                  <a:rPr lang="fr-FR" dirty="0" err="1" smtClean="0"/>
                  <a:t>definition</a:t>
                </a:r>
                <a:r>
                  <a:rPr lang="fr-FR" dirty="0" smtClean="0"/>
                  <a:t> </a:t>
                </a:r>
                <a:r>
                  <a:rPr lang="fr-FR" dirty="0" err="1" smtClean="0"/>
                  <a:t>will</a:t>
                </a:r>
                <a:r>
                  <a:rPr lang="fr-FR" dirty="0" smtClean="0"/>
                  <a:t> </a:t>
                </a:r>
                <a:r>
                  <a:rPr lang="fr-FR" dirty="0" err="1" smtClean="0"/>
                  <a:t>involve</a:t>
                </a:r>
                <a:r>
                  <a:rPr lang="fr-FR" dirty="0" smtClean="0"/>
                  <a:t> distributions, </a:t>
                </a:r>
                <a:r>
                  <a:rPr lang="fr-FR" dirty="0" err="1" smtClean="0"/>
                  <a:t>such</a:t>
                </a:r>
                <a:r>
                  <a:rPr lang="fr-FR" dirty="0" smtClean="0"/>
                  <a:t> as Dirac Impulse… </a:t>
                </a:r>
              </a:p>
              <a:p>
                <a:endParaRPr lang="fr-FR" dirty="0"/>
              </a:p>
              <a:p>
                <a:r>
                  <a:rPr lang="fr-FR" dirty="0" err="1" smtClean="0"/>
                  <a:t>Another</a:t>
                </a:r>
                <a:r>
                  <a:rPr lang="fr-FR" dirty="0" smtClean="0"/>
                  <a:t> </a:t>
                </a:r>
                <a:r>
                  <a:rPr lang="fr-FR" dirty="0" err="1" smtClean="0"/>
                  <a:t>way</a:t>
                </a:r>
                <a:r>
                  <a:rPr lang="fr-FR" dirty="0" smtClean="0"/>
                  <a:t> to deal </a:t>
                </a:r>
                <a:r>
                  <a:rPr lang="fr-FR" dirty="0" err="1" smtClean="0"/>
                  <a:t>with</a:t>
                </a:r>
                <a:r>
                  <a:rPr lang="fr-FR" dirty="0" smtClean="0"/>
                  <a:t> </a:t>
                </a:r>
                <a:r>
                  <a:rPr lang="fr-FR" dirty="0" err="1" smtClean="0"/>
                  <a:t>finite</a:t>
                </a:r>
                <a:r>
                  <a:rPr lang="fr-FR" dirty="0" smtClean="0"/>
                  <a:t> </a:t>
                </a:r>
                <a:r>
                  <a:rPr lang="fr-FR" dirty="0" err="1" smtClean="0"/>
                  <a:t>energy</a:t>
                </a:r>
                <a:r>
                  <a:rPr lang="fr-FR" dirty="0" smtClean="0"/>
                  <a:t> </a:t>
                </a:r>
                <a:r>
                  <a:rPr lang="fr-FR" dirty="0" err="1" smtClean="0"/>
                  <a:t>signals</a:t>
                </a:r>
                <a:r>
                  <a:rPr lang="fr-FR" dirty="0" smtClean="0"/>
                  <a:t> </a:t>
                </a:r>
                <a:r>
                  <a:rPr lang="fr-FR" dirty="0" err="1" smtClean="0"/>
                  <a:t>is</a:t>
                </a:r>
                <a:r>
                  <a:rPr lang="fr-FR" dirty="0" smtClean="0"/>
                  <a:t> to </a:t>
                </a:r>
                <a:r>
                  <a:rPr lang="fr-FR" dirty="0" err="1" smtClean="0"/>
                  <a:t>limit</a:t>
                </a:r>
                <a:r>
                  <a:rPr lang="fr-FR" dirty="0" smtClean="0"/>
                  <a:t> the time duration </a:t>
                </a:r>
                <a:r>
                  <a:rPr lang="fr-FR" dirty="0" err="1" smtClean="0"/>
                  <a:t>T</a:t>
                </a:r>
                <a:r>
                  <a:rPr lang="fr-FR" baseline="-25000" dirty="0" err="1" smtClean="0"/>
                  <a:t>max</a:t>
                </a:r>
                <a:r>
                  <a:rPr lang="fr-FR" dirty="0"/>
                  <a:t>.</a:t>
                </a:r>
                <a:endParaRPr lang="fr-FR" dirty="0" smtClean="0"/>
              </a:p>
              <a:p>
                <a:r>
                  <a:rPr lang="fr-FR" dirty="0" smtClean="0"/>
                  <a:t>For </a:t>
                </a:r>
                <a:r>
                  <a:rPr lang="fr-FR" dirty="0" err="1" smtClean="0"/>
                  <a:t>example</a:t>
                </a:r>
                <a:r>
                  <a:rPr lang="fr-FR" dirty="0" smtClean="0"/>
                  <a:t> if </a:t>
                </a:r>
                <a:r>
                  <a:rPr lang="fr-FR" dirty="0" err="1" smtClean="0"/>
                  <a:t>our</a:t>
                </a:r>
                <a:r>
                  <a:rPr lang="fr-FR" dirty="0" smtClean="0"/>
                  <a:t> signal </a:t>
                </a:r>
                <a:r>
                  <a:rPr lang="fr-FR" dirty="0"/>
                  <a:t>s(t) = A cos(</a:t>
                </a:r>
                <a:r>
                  <a:rPr lang="fr-FR" dirty="0">
                    <a:latin typeface="Symbol" panose="05050102010706020507" pitchFamily="18" charset="2"/>
                  </a:rPr>
                  <a:t>w</a:t>
                </a:r>
                <a:r>
                  <a:rPr lang="fr-FR" dirty="0"/>
                  <a:t> t) </a:t>
                </a:r>
                <a:r>
                  <a:rPr lang="fr-FR" dirty="0" err="1" smtClean="0"/>
                  <a:t>is</a:t>
                </a:r>
                <a:r>
                  <a:rPr lang="fr-FR" dirty="0" smtClean="0"/>
                  <a:t> </a:t>
                </a:r>
                <a:r>
                  <a:rPr lang="fr-FR" dirty="0" err="1" smtClean="0"/>
                  <a:t>only</a:t>
                </a:r>
                <a:r>
                  <a:rPr lang="fr-FR" dirty="0" smtClean="0"/>
                  <a:t> </a:t>
                </a:r>
                <a:r>
                  <a:rPr lang="fr-FR" dirty="0" err="1" smtClean="0"/>
                  <a:t>applied</a:t>
                </a:r>
                <a:r>
                  <a:rPr lang="fr-FR" dirty="0" smtClean="0"/>
                  <a:t> </a:t>
                </a:r>
                <a:r>
                  <a:rPr lang="fr-FR" dirty="0" err="1" smtClean="0"/>
                  <a:t>between</a:t>
                </a:r>
                <a:r>
                  <a:rPr lang="fr-FR" dirty="0" smtClean="0"/>
                  <a:t> t = 0 and </a:t>
                </a:r>
                <a:r>
                  <a:rPr lang="fr-FR" dirty="0" err="1" smtClean="0"/>
                  <a:t>T</a:t>
                </a:r>
                <a:r>
                  <a:rPr lang="fr-FR" baseline="-25000" dirty="0" err="1" smtClean="0"/>
                  <a:t>max</a:t>
                </a:r>
                <a:r>
                  <a:rPr lang="fr-FR" dirty="0" smtClean="0"/>
                  <a:t>, the </a:t>
                </a:r>
                <a:r>
                  <a:rPr lang="fr-FR" dirty="0" err="1" smtClean="0"/>
                  <a:t>energy</a:t>
                </a:r>
                <a:r>
                  <a:rPr lang="fr-FR" dirty="0" smtClean="0"/>
                  <a:t> </a:t>
                </a:r>
                <a:r>
                  <a:rPr lang="fr-FR" dirty="0" err="1" smtClean="0"/>
                  <a:t>will</a:t>
                </a:r>
                <a:r>
                  <a:rPr lang="fr-FR" dirty="0" smtClean="0"/>
                  <a:t> of course </a:t>
                </a:r>
                <a:r>
                  <a:rPr lang="fr-FR" dirty="0" err="1" smtClean="0"/>
                  <a:t>be</a:t>
                </a:r>
                <a:r>
                  <a:rPr lang="fr-FR" dirty="0" smtClean="0"/>
                  <a:t> </a:t>
                </a:r>
                <a:r>
                  <a:rPr lang="fr-FR" dirty="0" err="1" smtClean="0"/>
                  <a:t>finite</a:t>
                </a:r>
                <a:r>
                  <a:rPr lang="fr-FR" dirty="0" smtClean="0"/>
                  <a:t>. </a:t>
                </a:r>
              </a:p>
              <a:p>
                <a:r>
                  <a:rPr lang="fr-FR" dirty="0" smtClean="0"/>
                  <a:t>That corresponds to the set of </a:t>
                </a:r>
                <a:r>
                  <a:rPr lang="fr-FR" b="1" dirty="0" err="1" smtClean="0"/>
                  <a:t>Finite</a:t>
                </a:r>
                <a:r>
                  <a:rPr lang="fr-FR" b="1" dirty="0" smtClean="0"/>
                  <a:t> Time </a:t>
                </a:r>
                <a:r>
                  <a:rPr lang="fr-FR" b="1" dirty="0"/>
                  <a:t>S</a:t>
                </a:r>
                <a:r>
                  <a:rPr lang="fr-FR" b="1" dirty="0" smtClean="0"/>
                  <a:t>upport </a:t>
                </a:r>
                <a:r>
                  <a:rPr lang="fr-FR" dirty="0" err="1" smtClean="0"/>
                  <a:t>signals</a:t>
                </a:r>
                <a:r>
                  <a:rPr lang="fr-FR" dirty="0" smtClean="0"/>
                  <a:t>.</a:t>
                </a:r>
              </a:p>
              <a:p>
                <a:endParaRPr lang="fr-FR" dirty="0"/>
              </a:p>
              <a:p>
                <a:r>
                  <a:rPr lang="fr-FR" b="1" dirty="0" err="1" smtClean="0"/>
                  <a:t>Even</a:t>
                </a:r>
                <a:r>
                  <a:rPr lang="fr-FR" b="1" dirty="0" smtClean="0"/>
                  <a:t> </a:t>
                </a:r>
                <a:r>
                  <a:rPr lang="fr-FR" b="1" dirty="0" err="1" smtClean="0"/>
                  <a:t>signals</a:t>
                </a:r>
                <a:r>
                  <a:rPr lang="fr-FR" b="1" dirty="0" smtClean="0"/>
                  <a:t>: </a:t>
                </a:r>
                <a:r>
                  <a:rPr lang="fr-FR" dirty="0" smtClean="0"/>
                  <a:t>if s( - t) = s( t), the signal </a:t>
                </a:r>
                <a:r>
                  <a:rPr lang="fr-FR" dirty="0" err="1" smtClean="0"/>
                  <a:t>is</a:t>
                </a:r>
                <a:r>
                  <a:rPr lang="fr-FR" dirty="0" smtClean="0"/>
                  <a:t> </a:t>
                </a:r>
                <a:r>
                  <a:rPr lang="fr-FR" dirty="0" err="1" smtClean="0"/>
                  <a:t>even</a:t>
                </a:r>
                <a:r>
                  <a:rPr lang="fr-FR" dirty="0" smtClean="0"/>
                  <a:t>. </a:t>
                </a:r>
                <a:r>
                  <a:rPr lang="fr-FR" dirty="0" err="1" smtClean="0"/>
                  <a:t>Its</a:t>
                </a:r>
                <a:r>
                  <a:rPr lang="fr-FR" dirty="0" smtClean="0"/>
                  <a:t> temporal </a:t>
                </a:r>
                <a:r>
                  <a:rPr lang="fr-FR" dirty="0" err="1" smtClean="0"/>
                  <a:t>evolution</a:t>
                </a:r>
                <a:r>
                  <a:rPr lang="fr-FR" dirty="0" smtClean="0"/>
                  <a:t> versus time </a:t>
                </a:r>
                <a:r>
                  <a:rPr lang="fr-FR" dirty="0" err="1" smtClean="0"/>
                  <a:t>is</a:t>
                </a:r>
                <a:r>
                  <a:rPr lang="fr-FR" dirty="0" smtClean="0"/>
                  <a:t> </a:t>
                </a:r>
                <a:r>
                  <a:rPr lang="fr-FR" dirty="0" err="1" smtClean="0"/>
                  <a:t>symmetrical</a:t>
                </a:r>
                <a:r>
                  <a:rPr lang="fr-FR" dirty="0" smtClean="0"/>
                  <a:t> </a:t>
                </a:r>
                <a:r>
                  <a:rPr lang="fr-FR" dirty="0" err="1" smtClean="0"/>
                  <a:t>with</a:t>
                </a:r>
                <a:r>
                  <a:rPr lang="fr-FR" dirty="0" smtClean="0"/>
                  <a:t> respect to the vertical axis, and </a:t>
                </a:r>
                <a:r>
                  <a:rPr lang="fr-FR" dirty="0" err="1" smtClean="0"/>
                  <a:t>it</a:t>
                </a:r>
                <a:r>
                  <a:rPr lang="fr-FR" dirty="0" smtClean="0"/>
                  <a:t> </a:t>
                </a:r>
                <a:r>
                  <a:rPr lang="fr-FR" dirty="0" err="1" smtClean="0"/>
                  <a:t>is</a:t>
                </a:r>
                <a:r>
                  <a:rPr lang="fr-FR" dirty="0" smtClean="0"/>
                  <a:t> </a:t>
                </a:r>
                <a:r>
                  <a:rPr lang="fr-FR" dirty="0" err="1" smtClean="0"/>
                  <a:t>enough</a:t>
                </a:r>
                <a:r>
                  <a:rPr lang="fr-FR" dirty="0" smtClean="0"/>
                  <a:t> to </a:t>
                </a:r>
                <a:r>
                  <a:rPr lang="fr-FR" dirty="0" err="1" smtClean="0"/>
                  <a:t>study</a:t>
                </a:r>
                <a:r>
                  <a:rPr lang="fr-FR" dirty="0" smtClean="0"/>
                  <a:t> the signal in the </a:t>
                </a:r>
                <a:r>
                  <a:rPr lang="fr-FR" dirty="0" err="1" smtClean="0"/>
                  <a:t>interval</a:t>
                </a:r>
                <a:r>
                  <a:rPr lang="fr-FR" dirty="0" smtClean="0"/>
                  <a:t> [0, + </a:t>
                </a:r>
                <a:r>
                  <a:rPr lang="fr-FR" dirty="0" smtClean="0">
                    <a:sym typeface="Symbol"/>
                  </a:rPr>
                  <a:t> [</a:t>
                </a:r>
              </a:p>
              <a:p>
                <a:r>
                  <a:rPr lang="fr-FR" b="1" dirty="0" err="1" smtClean="0">
                    <a:sym typeface="Symbol"/>
                  </a:rPr>
                  <a:t>Odd</a:t>
                </a:r>
                <a:r>
                  <a:rPr lang="fr-FR" b="1" dirty="0" smtClean="0">
                    <a:sym typeface="Symbol"/>
                  </a:rPr>
                  <a:t> </a:t>
                </a:r>
                <a:r>
                  <a:rPr lang="fr-FR" b="1" dirty="0" err="1" smtClean="0">
                    <a:sym typeface="Symbol"/>
                  </a:rPr>
                  <a:t>signals</a:t>
                </a:r>
                <a:r>
                  <a:rPr lang="fr-FR" b="1" dirty="0" smtClean="0">
                    <a:sym typeface="Symbol"/>
                  </a:rPr>
                  <a:t>: </a:t>
                </a:r>
                <a:r>
                  <a:rPr lang="fr-FR" dirty="0" smtClean="0">
                    <a:sym typeface="Symbol"/>
                  </a:rPr>
                  <a:t>if </a:t>
                </a:r>
                <a:r>
                  <a:rPr lang="fr-FR" dirty="0"/>
                  <a:t>s( - t) = </a:t>
                </a:r>
                <a:r>
                  <a:rPr lang="fr-FR" dirty="0" smtClean="0"/>
                  <a:t>- s</a:t>
                </a:r>
                <a:r>
                  <a:rPr lang="fr-FR" dirty="0"/>
                  <a:t>( t), the signal </a:t>
                </a:r>
                <a:r>
                  <a:rPr lang="fr-FR" dirty="0" err="1" smtClean="0"/>
                  <a:t>is</a:t>
                </a:r>
                <a:r>
                  <a:rPr lang="fr-FR" dirty="0" smtClean="0"/>
                  <a:t> </a:t>
                </a:r>
                <a:r>
                  <a:rPr lang="fr-FR" dirty="0" err="1" smtClean="0"/>
                  <a:t>odd</a:t>
                </a:r>
                <a:r>
                  <a:rPr lang="fr-FR" dirty="0" smtClean="0"/>
                  <a:t>. </a:t>
                </a:r>
                <a:r>
                  <a:rPr lang="fr-FR" dirty="0" err="1"/>
                  <a:t>Its</a:t>
                </a:r>
                <a:r>
                  <a:rPr lang="fr-FR" dirty="0"/>
                  <a:t> temporal </a:t>
                </a:r>
                <a:r>
                  <a:rPr lang="fr-FR" dirty="0" err="1"/>
                  <a:t>evolution</a:t>
                </a:r>
                <a:r>
                  <a:rPr lang="fr-FR" dirty="0"/>
                  <a:t> versus time </a:t>
                </a:r>
                <a:r>
                  <a:rPr lang="fr-FR" dirty="0" err="1"/>
                  <a:t>is</a:t>
                </a:r>
                <a:r>
                  <a:rPr lang="fr-FR" dirty="0"/>
                  <a:t> </a:t>
                </a:r>
                <a:r>
                  <a:rPr lang="fr-FR" dirty="0" err="1"/>
                  <a:t>symmetrical</a:t>
                </a:r>
                <a:r>
                  <a:rPr lang="fr-FR" dirty="0"/>
                  <a:t> </a:t>
                </a:r>
                <a:r>
                  <a:rPr lang="fr-FR" dirty="0" err="1"/>
                  <a:t>with</a:t>
                </a:r>
                <a:r>
                  <a:rPr lang="fr-FR" dirty="0"/>
                  <a:t> respect to </a:t>
                </a:r>
                <a:r>
                  <a:rPr lang="fr-FR" dirty="0" smtClean="0"/>
                  <a:t>the </a:t>
                </a:r>
                <a:r>
                  <a:rPr lang="fr-FR" dirty="0" err="1" smtClean="0"/>
                  <a:t>origin</a:t>
                </a:r>
                <a:r>
                  <a:rPr lang="fr-FR" dirty="0" smtClean="0"/>
                  <a:t>, </a:t>
                </a:r>
                <a:r>
                  <a:rPr lang="fr-FR" dirty="0"/>
                  <a:t>and </a:t>
                </a:r>
                <a:r>
                  <a:rPr lang="fr-FR" dirty="0" err="1"/>
                  <a:t>it</a:t>
                </a:r>
                <a:r>
                  <a:rPr lang="fr-FR" dirty="0"/>
                  <a:t> </a:t>
                </a:r>
                <a:r>
                  <a:rPr lang="fr-FR" dirty="0" err="1"/>
                  <a:t>is</a:t>
                </a:r>
                <a:r>
                  <a:rPr lang="fr-FR" dirty="0"/>
                  <a:t> </a:t>
                </a:r>
                <a:r>
                  <a:rPr lang="fr-FR" dirty="0" err="1"/>
                  <a:t>enough</a:t>
                </a:r>
                <a:r>
                  <a:rPr lang="fr-FR" dirty="0"/>
                  <a:t> to </a:t>
                </a:r>
                <a:r>
                  <a:rPr lang="fr-FR" dirty="0" err="1"/>
                  <a:t>study</a:t>
                </a:r>
                <a:r>
                  <a:rPr lang="fr-FR" dirty="0"/>
                  <a:t> the signal in the </a:t>
                </a:r>
                <a:r>
                  <a:rPr lang="fr-FR" dirty="0" err="1"/>
                  <a:t>interval</a:t>
                </a:r>
                <a:r>
                  <a:rPr lang="fr-FR" dirty="0"/>
                  <a:t> [0, + </a:t>
                </a:r>
                <a:r>
                  <a:rPr lang="fr-FR" dirty="0">
                    <a:sym typeface="Symbol"/>
                  </a:rPr>
                  <a:t> [</a:t>
                </a:r>
              </a:p>
              <a:p>
                <a:endParaRPr lang="fr-FR" dirty="0"/>
              </a:p>
              <a:p>
                <a:endParaRPr lang="fr-FR" dirty="0"/>
              </a:p>
              <a:p>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467544" y="332656"/>
                <a:ext cx="8424936" cy="6854441"/>
              </a:xfrm>
              <a:prstGeom prst="rect">
                <a:avLst/>
              </a:prstGeom>
              <a:blipFill rotWithShape="1">
                <a:blip r:embed="rId2"/>
                <a:stretch>
                  <a:fillRect l="-651" t="-445" r="-941"/>
                </a:stretch>
              </a:blipFill>
            </p:spPr>
            <p:txBody>
              <a:bodyPr/>
              <a:lstStyle/>
              <a:p>
                <a:r>
                  <a:rPr lang="fr-FR">
                    <a:noFill/>
                  </a:rPr>
                  <a:t> </a:t>
                </a:r>
              </a:p>
            </p:txBody>
          </p:sp>
        </mc:Fallback>
      </mc:AlternateContent>
    </p:spTree>
    <p:extLst>
      <p:ext uri="{BB962C8B-B14F-4D97-AF65-F5344CB8AC3E}">
        <p14:creationId xmlns:p14="http://schemas.microsoft.com/office/powerpoint/2010/main" val="41681348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1"/>
              <p:cNvSpPr txBox="1"/>
              <p:nvPr/>
            </p:nvSpPr>
            <p:spPr>
              <a:xfrm>
                <a:off x="395536" y="476672"/>
                <a:ext cx="8136904" cy="2920543"/>
              </a:xfrm>
              <a:prstGeom prst="rect">
                <a:avLst/>
              </a:prstGeom>
              <a:noFill/>
            </p:spPr>
            <p:txBody>
              <a:bodyPr wrap="square" rtlCol="0">
                <a:spAutoFit/>
              </a:bodyPr>
              <a:lstStyle/>
              <a:p>
                <a:r>
                  <a:rPr lang="fr-FR" b="1" dirty="0" smtClean="0"/>
                  <a:t>Impulse </a:t>
                </a:r>
                <a:r>
                  <a:rPr lang="fr-FR" b="1" dirty="0" err="1" smtClean="0"/>
                  <a:t>Response</a:t>
                </a:r>
                <a:r>
                  <a:rPr lang="fr-FR" b="1" dirty="0" smtClean="0"/>
                  <a:t> for </a:t>
                </a:r>
                <a:r>
                  <a:rPr lang="fr-FR" b="1" dirty="0" err="1" smtClean="0"/>
                  <a:t>analog</a:t>
                </a:r>
                <a:r>
                  <a:rPr lang="fr-FR" b="1" dirty="0" smtClean="0"/>
                  <a:t> </a:t>
                </a:r>
                <a:r>
                  <a:rPr lang="fr-FR" b="1" dirty="0" err="1" smtClean="0"/>
                  <a:t>Systems</a:t>
                </a:r>
                <a:endParaRPr lang="fr-FR" b="1" dirty="0" smtClean="0"/>
              </a:p>
              <a:p>
                <a:endParaRPr lang="fr-FR" dirty="0"/>
              </a:p>
              <a:p>
                <a:r>
                  <a:rPr lang="fr-FR" dirty="0" err="1" smtClean="0"/>
                  <a:t>What</a:t>
                </a:r>
                <a:r>
                  <a:rPr lang="fr-FR" dirty="0" smtClean="0"/>
                  <a:t> </a:t>
                </a:r>
                <a:r>
                  <a:rPr lang="fr-FR" dirty="0" err="1" smtClean="0"/>
                  <a:t>is</a:t>
                </a:r>
                <a:r>
                  <a:rPr lang="fr-FR" dirty="0" smtClean="0"/>
                  <a:t> (</a:t>
                </a:r>
                <a:r>
                  <a:rPr lang="fr-FR" dirty="0" err="1" smtClean="0"/>
                  <a:t>analog</a:t>
                </a:r>
                <a:r>
                  <a:rPr lang="fr-FR" dirty="0" smtClean="0"/>
                  <a:t>) Dirac impulse?</a:t>
                </a:r>
              </a:p>
              <a:p>
                <a:r>
                  <a:rPr lang="fr-FR" dirty="0" smtClean="0"/>
                  <a:t>It </a:t>
                </a:r>
                <a:r>
                  <a:rPr lang="fr-FR" dirty="0" err="1" smtClean="0"/>
                  <a:t>is</a:t>
                </a:r>
                <a:r>
                  <a:rPr lang="fr-FR" dirty="0" smtClean="0"/>
                  <a:t> not a </a:t>
                </a:r>
                <a:r>
                  <a:rPr lang="fr-FR" dirty="0" err="1" smtClean="0"/>
                  <a:t>function</a:t>
                </a:r>
                <a:r>
                  <a:rPr lang="fr-FR" dirty="0" smtClean="0"/>
                  <a:t> of time, </a:t>
                </a:r>
                <a:r>
                  <a:rPr lang="fr-FR" dirty="0" err="1" smtClean="0"/>
                  <a:t>rather</a:t>
                </a:r>
                <a:r>
                  <a:rPr lang="fr-FR" dirty="0" smtClean="0"/>
                  <a:t> a distribution, </a:t>
                </a:r>
                <a:r>
                  <a:rPr lang="fr-FR" dirty="0" err="1" smtClean="0"/>
                  <a:t>with</a:t>
                </a:r>
                <a:r>
                  <a:rPr lang="fr-FR" dirty="0" smtClean="0"/>
                  <a:t> </a:t>
                </a:r>
                <a:r>
                  <a:rPr lang="fr-FR" dirty="0" smtClean="0">
                    <a:latin typeface="Symbol" panose="05050102010706020507" pitchFamily="18" charset="2"/>
                  </a:rPr>
                  <a:t>d</a:t>
                </a:r>
                <a:r>
                  <a:rPr lang="fr-FR" dirty="0" smtClean="0"/>
                  <a:t>(t) = 0 </a:t>
                </a:r>
                <a:r>
                  <a:rPr lang="fr-FR" dirty="0" err="1" smtClean="0"/>
                  <a:t>everywhere</a:t>
                </a:r>
                <a:r>
                  <a:rPr lang="fr-FR" dirty="0" smtClean="0"/>
                  <a:t> for t ≠ 0, and </a:t>
                </a:r>
                <a:r>
                  <a:rPr lang="fr-FR" dirty="0" err="1" smtClean="0"/>
                  <a:t>infinite</a:t>
                </a:r>
                <a:r>
                  <a:rPr lang="fr-FR" dirty="0" smtClean="0"/>
                  <a:t> value for t = 0, in </a:t>
                </a:r>
                <a:r>
                  <a:rPr lang="fr-FR" dirty="0" err="1" smtClean="0"/>
                  <a:t>such</a:t>
                </a:r>
                <a:r>
                  <a:rPr lang="fr-FR" dirty="0" smtClean="0"/>
                  <a:t> a </a:t>
                </a:r>
                <a:r>
                  <a:rPr lang="fr-FR" dirty="0" err="1" smtClean="0"/>
                  <a:t>way</a:t>
                </a:r>
                <a:r>
                  <a:rPr lang="fr-FR" dirty="0" smtClean="0"/>
                  <a:t> </a:t>
                </a:r>
                <a:r>
                  <a:rPr lang="fr-FR" dirty="0" err="1" smtClean="0"/>
                  <a:t>that</a:t>
                </a:r>
                <a:r>
                  <a:rPr lang="fr-FR" dirty="0" smtClean="0"/>
                  <a:t>, for </a:t>
                </a:r>
                <a:r>
                  <a:rPr lang="fr-FR" dirty="0" err="1" smtClean="0"/>
                  <a:t>any</a:t>
                </a:r>
                <a:r>
                  <a:rPr lang="fr-FR" dirty="0" smtClean="0"/>
                  <a:t> </a:t>
                </a:r>
                <a:r>
                  <a:rPr lang="fr-FR" dirty="0" err="1" smtClean="0"/>
                  <a:t>function</a:t>
                </a:r>
                <a:r>
                  <a:rPr lang="fr-FR" dirty="0" smtClean="0"/>
                  <a:t> f : </a:t>
                </a:r>
              </a:p>
              <a:p>
                <a:pPr/>
                <a14:m>
                  <m:oMathPara xmlns:m="http://schemas.openxmlformats.org/officeDocument/2006/math">
                    <m:oMathParaPr>
                      <m:jc m:val="centerGroup"/>
                    </m:oMathParaPr>
                    <m:oMath xmlns:m="http://schemas.openxmlformats.org/officeDocument/2006/math">
                      <m:nary>
                        <m:naryPr>
                          <m:ctrlPr>
                            <a:rPr lang="fr-FR" i="1" smtClean="0">
                              <a:latin typeface="Cambria Math"/>
                            </a:rPr>
                          </m:ctrlPr>
                        </m:naryPr>
                        <m:sub>
                          <m:r>
                            <m:rPr>
                              <m:brk m:alnAt="23"/>
                            </m:rPr>
                            <a:rPr lang="fr-FR" b="0" i="1" smtClean="0">
                              <a:latin typeface="Cambria Math"/>
                            </a:rPr>
                            <m:t>−</m:t>
                          </m:r>
                          <m:r>
                            <a:rPr lang="fr-FR" b="0" i="1" smtClean="0">
                              <a:latin typeface="Cambria Math"/>
                              <a:ea typeface="Cambria Math"/>
                            </a:rPr>
                            <m:t>∞</m:t>
                          </m:r>
                        </m:sub>
                        <m:sup>
                          <m:r>
                            <a:rPr lang="fr-FR" b="0" i="1" smtClean="0">
                              <a:latin typeface="Cambria Math"/>
                            </a:rPr>
                            <m:t>+</m:t>
                          </m:r>
                          <m:r>
                            <a:rPr lang="fr-FR" b="0" i="1" smtClean="0">
                              <a:latin typeface="Cambria Math"/>
                              <a:ea typeface="Cambria Math"/>
                            </a:rPr>
                            <m:t>∞</m:t>
                          </m:r>
                        </m:sup>
                        <m:e>
                          <m:r>
                            <a:rPr lang="fr-FR" b="0" i="1" smtClean="0">
                              <a:latin typeface="Cambria Math"/>
                            </a:rPr>
                            <m:t>𝑓</m:t>
                          </m:r>
                          <m:d>
                            <m:dPr>
                              <m:ctrlPr>
                                <a:rPr lang="fr-FR" b="0" i="1" smtClean="0">
                                  <a:latin typeface="Cambria Math"/>
                                </a:rPr>
                              </m:ctrlPr>
                            </m:dPr>
                            <m:e>
                              <m:r>
                                <a:rPr lang="fr-FR" b="0" i="1" smtClean="0">
                                  <a:latin typeface="Cambria Math"/>
                                </a:rPr>
                                <m:t>𝑡</m:t>
                              </m:r>
                            </m:e>
                          </m:d>
                          <m:r>
                            <a:rPr lang="fr-FR" b="0" i="1" smtClean="0">
                              <a:latin typeface="Cambria Math"/>
                              <a:ea typeface="Cambria Math"/>
                            </a:rPr>
                            <m:t>𝛿</m:t>
                          </m:r>
                          <m:d>
                            <m:dPr>
                              <m:ctrlPr>
                                <a:rPr lang="fr-FR" b="0" i="1" smtClean="0">
                                  <a:latin typeface="Cambria Math"/>
                                  <a:ea typeface="Cambria Math"/>
                                </a:rPr>
                              </m:ctrlPr>
                            </m:dPr>
                            <m:e>
                              <m:r>
                                <a:rPr lang="fr-FR" b="0" i="1" smtClean="0">
                                  <a:latin typeface="Cambria Math"/>
                                  <a:ea typeface="Cambria Math"/>
                                </a:rPr>
                                <m:t>𝑡</m:t>
                              </m:r>
                            </m:e>
                          </m:d>
                          <m:r>
                            <a:rPr lang="fr-FR" b="0" i="1" smtClean="0">
                              <a:latin typeface="Cambria Math"/>
                              <a:ea typeface="Cambria Math"/>
                            </a:rPr>
                            <m:t>𝑑𝑡</m:t>
                          </m:r>
                          <m:r>
                            <a:rPr lang="fr-FR" b="0" i="1" smtClean="0">
                              <a:latin typeface="Cambria Math"/>
                              <a:ea typeface="Cambria Math"/>
                            </a:rPr>
                            <m:t>=</m:t>
                          </m:r>
                          <m:r>
                            <a:rPr lang="fr-FR" b="0" i="1" smtClean="0">
                              <a:latin typeface="Cambria Math"/>
                              <a:ea typeface="Cambria Math"/>
                            </a:rPr>
                            <m:t>𝑓</m:t>
                          </m:r>
                          <m:r>
                            <a:rPr lang="fr-FR" b="0" i="1" smtClean="0">
                              <a:latin typeface="Cambria Math"/>
                              <a:ea typeface="Cambria Math"/>
                            </a:rPr>
                            <m:t>(0)</m:t>
                          </m:r>
                        </m:e>
                      </m:nary>
                    </m:oMath>
                  </m:oMathPara>
                </a14:m>
                <a:endParaRPr lang="fr-FR" dirty="0" smtClean="0"/>
              </a:p>
              <a:p>
                <a:r>
                  <a:rPr lang="fr-FR" dirty="0" smtClean="0"/>
                  <a:t>It </a:t>
                </a:r>
                <a:r>
                  <a:rPr lang="fr-FR" dirty="0" err="1" smtClean="0"/>
                  <a:t>can</a:t>
                </a:r>
                <a:r>
                  <a:rPr lang="fr-FR" dirty="0" smtClean="0"/>
                  <a:t> </a:t>
                </a:r>
                <a:r>
                  <a:rPr lang="fr-FR" dirty="0" err="1" smtClean="0"/>
                  <a:t>also</a:t>
                </a:r>
                <a:r>
                  <a:rPr lang="fr-FR" dirty="0" smtClean="0"/>
                  <a:t> </a:t>
                </a:r>
                <a:r>
                  <a:rPr lang="fr-FR" dirty="0" err="1" smtClean="0"/>
                  <a:t>be</a:t>
                </a:r>
                <a:r>
                  <a:rPr lang="fr-FR" dirty="0" smtClean="0"/>
                  <a:t> </a:t>
                </a:r>
                <a:r>
                  <a:rPr lang="fr-FR" dirty="0" err="1" smtClean="0"/>
                  <a:t>considered</a:t>
                </a:r>
                <a:r>
                  <a:rPr lang="fr-FR" dirty="0" smtClean="0"/>
                  <a:t> as the </a:t>
                </a:r>
                <a:r>
                  <a:rPr lang="fr-FR" dirty="0" err="1" smtClean="0"/>
                  <a:t>limit</a:t>
                </a:r>
                <a:r>
                  <a:rPr lang="fr-FR" dirty="0" smtClean="0"/>
                  <a:t> of a square </a:t>
                </a:r>
                <a:r>
                  <a:rPr lang="fr-FR" dirty="0" err="1" smtClean="0"/>
                  <a:t>window</a:t>
                </a:r>
                <a:r>
                  <a:rPr lang="fr-FR" dirty="0" smtClean="0"/>
                  <a:t> </a:t>
                </a:r>
                <a:r>
                  <a:rPr lang="fr-FR" dirty="0" err="1" smtClean="0"/>
                  <a:t>function</a:t>
                </a:r>
                <a:r>
                  <a:rPr lang="fr-FR" dirty="0" smtClean="0"/>
                  <a:t> of </a:t>
                </a:r>
                <a:r>
                  <a:rPr lang="fr-FR" dirty="0" err="1" smtClean="0"/>
                  <a:t>width</a:t>
                </a:r>
                <a:r>
                  <a:rPr lang="fr-FR" dirty="0" smtClean="0"/>
                  <a:t> </a:t>
                </a:r>
                <a:r>
                  <a:rPr lang="fr-FR" dirty="0" smtClean="0">
                    <a:latin typeface="Symbol" panose="05050102010706020507" pitchFamily="18" charset="2"/>
                  </a:rPr>
                  <a:t>e</a:t>
                </a:r>
                <a:r>
                  <a:rPr lang="fr-FR" dirty="0" smtClean="0"/>
                  <a:t> and amplitude 1/</a:t>
                </a:r>
                <a:r>
                  <a:rPr lang="fr-FR" dirty="0" smtClean="0">
                    <a:latin typeface="Symbol" panose="05050102010706020507" pitchFamily="18" charset="2"/>
                  </a:rPr>
                  <a:t>e</a:t>
                </a:r>
                <a:r>
                  <a:rPr lang="fr-FR" dirty="0" smtClean="0"/>
                  <a:t> </a:t>
                </a:r>
                <a:r>
                  <a:rPr lang="fr-FR" dirty="0" err="1" smtClean="0"/>
                  <a:t>when</a:t>
                </a:r>
                <a:r>
                  <a:rPr lang="fr-FR" dirty="0" smtClean="0"/>
                  <a:t> </a:t>
                </a:r>
                <a:r>
                  <a:rPr lang="fr-FR" dirty="0" smtClean="0">
                    <a:latin typeface="Symbol" panose="05050102010706020507" pitchFamily="18" charset="2"/>
                  </a:rPr>
                  <a:t>e</a:t>
                </a:r>
                <a:r>
                  <a:rPr lang="fr-FR" dirty="0" smtClean="0"/>
                  <a:t> -&gt; 0. </a:t>
                </a:r>
                <a:r>
                  <a:rPr lang="fr-FR" dirty="0" err="1" smtClean="0"/>
                  <a:t>We</a:t>
                </a:r>
                <a:r>
                  <a:rPr lang="fr-FR" dirty="0" smtClean="0"/>
                  <a:t> have </a:t>
                </a:r>
                <a:r>
                  <a:rPr lang="fr-FR" dirty="0" err="1" smtClean="0"/>
                  <a:t>also</a:t>
                </a:r>
                <a:r>
                  <a:rPr lang="fr-FR" dirty="0" smtClean="0"/>
                  <a:t> du(t)/ </a:t>
                </a:r>
                <a:r>
                  <a:rPr lang="fr-FR" dirty="0" err="1" smtClean="0"/>
                  <a:t>dt</a:t>
                </a:r>
                <a:r>
                  <a:rPr lang="fr-FR" dirty="0" smtClean="0"/>
                  <a:t> = </a:t>
                </a:r>
                <a:r>
                  <a:rPr lang="fr-FR" dirty="0" smtClean="0">
                    <a:latin typeface="Symbol" panose="05050102010706020507" pitchFamily="18" charset="2"/>
                  </a:rPr>
                  <a:t>d</a:t>
                </a:r>
                <a:r>
                  <a:rPr lang="fr-FR" dirty="0" smtClean="0"/>
                  <a:t> (t) </a:t>
                </a:r>
                <a:r>
                  <a:rPr lang="fr-FR" dirty="0" err="1" smtClean="0"/>
                  <a:t>where</a:t>
                </a:r>
                <a:r>
                  <a:rPr lang="fr-FR" dirty="0" smtClean="0"/>
                  <a:t> u(t) </a:t>
                </a:r>
                <a:r>
                  <a:rPr lang="fr-FR" dirty="0" err="1" smtClean="0"/>
                  <a:t>is</a:t>
                </a:r>
                <a:r>
                  <a:rPr lang="fr-FR" dirty="0" smtClean="0"/>
                  <a:t> the Heaviside (</a:t>
                </a:r>
                <a:r>
                  <a:rPr lang="fr-FR" dirty="0" err="1" smtClean="0"/>
                  <a:t>rectangular</a:t>
                </a:r>
                <a:r>
                  <a:rPr lang="fr-FR" dirty="0" smtClean="0"/>
                  <a:t>) </a:t>
                </a:r>
                <a:r>
                  <a:rPr lang="fr-FR" dirty="0" err="1" smtClean="0"/>
                  <a:t>step</a:t>
                </a:r>
                <a:r>
                  <a:rPr lang="fr-FR" dirty="0" smtClean="0"/>
                  <a:t>,</a:t>
                </a:r>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395536" y="476672"/>
                <a:ext cx="8136904" cy="2920543"/>
              </a:xfrm>
              <a:prstGeom prst="rect">
                <a:avLst/>
              </a:prstGeom>
              <a:blipFill rotWithShape="1">
                <a:blip r:embed="rId2"/>
                <a:stretch>
                  <a:fillRect l="-674" t="-1044" b="-2505"/>
                </a:stretch>
              </a:blipFill>
            </p:spPr>
            <p:txBody>
              <a:bodyPr/>
              <a:lstStyle/>
              <a:p>
                <a:r>
                  <a:rPr lang="fr-FR">
                    <a:noFill/>
                  </a:rPr>
                  <a:t> </a:t>
                </a:r>
              </a:p>
            </p:txBody>
          </p:sp>
        </mc:Fallback>
      </mc:AlternateContent>
      <p:sp>
        <p:nvSpPr>
          <p:cNvPr id="3" name="Rectangle 2"/>
          <p:cNvSpPr/>
          <p:nvPr/>
        </p:nvSpPr>
        <p:spPr>
          <a:xfrm>
            <a:off x="2843808" y="3789040"/>
            <a:ext cx="2808312" cy="12961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avec flèche 4"/>
          <p:cNvCxnSpPr>
            <a:endCxn id="3" idx="1"/>
          </p:cNvCxnSpPr>
          <p:nvPr/>
        </p:nvCxnSpPr>
        <p:spPr>
          <a:xfrm>
            <a:off x="1619672" y="4437112"/>
            <a:ext cx="1224136"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6" name="Connecteur droit avec flèche 5"/>
          <p:cNvCxnSpPr/>
          <p:nvPr/>
        </p:nvCxnSpPr>
        <p:spPr>
          <a:xfrm>
            <a:off x="5652120" y="4443473"/>
            <a:ext cx="1224136"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7" name="ZoneTexte 6"/>
          <p:cNvSpPr txBox="1"/>
          <p:nvPr/>
        </p:nvSpPr>
        <p:spPr>
          <a:xfrm>
            <a:off x="1403648" y="3942348"/>
            <a:ext cx="1008112" cy="523220"/>
          </a:xfrm>
          <a:prstGeom prst="rect">
            <a:avLst/>
          </a:prstGeom>
          <a:noFill/>
        </p:spPr>
        <p:txBody>
          <a:bodyPr wrap="square" rtlCol="0">
            <a:spAutoFit/>
          </a:bodyPr>
          <a:lstStyle/>
          <a:p>
            <a:r>
              <a:rPr lang="fr-FR" sz="2800" b="1" dirty="0"/>
              <a:t>e</a:t>
            </a:r>
            <a:r>
              <a:rPr lang="fr-FR" sz="2800" b="1" dirty="0" smtClean="0"/>
              <a:t>(t)</a:t>
            </a:r>
            <a:endParaRPr lang="fr-FR" sz="2800" b="1" dirty="0"/>
          </a:p>
        </p:txBody>
      </p:sp>
      <p:sp>
        <p:nvSpPr>
          <p:cNvPr id="8" name="ZoneTexte 7"/>
          <p:cNvSpPr txBox="1"/>
          <p:nvPr/>
        </p:nvSpPr>
        <p:spPr>
          <a:xfrm>
            <a:off x="6270238" y="3913892"/>
            <a:ext cx="1008112" cy="523220"/>
          </a:xfrm>
          <a:prstGeom prst="rect">
            <a:avLst/>
          </a:prstGeom>
          <a:noFill/>
        </p:spPr>
        <p:txBody>
          <a:bodyPr wrap="square" rtlCol="0">
            <a:spAutoFit/>
          </a:bodyPr>
          <a:lstStyle/>
          <a:p>
            <a:r>
              <a:rPr lang="fr-FR" sz="2800" b="1" dirty="0" smtClean="0"/>
              <a:t>s(t)</a:t>
            </a:r>
            <a:endParaRPr lang="fr-FR" sz="2800" b="1" dirty="0"/>
          </a:p>
        </p:txBody>
      </p:sp>
      <p:sp>
        <p:nvSpPr>
          <p:cNvPr id="9" name="ZoneTexte 8"/>
          <p:cNvSpPr txBox="1"/>
          <p:nvPr/>
        </p:nvSpPr>
        <p:spPr>
          <a:xfrm>
            <a:off x="539552" y="5482498"/>
            <a:ext cx="8424936" cy="923330"/>
          </a:xfrm>
          <a:prstGeom prst="rect">
            <a:avLst/>
          </a:prstGeom>
          <a:noFill/>
        </p:spPr>
        <p:txBody>
          <a:bodyPr wrap="square" rtlCol="0">
            <a:spAutoFit/>
          </a:bodyPr>
          <a:lstStyle/>
          <a:p>
            <a:r>
              <a:rPr lang="fr-FR" dirty="0" smtClean="0"/>
              <a:t>The </a:t>
            </a:r>
            <a:r>
              <a:rPr lang="fr-FR" dirty="0" err="1" smtClean="0"/>
              <a:t>mathematical</a:t>
            </a:r>
            <a:r>
              <a:rPr lang="fr-FR" dirty="0" smtClean="0"/>
              <a:t> relation </a:t>
            </a:r>
            <a:r>
              <a:rPr lang="fr-FR" dirty="0" err="1" smtClean="0"/>
              <a:t>between</a:t>
            </a:r>
            <a:r>
              <a:rPr lang="fr-FR" dirty="0" smtClean="0"/>
              <a:t> e(t) and s(t) </a:t>
            </a:r>
            <a:r>
              <a:rPr lang="fr-FR" dirty="0" err="1" smtClean="0"/>
              <a:t>involves</a:t>
            </a:r>
            <a:r>
              <a:rPr lang="fr-FR" dirty="0" smtClean="0"/>
              <a:t> a convolution </a:t>
            </a:r>
            <a:r>
              <a:rPr lang="fr-FR" dirty="0" err="1" smtClean="0"/>
              <a:t>product</a:t>
            </a:r>
            <a:r>
              <a:rPr lang="fr-FR" dirty="0" smtClean="0"/>
              <a:t>:  </a:t>
            </a:r>
          </a:p>
          <a:p>
            <a:r>
              <a:rPr lang="fr-FR" dirty="0" smtClean="0"/>
              <a:t> s(t) = e(t) * h(t),</a:t>
            </a:r>
          </a:p>
          <a:p>
            <a:r>
              <a:rPr lang="fr-FR" dirty="0" err="1" smtClean="0"/>
              <a:t>Where</a:t>
            </a:r>
            <a:r>
              <a:rPr lang="fr-FR" dirty="0" smtClean="0"/>
              <a:t> h(t) </a:t>
            </a:r>
            <a:r>
              <a:rPr lang="fr-FR" dirty="0" err="1" smtClean="0"/>
              <a:t>is</a:t>
            </a:r>
            <a:r>
              <a:rPr lang="fr-FR" dirty="0" smtClean="0"/>
              <a:t> </a:t>
            </a:r>
            <a:r>
              <a:rPr lang="fr-FR" dirty="0" err="1" smtClean="0"/>
              <a:t>called</a:t>
            </a:r>
            <a:r>
              <a:rPr lang="fr-FR" dirty="0" smtClean="0"/>
              <a:t> the Dirac impulse </a:t>
            </a:r>
            <a:r>
              <a:rPr lang="fr-FR" dirty="0" err="1" smtClean="0"/>
              <a:t>response</a:t>
            </a:r>
            <a:r>
              <a:rPr lang="fr-FR" dirty="0" smtClean="0"/>
              <a:t>.</a:t>
            </a:r>
            <a:endParaRPr lang="fr-FR" dirty="0"/>
          </a:p>
        </p:txBody>
      </p:sp>
    </p:spTree>
    <p:extLst>
      <p:ext uri="{BB962C8B-B14F-4D97-AF65-F5344CB8AC3E}">
        <p14:creationId xmlns:p14="http://schemas.microsoft.com/office/powerpoint/2010/main" val="3599694279"/>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9888</TotalTime>
  <Words>6551</Words>
  <Application>Microsoft Office PowerPoint</Application>
  <PresentationFormat>Affichage à l'écran (4:3)</PresentationFormat>
  <Paragraphs>618</Paragraphs>
  <Slides>77</Slides>
  <Notes>1</Notes>
  <HiddenSlides>0</HiddenSlides>
  <MMClips>0</MMClips>
  <ScaleCrop>false</ScaleCrop>
  <HeadingPairs>
    <vt:vector size="6" baseType="variant">
      <vt:variant>
        <vt:lpstr>Thème</vt:lpstr>
      </vt:variant>
      <vt:variant>
        <vt:i4>1</vt:i4>
      </vt:variant>
      <vt:variant>
        <vt:lpstr>Serveurs OLE incorporés</vt:lpstr>
      </vt:variant>
      <vt:variant>
        <vt:i4>1</vt:i4>
      </vt:variant>
      <vt:variant>
        <vt:lpstr>Titres des diapositives</vt:lpstr>
      </vt:variant>
      <vt:variant>
        <vt:i4>77</vt:i4>
      </vt:variant>
    </vt:vector>
  </HeadingPairs>
  <TitlesOfParts>
    <vt:vector size="79" baseType="lpstr">
      <vt:lpstr>Thème Office</vt:lpstr>
      <vt:lpstr>Equation.DSMT4</vt:lpstr>
      <vt:lpstr>DIGITAL SIGNAL PROCESSING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Impulse response for the R, C circuit with equation   s(t) + RC ds(t)/dt = e(t) </vt:lpstr>
      <vt:lpstr>The general solution for  s(t) + RC ds(t)/dt = 0 is found own to an ansatz (test solution):  s(t) = exp [ - r t], giving:  exp [ - r t] – r RC exp [ - r t] = 0,  that is: r = 1/RC.   Thus we know that  the general solution for the equation without second hand member is  l. exp [ - t / RC]  for t ϵ [ 0, +  [.  Now, a particular solution to the whole equation is : s0(t) =  ( u(t)〖  e〗^(- t/RC))/RC .   In fact, it is the solution, with regards to initial conditions…      </vt:lpstr>
      <vt:lpstr>Therefore, the impulse response  for the R, C system   with differential equation :  s(t) + RC ds(t)/dt = e(t) is   h(t) = ( u(t)〖  e〗^(- t/RC))/RC .   Next, when we change the input signal e(t), we get the output signal by   s(t) = e(t) * h(t).   Exercice:   calculate the output s(t) corresponding to the input:   e(t) = V0 { u(t) – u(t – T)}.  In fact, the calculation in time domain is never simple because of the convolution product… With Fourier Transform, it is simpler…  </vt:lpstr>
      <vt:lpstr>Présentation PowerPoint</vt:lpstr>
      <vt:lpstr>Présentation PowerPoint</vt:lpstr>
      <vt:lpstr>Some exercises</vt:lpstr>
      <vt:lpstr>And for periodic signals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That means that, even considering in the Fourier decomposition of the signal the sine component  of frequency f = fmax,  much more than 2 samples per period are to be taken.    </vt:lpstr>
      <vt:lpstr>Présentation PowerPoint</vt:lpstr>
      <vt:lpstr>Présentation PowerPoint</vt:lpstr>
      <vt:lpstr>Présentation PowerPoint</vt:lpstr>
      <vt:lpstr>If, practically, for a fixed sampling frequency fs, we are not sure that the input signal has all its frequency inside the interval [0, fs/2], we have to use an anti-aliasing low-pass analog filter before the sampling block in the signal processing chain.</vt:lpstr>
      <vt:lpstr>Présentation PowerPoint</vt:lpstr>
      <vt:lpstr>Présentation PowerPoint</vt:lpstr>
      <vt:lpstr>Présentation PowerPoint</vt:lpstr>
      <vt:lpstr>Présentation PowerPoint</vt:lpstr>
      <vt:lpstr>Présentation PowerPoint</vt:lpstr>
      <vt:lpstr>Fourier Transform of  a discrete signal</vt:lpstr>
      <vt:lpstr>This Fourier transform is very useful, because it decomposes the discrete signal into an orthogonal basis of complex trigonometric functions.  Note that if x(t) is real,  Xs*(fr)=Xs(-fr) The modulus is even: I Xs(fr)I = IXs(-fr)I The phasis is odd: j(-fr) = - j(fr). Xs(fr) is periodic in fr,     with a period of 1: Xs(fr + 1) = Xs(fr). It is thus enough to study Xs(fr) in [ -1/2; +1/2];</vt:lpstr>
      <vt:lpstr>Z-Transform of a discrete causal signal</vt:lpstr>
      <vt:lpstr>Relations between Fourier Transform, Laplace Transform and Z-Transform</vt:lpstr>
      <vt:lpstr>DISCRETE FOURIER TRANSFORM</vt:lpstr>
      <vt:lpstr>Présentation PowerPoint</vt:lpstr>
      <vt:lpstr>The input to the DFT is a finite sequence of real or complex numbers making the DFT ideal for processing information stored in computers.   In particular, the DFT is widely employed in signal processing to analyze the frequencies contained in a sampled signal, to solve partial differential equations (PDE), and to perform other operations such as convolutions.... A key enabling factor for these applications is the fact that the DFT can be computed efficiently in practice using a Fast Fourier Transform (FFT) algorithm.  FFT algorithms are so commonly employed to compute DFTs that the term "FFT" is often used to mean "DFT" in colloquial settings. Formally, there is a clear distinction: "DFT" refers to a mathematical transformation or function, regardless of how it is computed, whereas "FFT" refers to a specific family of algorithms for computing DFTs.</vt:lpstr>
      <vt:lpstr>The sequence of N complex numbers x0, ..., xN−1 is transformed into another sequence of N complex numbers according to the DFT formula (1):   S(k)=∑1_(n=0)^(N-1)▒〖s(n).e^(-2i"p" k n/N) 〗    The inverse discrete Fourier transform (IDFT) is given by formula (2):  s(n)=1/N ∑1_(k=0)^(N-1)▒〖S(k).e^(+2i"p" n k/N) 〗  An intuitive description of (1) is that the complex numbers S(k) represent the amplitude and phase of the different sinusoidal components of the input "signal" s(n). (2) shows how to compute the s(n) as a sum of sinusoidal components with frequency k / N cycles per sample. By writing the equation in this form, we are making extensive use of Euler’s formula to express sinusoids in terms of complex exponentials, which are much easier to manipulate. </vt:lpstr>
      <vt:lpstr>Note that the normalization factor multiplying the DFT and IDFT (here 1 and 1/N) and the signs of the exponents are merely conventions, and differ in some treatments. The only requirements of these conventions are that the DFT and IDFT have opposite-sign exponents and that the product of their normalization factors be 1/N. A normalization of 1/√N for both the DFT and IDFT makes the transforms unitary, which has some theoretical advantages, but it is often more practical in numerical computation to perform the scaling all at once as above (and a unit scaling can be convenient in other ways). (The convention of a negative sign in the exponent is often convenient because it means that S(k) is the amplitude of a "positive frequency" 2πk / N. ) </vt:lpstr>
      <vt:lpstr>Fast Fourier Transform</vt:lpstr>
      <vt:lpstr>We will now process by dichotomy, which reduces the complexity of calculations to N. 〖log〗_2 (N). </vt:lpstr>
      <vt:lpstr>Présentation PowerPoint</vt:lpstr>
      <vt:lpstr>   </vt:lpstr>
      <vt:lpstr>Suppose now that N is even, as N = 2 P.  let {u(k)}_(k=0,1,…, P-1)  and {v(k)}_(k=0,1,…, P-1) be two sub-series of x(k).  {u(k)}_(k=0,1,…, P-1)= {x(2k)}_(k=0,1,…, P-1)  {v(k)}_(k=0,1,…, P-1)= {x(2k+1)}_(k=0,1,…, P-1)   ,  we get:   X(n)=∑1_(k=0)^(N-1)▒〖x(k).e^(-2inπ k/N) 〗= ∑1_(k=0)^(N-1)▒〖x(k).  〗 W_N^kn= ∑1_(j=0)^(P-1)▒〖u(j).  〗 W_2P^2jn+ ∑1_(j=0)^(P-1)▒〖v(j).  〗 W_2P^((2j+1)n)     </vt:lpstr>
      <vt:lpstr>X(n)  =      ∑1_(j=0)^(P-1)▒〖u(j).  〗 W_P^jn+W_N^n  ∑1_(j=0)^(P-1)▒〖v(j).  〗 W_P^jn= U(n)+ W_N^n. V(n)   Thus,  the calculations are made on P points instead of N = 2 P points….   In addition,   X(n+P) = U(n)- W_N^n. V(n)</vt:lpstr>
      <vt:lpstr>Présentation PowerPoint</vt:lpstr>
      <vt:lpstr>Présentation PowerPoint</vt:lpstr>
      <vt:lpstr>Présentation PowerPoint</vt:lpstr>
      <vt:lpstr>Présentation PowerPoint</vt:lpstr>
      <vt:lpstr>Correlation of discrete-time signals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SIGNAL PROCESSING</dc:title>
  <dc:creator>JMB</dc:creator>
  <cp:lastModifiedBy>Jean Marie BILBAULT</cp:lastModifiedBy>
  <cp:revision>127</cp:revision>
  <cp:lastPrinted>2011-11-07T12:49:46Z</cp:lastPrinted>
  <dcterms:created xsi:type="dcterms:W3CDTF">2011-10-17T08:06:11Z</dcterms:created>
  <dcterms:modified xsi:type="dcterms:W3CDTF">2017-10-17T10:27:42Z</dcterms:modified>
</cp:coreProperties>
</file>